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activeX/activeX4.xml" ContentType="application/vnd.ms-office.activeX+xml"/>
  <Override PartName="/ppt/activeX/activeX15.xml" ContentType="application/vnd.ms-office.activeX+xml"/>
  <Override PartName="/ppt/activeX/activeX17.xml" ContentType="application/vnd.ms-office.activeX+xml"/>
  <Override PartName="/ppt/activeX/activeX26.xml" ContentType="application/vnd.ms-office.activeX+xml"/>
  <Override PartName="/ppt/activeX/activeX35.xml" ContentType="application/vnd.ms-office.activeX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activeX/activeX2.xml" ContentType="application/vnd.ms-office.activeX+xml"/>
  <Override PartName="/ppt/activeX/activeX13.xml" ContentType="application/vnd.ms-office.activeX+xml"/>
  <Override PartName="/ppt/activeX/activeX24.xml" ContentType="application/vnd.ms-office.activeX+xml"/>
  <Override PartName="/ppt/activeX/activeX33.xml" ContentType="application/vnd.ms-office.activeX+xml"/>
  <Override PartName="/ppt/activeX/activeX42.xml" ContentType="application/vnd.ms-office.activeX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activeX/activeX11.xml" ContentType="application/vnd.ms-office.activeX+xml"/>
  <Override PartName="/ppt/activeX/activeX22.xml" ContentType="application/vnd.ms-office.activeX+xml"/>
  <Override PartName="/ppt/activeX/activeX31.xml" ContentType="application/vnd.ms-office.activeX+xml"/>
  <Override PartName="/ppt/activeX/activeX40.xml" ContentType="application/vnd.ms-office.activeX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activeX/activeX20.xml" ContentType="application/vnd.ms-office.activeX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activeX/activeX8.xml" ContentType="application/vnd.ms-office.activeX+xml"/>
  <Override PartName="/ppt/activeX/activeX9.xml" ContentType="application/vnd.ms-office.activeX+xml"/>
  <Override PartName="/ppt/activeX/activeX29.xml" ContentType="application/vnd.ms-office.activeX+xml"/>
  <Override PartName="/ppt/activeX/activeX38.xml" ContentType="application/vnd.ms-office.activeX+xml"/>
  <Override PartName="/ppt/activeX/activeX39.xml" ContentType="application/vnd.ms-office.activeX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activeX/activeX6.xml" ContentType="application/vnd.ms-office.activeX+xml"/>
  <Override PartName="/ppt/activeX/activeX7.xml" ContentType="application/vnd.ms-office.activeX+xml"/>
  <Override PartName="/ppt/activeX/activeX18.xml" ContentType="application/vnd.ms-office.activeX+xml"/>
  <Override PartName="/ppt/activeX/activeX19.xml" ContentType="application/vnd.ms-office.activeX+xml"/>
  <Override PartName="/ppt/activeX/activeX27.xml" ContentType="application/vnd.ms-office.activeX+xml"/>
  <Override PartName="/ppt/activeX/activeX28.xml" ContentType="application/vnd.ms-office.activeX+xml"/>
  <Override PartName="/ppt/activeX/activeX36.xml" ContentType="application/vnd.ms-office.activeX+xml"/>
  <Override PartName="/ppt/activeX/activeX37.xml" ContentType="application/vnd.ms-office.activeX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activeX/activeX5.xml" ContentType="application/vnd.ms-office.activeX+xml"/>
  <Override PartName="/ppt/activeX/activeX16.xml" ContentType="application/vnd.ms-office.activeX+xml"/>
  <Override PartName="/ppt/activeX/activeX25.xml" ContentType="application/vnd.ms-office.activeX+xml"/>
  <Override PartName="/ppt/activeX/activeX34.xml" ContentType="application/vnd.ms-office.activeX+xml"/>
  <Default Extension="bin" ContentType="application/vnd.ms-office.vbaPro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activeX/activeX3.xml" ContentType="application/vnd.ms-office.activeX+xml"/>
  <Override PartName="/ppt/activeX/activeX14.xml" ContentType="application/vnd.ms-office.activeX+xml"/>
  <Override PartName="/ppt/activeX/activeX23.xml" ContentType="application/vnd.ms-office.activeX+xml"/>
  <Override PartName="/ppt/activeX/activeX32.xml" ContentType="application/vnd.ms-office.activeX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activeX/activeX1.xml" ContentType="application/vnd.ms-office.activeX+xml"/>
  <Override PartName="/ppt/activeX/activeX12.xml" ContentType="application/vnd.ms-office.activeX+xml"/>
  <Override PartName="/ppt/activeX/activeX21.xml" ContentType="application/vnd.ms-office.activeX+xml"/>
  <Override PartName="/ppt/activeX/activeX30.xml" ContentType="application/vnd.ms-office.activeX+xml"/>
  <Override PartName="/ppt/activeX/activeX41.xml" ContentType="application/vnd.ms-office.activeX+xml"/>
  <Default Extension="jpeg" ContentType="image/jpeg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activeX/activeX10.xml" ContentType="application/vnd.ms-office.activeX+xml"/>
  <Override PartName="/docProps/app.xml" ContentType="application/vnd.openxmlformats-officedocument.extended-properties+xml"/>
  <Override PartName="/ppt/slides/slide11.xml" ContentType="application/vnd.openxmlformats-officedocument.presentationml.slide+xml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557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06/relationships/vbaProject" Target="vbaProject.bin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activeX/activeX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0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3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14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6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7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8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Пуск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0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2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3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4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6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7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28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30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2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25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33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Количество правильных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4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7653145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Количество ошибочных 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6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7653145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7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Процент правильных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8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6604569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Ваша оценка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0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6604569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4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Повторить"/>
  <ax:ocxPr ax:name="Size" ax:value="9499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Выход"/>
  <ax:ocxPr ax:name="Size" ax:value="9499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6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25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7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8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4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4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4" Type="http://schemas.openxmlformats.org/officeDocument/2006/relationships/image" Target="../media/image7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image" Target="../media/image19.wmf"/><Relationship Id="rId7" Type="http://schemas.openxmlformats.org/officeDocument/2006/relationships/image" Target="../media/image23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6" Type="http://schemas.openxmlformats.org/officeDocument/2006/relationships/image" Target="../media/image22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B79A71-03D3-4179-8136-F5E826DBF376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000D46-12CF-49A3-A528-F303F0A973C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5" Type="http://schemas.openxmlformats.org/officeDocument/2006/relationships/slideMaster" Target="../slideMasters/slideMaster1.xml"/><Relationship Id="rId4" Type="http://schemas.openxmlformats.org/officeDocument/2006/relationships/control" Target="../activeX/activeX3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10.xml"/><Relationship Id="rId3" Type="http://schemas.openxmlformats.org/officeDocument/2006/relationships/control" Target="../activeX/activeX5.xml"/><Relationship Id="rId7" Type="http://schemas.openxmlformats.org/officeDocument/2006/relationships/control" Target="../activeX/activeX9.xml"/><Relationship Id="rId2" Type="http://schemas.openxmlformats.org/officeDocument/2006/relationships/control" Target="../activeX/activeX4.xml"/><Relationship Id="rId1" Type="http://schemas.openxmlformats.org/officeDocument/2006/relationships/vmlDrawing" Target="../drawings/vmlDrawing2.vml"/><Relationship Id="rId6" Type="http://schemas.openxmlformats.org/officeDocument/2006/relationships/control" Target="../activeX/activeX8.xml"/><Relationship Id="rId5" Type="http://schemas.openxmlformats.org/officeDocument/2006/relationships/control" Target="../activeX/activeX7.xml"/><Relationship Id="rId4" Type="http://schemas.openxmlformats.org/officeDocument/2006/relationships/control" Target="../activeX/activeX6.xml"/><Relationship Id="rId9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17.xml"/><Relationship Id="rId3" Type="http://schemas.openxmlformats.org/officeDocument/2006/relationships/control" Target="../activeX/activeX12.xml"/><Relationship Id="rId7" Type="http://schemas.openxmlformats.org/officeDocument/2006/relationships/control" Target="../activeX/activeX16.xml"/><Relationship Id="rId2" Type="http://schemas.openxmlformats.org/officeDocument/2006/relationships/control" Target="../activeX/activeX11.xml"/><Relationship Id="rId1" Type="http://schemas.openxmlformats.org/officeDocument/2006/relationships/vmlDrawing" Target="../drawings/vmlDrawing3.vml"/><Relationship Id="rId6" Type="http://schemas.openxmlformats.org/officeDocument/2006/relationships/control" Target="../activeX/activeX15.xml"/><Relationship Id="rId5" Type="http://schemas.openxmlformats.org/officeDocument/2006/relationships/control" Target="../activeX/activeX14.xml"/><Relationship Id="rId4" Type="http://schemas.openxmlformats.org/officeDocument/2006/relationships/control" Target="../activeX/activeX13.xml"/><Relationship Id="rId9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24.xml"/><Relationship Id="rId3" Type="http://schemas.openxmlformats.org/officeDocument/2006/relationships/control" Target="../activeX/activeX19.xml"/><Relationship Id="rId7" Type="http://schemas.openxmlformats.org/officeDocument/2006/relationships/control" Target="../activeX/activeX23.xml"/><Relationship Id="rId2" Type="http://schemas.openxmlformats.org/officeDocument/2006/relationships/control" Target="../activeX/activeX18.xml"/><Relationship Id="rId1" Type="http://schemas.openxmlformats.org/officeDocument/2006/relationships/vmlDrawing" Target="../drawings/vmlDrawing4.vml"/><Relationship Id="rId6" Type="http://schemas.openxmlformats.org/officeDocument/2006/relationships/control" Target="../activeX/activeX22.xml"/><Relationship Id="rId5" Type="http://schemas.openxmlformats.org/officeDocument/2006/relationships/control" Target="../activeX/activeX21.xml"/><Relationship Id="rId4" Type="http://schemas.openxmlformats.org/officeDocument/2006/relationships/control" Target="../activeX/activeX20.xml"/><Relationship Id="rId9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31.xml"/><Relationship Id="rId3" Type="http://schemas.openxmlformats.org/officeDocument/2006/relationships/control" Target="../activeX/activeX26.xml"/><Relationship Id="rId7" Type="http://schemas.openxmlformats.org/officeDocument/2006/relationships/control" Target="../activeX/activeX30.xml"/><Relationship Id="rId2" Type="http://schemas.openxmlformats.org/officeDocument/2006/relationships/control" Target="../activeX/activeX25.xml"/><Relationship Id="rId1" Type="http://schemas.openxmlformats.org/officeDocument/2006/relationships/vmlDrawing" Target="../drawings/vmlDrawing5.vml"/><Relationship Id="rId6" Type="http://schemas.openxmlformats.org/officeDocument/2006/relationships/control" Target="../activeX/activeX29.xml"/><Relationship Id="rId5" Type="http://schemas.openxmlformats.org/officeDocument/2006/relationships/control" Target="../activeX/activeX28.xml"/><Relationship Id="rId4" Type="http://schemas.openxmlformats.org/officeDocument/2006/relationships/control" Target="../activeX/activeX27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38.xml"/><Relationship Id="rId13" Type="http://schemas.openxmlformats.org/officeDocument/2006/relationships/slideMaster" Target="../slideMasters/slideMaster1.xml"/><Relationship Id="rId3" Type="http://schemas.openxmlformats.org/officeDocument/2006/relationships/control" Target="../activeX/activeX33.xml"/><Relationship Id="rId7" Type="http://schemas.openxmlformats.org/officeDocument/2006/relationships/control" Target="../activeX/activeX37.xml"/><Relationship Id="rId12" Type="http://schemas.openxmlformats.org/officeDocument/2006/relationships/control" Target="../activeX/activeX42.xml"/><Relationship Id="rId2" Type="http://schemas.openxmlformats.org/officeDocument/2006/relationships/control" Target="../activeX/activeX32.xml"/><Relationship Id="rId1" Type="http://schemas.openxmlformats.org/officeDocument/2006/relationships/vmlDrawing" Target="../drawings/vmlDrawing6.vml"/><Relationship Id="rId6" Type="http://schemas.openxmlformats.org/officeDocument/2006/relationships/control" Target="../activeX/activeX36.xml"/><Relationship Id="rId11" Type="http://schemas.openxmlformats.org/officeDocument/2006/relationships/control" Target="../activeX/activeX41.xml"/><Relationship Id="rId5" Type="http://schemas.openxmlformats.org/officeDocument/2006/relationships/control" Target="../activeX/activeX35.xml"/><Relationship Id="rId10" Type="http://schemas.openxmlformats.org/officeDocument/2006/relationships/control" Target="../activeX/activeX40.xml"/><Relationship Id="rId4" Type="http://schemas.openxmlformats.org/officeDocument/2006/relationships/control" Target="../activeX/activeX34.xml"/><Relationship Id="rId9" Type="http://schemas.openxmlformats.org/officeDocument/2006/relationships/control" Target="../activeX/activeX3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ли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3" name="Текст 22"/>
          <p:cNvSpPr>
            <a:spLocks noGrp="1"/>
          </p:cNvSpPr>
          <p:nvPr>
            <p:ph type="body" sz="quarter" idx="11" hasCustomPrompt="1"/>
          </p:nvPr>
        </p:nvSpPr>
        <p:spPr>
          <a:xfrm>
            <a:off x="615142" y="1397000"/>
            <a:ext cx="7930372" cy="2792615"/>
          </a:xfrm>
        </p:spPr>
        <p:txBody>
          <a:bodyPr>
            <a:normAutofit/>
          </a:bodyPr>
          <a:lstStyle>
            <a:lvl1pPr algn="ctr">
              <a:buNone/>
              <a:defRPr sz="5400" baseline="0"/>
            </a:lvl1pPr>
          </a:lstStyle>
          <a:p>
            <a:pPr lvl="0"/>
            <a:r>
              <a:rPr lang="ru-RU" dirty="0" smtClean="0"/>
              <a:t>Название теста </a:t>
            </a:r>
          </a:p>
        </p:txBody>
      </p:sp>
      <p:sp>
        <p:nvSpPr>
          <p:cNvPr id="24" name="Текст 22"/>
          <p:cNvSpPr>
            <a:spLocks noGrp="1"/>
          </p:cNvSpPr>
          <p:nvPr>
            <p:ph type="body" sz="quarter" idx="12" hasCustomPrompt="1"/>
          </p:nvPr>
        </p:nvSpPr>
        <p:spPr>
          <a:xfrm>
            <a:off x="598517" y="4314305"/>
            <a:ext cx="4921134" cy="1886990"/>
          </a:xfrm>
        </p:spPr>
        <p:txBody>
          <a:bodyPr>
            <a:normAutofit/>
          </a:bodyPr>
          <a:lstStyle>
            <a:lvl1pPr algn="l">
              <a:buNone/>
              <a:defRPr sz="4000" baseline="0"/>
            </a:lvl1pPr>
          </a:lstStyle>
          <a:p>
            <a:pPr lvl="0"/>
            <a:r>
              <a:rPr lang="ru-RU" dirty="0" smtClean="0"/>
              <a:t>Автор:</a:t>
            </a:r>
          </a:p>
        </p:txBody>
      </p:sp>
      <p:sp>
        <p:nvSpPr>
          <p:cNvPr id="29" name="Текст 22"/>
          <p:cNvSpPr>
            <a:spLocks noGrp="1"/>
          </p:cNvSpPr>
          <p:nvPr>
            <p:ph type="body" sz="quarter" idx="13" hasCustomPrompt="1"/>
          </p:nvPr>
        </p:nvSpPr>
        <p:spPr>
          <a:xfrm>
            <a:off x="5586152" y="4314305"/>
            <a:ext cx="3009207" cy="1886990"/>
          </a:xfrm>
        </p:spPr>
        <p:txBody>
          <a:bodyPr>
            <a:normAutofit/>
          </a:bodyPr>
          <a:lstStyle>
            <a:lvl1pPr algn="l">
              <a:buNone/>
              <a:defRPr sz="4000" baseline="0"/>
            </a:lvl1pPr>
          </a:lstStyle>
          <a:p>
            <a:pPr lvl="0"/>
            <a:r>
              <a:rPr lang="ru-RU" dirty="0" smtClean="0"/>
              <a:t>Класс:</a:t>
            </a:r>
          </a:p>
        </p:txBody>
      </p:sp>
    </p:spTree>
    <p:controls>
      <p:control spid="7170" r:id="rId2" imgW="1076400" imgH="495360"/>
      <p:control spid="7171" r:id="rId3" imgW="1352520" imgH="495360"/>
      <p:control spid="7173" r:id="rId4" imgW="990720" imgH="219240"/>
    </p:controls>
  </p:cSld>
  <p:clrMapOvr>
    <a:masterClrMapping/>
  </p:clrMapOvr>
  <p:transition advClick="0"/>
  <p:timing>
    <p:tnLst>
      <p:par>
        <p:cTn id="1" dur="indefinite" restart="never" nodeType="tmRoot"/>
      </p:par>
    </p:tnLst>
  </p:timing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9" name="Овал 28"/>
          <p:cNvSpPr/>
          <p:nvPr userDrawn="1"/>
        </p:nvSpPr>
        <p:spPr>
          <a:xfrm>
            <a:off x="7955280" y="3807229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2050" r:id="rId2" imgW="1076400" imgH="495360"/>
      <p:control spid="2051" r:id="rId3" imgW="1352520" imgH="495360"/>
      <p:control spid="2053" r:id="rId4" imgW="981000" imgH="219240"/>
      <p:control spid="2054" r:id="rId5" imgW="590400" imgH="552600"/>
      <p:control spid="2055" r:id="rId6" imgW="590400" imgH="552600"/>
      <p:control spid="2056" r:id="rId7" imgW="590400" imgH="552600"/>
      <p:control spid="2057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  <p:hf sldNum="0"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4484562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4098" r:id="rId2" imgW="1076400" imgH="495360"/>
      <p:control spid="4099" r:id="rId3" imgW="1352520" imgH="495360"/>
      <p:control spid="4101" r:id="rId4" imgW="990720" imgH="219240"/>
      <p:control spid="4102" r:id="rId5" imgW="590400" imgH="552600"/>
      <p:control spid="4103" r:id="rId6" imgW="590400" imgH="552600"/>
      <p:control spid="4104" r:id="rId7" imgW="590400" imgH="552600"/>
      <p:control spid="4105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5161895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5122" r:id="rId2" imgW="1076400" imgH="495360"/>
      <p:control spid="5123" r:id="rId3" imgW="1352520" imgH="495360"/>
      <p:control spid="5125" r:id="rId4" imgW="990720" imgH="219240"/>
      <p:control spid="5126" r:id="rId5" imgW="590400" imgH="552600"/>
      <p:control spid="5127" r:id="rId6" imgW="590400" imgH="552600"/>
      <p:control spid="5128" r:id="rId7" imgW="590400" imgH="552600"/>
      <p:control spid="5129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5822296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6146" r:id="rId2" imgW="1076400" imgH="495360"/>
      <p:control spid="6147" r:id="rId3" imgW="1352520" imgH="495360"/>
      <p:control spid="6149" r:id="rId4" imgW="990720" imgH="219240"/>
      <p:control spid="6150" r:id="rId5" imgW="590400" imgH="552600"/>
      <p:control spid="6151" r:id="rId6" imgW="590400" imgH="552600"/>
      <p:control spid="6152" r:id="rId7" imgW="590400" imgH="552600"/>
      <p:control spid="6153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то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0"/>
            <a:ext cx="8681598" cy="5436525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3" name="TextBox 22"/>
          <p:cNvSpPr txBox="1"/>
          <p:nvPr userDrawn="1"/>
        </p:nvSpPr>
        <p:spPr>
          <a:xfrm>
            <a:off x="290946" y="872836"/>
            <a:ext cx="86784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800" spc="-150" dirty="0" smtClean="0">
                <a:solidFill>
                  <a:schemeClr val="tx1"/>
                </a:solidFill>
              </a:rPr>
              <a:t>Анализ работы с тестом</a:t>
            </a:r>
            <a:endParaRPr lang="ru-RU" sz="3600" spc="-150" dirty="0" smtClean="0">
              <a:solidFill>
                <a:schemeClr val="tx1"/>
              </a:solidFill>
            </a:endParaRPr>
          </a:p>
        </p:txBody>
      </p:sp>
    </p:spTree>
    <p:controls>
      <p:control spid="8196" r:id="rId2" imgW="981000" imgH="219240"/>
      <p:control spid="8201" r:id="rId3" imgW="5600880" imgH="800280"/>
      <p:control spid="8202" r:id="rId4" imgW="1209600" imgH="771480"/>
      <p:control spid="8203" r:id="rId5" imgW="5600880" imgH="800280"/>
      <p:control spid="8204" r:id="rId6" imgW="1209600" imgH="771480"/>
      <p:control spid="8205" r:id="rId7" imgW="5600880" imgH="800280"/>
      <p:control spid="8206" r:id="rId8" imgW="1209600" imgH="771480"/>
      <p:control spid="8207" r:id="rId9" imgW="5600880" imgH="800280"/>
      <p:control spid="8208" r:id="rId10" imgW="1209600" imgH="771480"/>
      <p:control spid="8209" r:id="rId11" imgW="3419640" imgH="800280"/>
      <p:control spid="8210" r:id="rId12" imgW="3419640" imgH="800280"/>
    </p:controls>
  </p:cSld>
  <p:clrMapOvr>
    <a:masterClrMapping/>
  </p:clrMapOvr>
  <p:transition advClick="0"/>
  <p:timing>
    <p:tnLst>
      <p:par>
        <p:cTn id="1" dur="indefinite" restart="never" nodeType="tmRoot"/>
      </p:par>
    </p:tnLst>
  </p:timing>
  <p:hf sldNum="0" hdr="0" ftr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B830EF-4C9E-4C2A-9C15-B1668713B94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5" r:id="rId2"/>
    <p:sldLayoutId id="2147483656" r:id="rId3"/>
    <p:sldLayoutId id="2147483657" r:id="rId4"/>
    <p:sldLayoutId id="2147483658" r:id="rId5"/>
    <p:sldLayoutId id="2147483660" r:id="rId6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ИТОГОВЫЙ ТЕСТ</a:t>
            </a:r>
          </a:p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ЛИТЕРАТУРЕ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Эфендиев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Муртаза</a:t>
            </a:r>
          </a:p>
          <a:p>
            <a:pPr algn="ctr"/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sz="32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Игалинская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СОШ»</a:t>
            </a:r>
            <a:endParaRPr lang="ru-RU" sz="32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10 класс</a:t>
            </a:r>
            <a:endParaRPr lang="ru-RU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9.  Назовите основной конфликт в романе  И.С.Тургенева  «Отцы и дети»: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А)  столкновение либерально-консервативных и демократических идей (Павел Петрович – Базаров)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Б)  конфликт между аристократкой Одинцовой и плебеем Базаровым (любовный конфликт)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В) конфликт между старшим и младшим поколениями  (родители  Базарова – Базаров)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Г)  внутренний конфликт в душе главного героя Базарова (несоответствие целей и возможностей)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10.  Катерина  Измайлова – это героиня: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А)  очерка Н.С. Лескова  «Леди Макбет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Мценского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уезда»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Б)  пьесы  А.Н. Островского  «Бесприданница»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В)  романа  Ф. М. Достоевского «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Идиот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Г)  романа  И. А. Гончарова  «Обыкновенная  история»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11.  Кто был автором  «Сказок для детей изрядного возраста»?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А)  А.Н. Островский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Б)  Ф.М. Достоевский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В)  М.Е.  Салтыков-Щедрин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Г)  Л.Н.  Толстой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12.  Кто из героев романа  «Война и мир» предложил  М. Кутузову план партизанской войны?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А) Ф. Долохов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Б)  В. Денисов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В)  А. Болконский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Г)  Б. Друбецкой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13.  Какому герою  «Войны и мира» принадлежит высказывание  «Шахматы расставлены. Игра начнётся завтра»?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А)  князю  Андрею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Б)  императору  Александру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В)  Наполеону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Г)  М. И. Кутузову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14.  Какого героя романа «Преступление и наказание»  Д. Разумихин характеризует следующими словами : «Угрюм, мрачен, надменен и горд…»?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А)  Порфирия Петровича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Б)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Зосимова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В)  Раскольникова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Г)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Свидригайлова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ru-RU" dirty="0" smtClean="0"/>
              <a:t>15.  Определите авторство стихотворного отрывка:</a:t>
            </a:r>
          </a:p>
          <a:p>
            <a:r>
              <a:rPr lang="ru-RU" dirty="0" smtClean="0"/>
              <a:t>	</a:t>
            </a:r>
            <a:r>
              <a:rPr lang="ru-RU" i="1" dirty="0" smtClean="0"/>
              <a:t>И, как предчувствие сходящих бурь,</a:t>
            </a:r>
            <a:endParaRPr lang="ru-RU" dirty="0" smtClean="0"/>
          </a:p>
          <a:p>
            <a:r>
              <a:rPr lang="ru-RU" i="1" dirty="0" smtClean="0"/>
              <a:t>	Порывистый и ясный </a:t>
            </a:r>
            <a:r>
              <a:rPr lang="ru-RU" i="1" dirty="0" err="1" smtClean="0"/>
              <a:t>ветр</a:t>
            </a:r>
            <a:r>
              <a:rPr lang="ru-RU" i="1" dirty="0" smtClean="0"/>
              <a:t> порою,</a:t>
            </a:r>
            <a:endParaRPr lang="ru-RU" dirty="0" smtClean="0"/>
          </a:p>
          <a:p>
            <a:r>
              <a:rPr lang="ru-RU" i="1" dirty="0" smtClean="0"/>
              <a:t>	Ущерб, изнеможенье,- и на всем</a:t>
            </a:r>
            <a:endParaRPr lang="ru-RU" dirty="0" smtClean="0"/>
          </a:p>
          <a:p>
            <a:r>
              <a:rPr lang="ru-RU" i="1" dirty="0" smtClean="0"/>
              <a:t>	Та кроткая улыбка увяданья,</a:t>
            </a:r>
            <a:endParaRPr lang="ru-RU" dirty="0" smtClean="0"/>
          </a:p>
          <a:p>
            <a:r>
              <a:rPr lang="ru-RU" i="1" dirty="0" smtClean="0"/>
              <a:t>	Что в существе разумном, мы зовём</a:t>
            </a:r>
            <a:endParaRPr lang="ru-RU" dirty="0" smtClean="0"/>
          </a:p>
          <a:p>
            <a:r>
              <a:rPr lang="ru-RU" i="1" dirty="0" smtClean="0"/>
              <a:t>	Божественной стыдливостью страданья.</a:t>
            </a:r>
            <a:endParaRPr lang="ru-RU" dirty="0" smtClean="0"/>
          </a:p>
          <a:p>
            <a:r>
              <a:rPr lang="ru-RU" dirty="0" smtClean="0"/>
              <a:t>  А)  А.К. Толстой</a:t>
            </a:r>
          </a:p>
          <a:p>
            <a:r>
              <a:rPr lang="ru-RU" dirty="0" smtClean="0"/>
              <a:t>  Б)  А.А. Фет</a:t>
            </a:r>
          </a:p>
          <a:p>
            <a:r>
              <a:rPr lang="ru-RU" dirty="0" smtClean="0"/>
              <a:t>  В)  Н. А. Некрасов</a:t>
            </a:r>
          </a:p>
          <a:p>
            <a:r>
              <a:rPr lang="ru-RU" dirty="0" smtClean="0"/>
              <a:t>  Г)  Ф.И. Тютчев</a:t>
            </a:r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</p:spTree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1.Какое литературное направление господствовало в литературе второй половины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XIX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А)  романтизм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Б)  классицизм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В)  сентиментализм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Г)  реализм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2. Укажите основоположников « натуральной школы».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А)  В. Г. Белинский  и  И.С. Тургенев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Б)  А. С. Пушкин  и  Н. В. Гоголь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В)  М. Ю. Лермонтов  и  Ф. И. Тютчев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Г)  В. Г. Белинский  и  Н. В. Гоголь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 Кого из русских писателей называли  « Колумбом  Замоскворечья».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А)  И. С. Тургенева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Б)  А. Н. Островского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В)  Л. Н. Толстого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Г)  Ф. М. Достоевского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  Статья  Н.А. Добролюбова  «Когда же придёт настоящий день»?  посвящена роману  И.С. Тур-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генева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А) «Отцы и дети»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Б)  «Накануне»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В)  «Дворянское  гнездо»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Г)  «Рудин»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5.  Героиню пьесы Островского  «Гроза»,  Кабаниху,  звали: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А)  Анна  Петровна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Б)  Марфа  Игнатьевна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В)  Катерина  Львовна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Г)  Анастасия  Семёновна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32500" lnSpcReduction="20000"/>
          </a:bodyPr>
          <a:lstStyle/>
          <a:p>
            <a:pPr>
              <a:buNone/>
            </a:pPr>
            <a:r>
              <a:rPr lang="ru-RU" sz="5000" dirty="0" smtClean="0"/>
              <a:t>6.  Укажите, какой художественный приём использует  А.А. Фет  в выделенных словосочетаниях.</a:t>
            </a:r>
          </a:p>
          <a:p>
            <a:pPr>
              <a:buNone/>
            </a:pPr>
            <a:r>
              <a:rPr lang="ru-RU" sz="5000" dirty="0" smtClean="0"/>
              <a:t>	</a:t>
            </a:r>
            <a:r>
              <a:rPr lang="ru-RU" sz="5000" i="1" dirty="0" smtClean="0"/>
              <a:t>Снова птицы летят издалёка</a:t>
            </a:r>
            <a:endParaRPr lang="ru-RU" sz="5000" dirty="0" smtClean="0"/>
          </a:p>
          <a:p>
            <a:pPr>
              <a:buNone/>
            </a:pPr>
            <a:r>
              <a:rPr lang="ru-RU" sz="5000" i="1" dirty="0" smtClean="0"/>
              <a:t>	К берегам, расторгающим лёд,</a:t>
            </a:r>
            <a:endParaRPr lang="ru-RU" sz="5000" dirty="0" smtClean="0"/>
          </a:p>
          <a:p>
            <a:pPr>
              <a:buNone/>
            </a:pPr>
            <a:r>
              <a:rPr lang="ru-RU" sz="5000" i="1" dirty="0" smtClean="0"/>
              <a:t>	Солнце тёплое ходит высоко</a:t>
            </a:r>
            <a:endParaRPr lang="ru-RU" sz="5000" dirty="0" smtClean="0"/>
          </a:p>
          <a:p>
            <a:pPr>
              <a:buNone/>
            </a:pPr>
            <a:r>
              <a:rPr lang="ru-RU" sz="5000" i="1" dirty="0" smtClean="0"/>
              <a:t>	И душистого ландыша ждёт</a:t>
            </a:r>
            <a:endParaRPr lang="ru-RU" sz="5000" dirty="0" smtClean="0"/>
          </a:p>
          <a:p>
            <a:pPr>
              <a:buNone/>
            </a:pPr>
            <a:r>
              <a:rPr lang="ru-RU" sz="5000" dirty="0" smtClean="0"/>
              <a:t> А)  олицетворение</a:t>
            </a:r>
          </a:p>
          <a:p>
            <a:pPr>
              <a:buNone/>
            </a:pPr>
            <a:r>
              <a:rPr lang="ru-RU" sz="5000" dirty="0" smtClean="0"/>
              <a:t> Б)  инверсия</a:t>
            </a:r>
          </a:p>
          <a:p>
            <a:pPr>
              <a:buNone/>
            </a:pPr>
            <a:r>
              <a:rPr lang="ru-RU" sz="5000" dirty="0" smtClean="0"/>
              <a:t> В)  эпитет</a:t>
            </a:r>
          </a:p>
          <a:p>
            <a:pPr>
              <a:buNone/>
            </a:pPr>
            <a:r>
              <a:rPr lang="ru-RU" sz="5000" dirty="0" smtClean="0"/>
              <a:t> Г)  аллегория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7.  Герой какого произведения при рождении был обещан Богу, «много раз погибал и не погиб»?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А)  Л.Н. Толстой  «Война и мир» князь  Андрей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Б)  А.Н. Островский  «Гроза»  Катерина  Кабанова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В)  И.С. Тургенев  «Отцы и дети»  Базаров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Г)  Н. С. Лесков  «Очарованный странник»  Иван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Северьянович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Флягин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8.  В каком произведении русской литературы второй половины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XIX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в. появляется герой-нигилист?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А)  А. Н. Островский  «Лес»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Б)  И. С. Тургенев  «Отцы и дети»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В)  Ф.М. Достоевский  «Преступление и наказание»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Г)  И.А. Гончаров  «Обломов»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theme/theme1.xml><?xml version="1.0" encoding="utf-8"?>
<a:theme xmlns:a="http://schemas.openxmlformats.org/drawingml/2006/main" name="Тема Office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681</Words>
  <Application>Microsoft Office PowerPoint</Application>
  <PresentationFormat>Экран (4:3)</PresentationFormat>
  <Paragraphs>109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>Alekc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 класс</dc:title>
  <dc:creator>Эфендиев М.М.2018</dc:creator>
  <cp:lastModifiedBy>муртаза</cp:lastModifiedBy>
  <cp:revision>19</cp:revision>
  <dcterms:created xsi:type="dcterms:W3CDTF">2010-02-09T18:22:56Z</dcterms:created>
  <dcterms:modified xsi:type="dcterms:W3CDTF">2018-11-24T09:13:19Z</dcterms:modified>
</cp:coreProperties>
</file>