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461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D8205-89BC-46D7-ADF8-A4051E64F6B1}" type="datetimeFigureOut">
              <a:rPr lang="ru-RU" smtClean="0"/>
              <a:pPr/>
              <a:t>18.01.2019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C6845-7794-480D-9DDB-1A9A6F03E5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D8205-89BC-46D7-ADF8-A4051E64F6B1}" type="datetimeFigureOut">
              <a:rPr lang="ru-RU" smtClean="0"/>
              <a:pPr/>
              <a:t>18.01.2019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C6845-7794-480D-9DDB-1A9A6F03E5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D8205-89BC-46D7-ADF8-A4051E64F6B1}" type="datetimeFigureOut">
              <a:rPr lang="ru-RU" smtClean="0"/>
              <a:pPr/>
              <a:t>18.01.2019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C6845-7794-480D-9DDB-1A9A6F03E5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D8205-89BC-46D7-ADF8-A4051E64F6B1}" type="datetimeFigureOut">
              <a:rPr lang="ru-RU" smtClean="0"/>
              <a:pPr/>
              <a:t>18.01.2019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C6845-7794-480D-9DDB-1A9A6F03E5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D8205-89BC-46D7-ADF8-A4051E64F6B1}" type="datetimeFigureOut">
              <a:rPr lang="ru-RU" smtClean="0"/>
              <a:pPr/>
              <a:t>18.01.2019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C6845-7794-480D-9DDB-1A9A6F03E5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D8205-89BC-46D7-ADF8-A4051E64F6B1}" type="datetimeFigureOut">
              <a:rPr lang="ru-RU" smtClean="0"/>
              <a:pPr/>
              <a:t>18.01.2019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C6845-7794-480D-9DDB-1A9A6F03E5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D8205-89BC-46D7-ADF8-A4051E64F6B1}" type="datetimeFigureOut">
              <a:rPr lang="ru-RU" smtClean="0"/>
              <a:pPr/>
              <a:t>18.01.2019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C6845-7794-480D-9DDB-1A9A6F03E5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D8205-89BC-46D7-ADF8-A4051E64F6B1}" type="datetimeFigureOut">
              <a:rPr lang="ru-RU" smtClean="0"/>
              <a:pPr/>
              <a:t>18.01.2019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C6845-7794-480D-9DDB-1A9A6F03E5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D8205-89BC-46D7-ADF8-A4051E64F6B1}" type="datetimeFigureOut">
              <a:rPr lang="ru-RU" smtClean="0"/>
              <a:pPr/>
              <a:t>18.01.2019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C6845-7794-480D-9DDB-1A9A6F03E5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D8205-89BC-46D7-ADF8-A4051E64F6B1}" type="datetimeFigureOut">
              <a:rPr lang="ru-RU" smtClean="0"/>
              <a:pPr/>
              <a:t>18.01.2019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C6845-7794-480D-9DDB-1A9A6F03E5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D8205-89BC-46D7-ADF8-A4051E64F6B1}" type="datetimeFigureOut">
              <a:rPr lang="ru-RU" smtClean="0"/>
              <a:pPr/>
              <a:t>18.01.2019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C6845-7794-480D-9DDB-1A9A6F03E5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4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BD8205-89BC-46D7-ADF8-A4051E64F6B1}" type="datetimeFigureOut">
              <a:rPr lang="ru-RU" smtClean="0"/>
              <a:pPr/>
              <a:t>18.01.2019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7C6845-7794-480D-9DDB-1A9A6F03E56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split orient="vert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13" Type="http://schemas.openxmlformats.org/officeDocument/2006/relationships/slide" Target="slide15.xml"/><Relationship Id="rId3" Type="http://schemas.openxmlformats.org/officeDocument/2006/relationships/slide" Target="slide4.xml"/><Relationship Id="rId7" Type="http://schemas.openxmlformats.org/officeDocument/2006/relationships/slide" Target="slide9.xml"/><Relationship Id="rId12" Type="http://schemas.openxmlformats.org/officeDocument/2006/relationships/slide" Target="slide14.xml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6" Type="http://schemas.openxmlformats.org/officeDocument/2006/relationships/slide" Target="slide8.xml"/><Relationship Id="rId11" Type="http://schemas.openxmlformats.org/officeDocument/2006/relationships/slide" Target="slide13.xml"/><Relationship Id="rId5" Type="http://schemas.openxmlformats.org/officeDocument/2006/relationships/slide" Target="slide7.xml"/><Relationship Id="rId15" Type="http://schemas.openxmlformats.org/officeDocument/2006/relationships/slide" Target="slide17.xml"/><Relationship Id="rId10" Type="http://schemas.openxmlformats.org/officeDocument/2006/relationships/slide" Target="slide12.xml"/><Relationship Id="rId4" Type="http://schemas.openxmlformats.org/officeDocument/2006/relationships/slide" Target="slide5.xml"/><Relationship Id="rId9" Type="http://schemas.openxmlformats.org/officeDocument/2006/relationships/slide" Target="slide11.xml"/><Relationship Id="rId14" Type="http://schemas.openxmlformats.org/officeDocument/2006/relationships/slide" Target="slide1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42844" y="785794"/>
            <a:ext cx="8858312" cy="5016758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8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Физико-биологическая</a:t>
            </a:r>
          </a:p>
          <a:p>
            <a:pPr algn="ctr"/>
            <a:r>
              <a:rPr lang="ru-RU" sz="8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викторина</a:t>
            </a:r>
          </a:p>
          <a:p>
            <a:pPr algn="ctr"/>
            <a:r>
              <a:rPr lang="ru-RU" sz="8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для 10-11 классов</a:t>
            </a:r>
            <a:endParaRPr lang="ru-RU" sz="8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войные круглые скобки 1"/>
          <p:cNvSpPr/>
          <p:nvPr/>
        </p:nvSpPr>
        <p:spPr>
          <a:xfrm>
            <a:off x="500034" y="357166"/>
            <a:ext cx="8215370" cy="1643074"/>
          </a:xfrm>
          <a:prstGeom prst="bracketPair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Машина застряла в лесной яме. А рейс срочный. Кроме верёвки и топора, у шофёра ничего нет, помощь не предвидится.</a:t>
            </a:r>
          </a:p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 Как вытащить машину из колдобины?</a:t>
            </a:r>
            <a:endParaRPr lang="ru-RU" sz="6000" b="1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71472" y="2643182"/>
            <a:ext cx="8143932" cy="1815882"/>
          </a:xfrm>
          <a:prstGeom prst="rect">
            <a:avLst/>
          </a:prstGeom>
          <a:noFill/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Привязать </a:t>
            </a:r>
            <a:r>
              <a:rPr lang="ru-RU" sz="2800" dirty="0" smtClean="0"/>
              <a:t>машину верёвкой к дереву, которое потом подрубить так, чтобы падало в противоположную от машины сторону. Верёвка натянется, создаст силу тяги и вытащит машину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4" name="Улыбающееся лицо 3"/>
          <p:cNvSpPr/>
          <p:nvPr/>
        </p:nvSpPr>
        <p:spPr>
          <a:xfrm>
            <a:off x="3714744" y="4714884"/>
            <a:ext cx="2214578" cy="1857388"/>
          </a:xfrm>
          <a:prstGeom prst="smileyFace">
            <a:avLst/>
          </a:prstGeom>
          <a:ln w="34925">
            <a:solidFill>
              <a:srgbClr val="FFFFFF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нажми</a:t>
            </a:r>
            <a:endParaRPr lang="ru-RU" sz="2400" b="1" dirty="0"/>
          </a:p>
        </p:txBody>
      </p:sp>
      <p:sp>
        <p:nvSpPr>
          <p:cNvPr id="5" name="Управляющая кнопка: домой 4">
            <a:hlinkClick r:id="rId2" action="ppaction://hlinksldjump" highlightClick="1"/>
          </p:cNvPr>
          <p:cNvSpPr/>
          <p:nvPr/>
        </p:nvSpPr>
        <p:spPr>
          <a:xfrm>
            <a:off x="7572396" y="5500702"/>
            <a:ext cx="1071570" cy="642942"/>
          </a:xfrm>
          <a:prstGeom prst="actionButtonHome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затем</a:t>
            </a:r>
            <a:endParaRPr lang="ru-RU" sz="2400" b="1" dirty="0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войные круглые скобки 1"/>
          <p:cNvSpPr/>
          <p:nvPr/>
        </p:nvSpPr>
        <p:spPr>
          <a:xfrm>
            <a:off x="500034" y="357166"/>
            <a:ext cx="8215370" cy="1643074"/>
          </a:xfrm>
          <a:prstGeom prst="bracketPair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Отправляясь в зимний поход или на дальнюю прогулку, опытные люди между носками наматывают «портянки» из газет. С какой целью они это делают?</a:t>
            </a:r>
            <a:endParaRPr lang="ru-RU" sz="6000" b="1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71472" y="2643182"/>
            <a:ext cx="8143932" cy="2308324"/>
          </a:xfrm>
          <a:prstGeom prst="rect">
            <a:avLst/>
          </a:prstGeom>
          <a:noFill/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Бумага </a:t>
            </a:r>
            <a:r>
              <a:rPr lang="ru-RU" sz="3600" dirty="0" smtClean="0"/>
              <a:t>и воздух между её слоями служат теплоизолирующим материалом, позволяющим уберечь тепло конечности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4" name="Улыбающееся лицо 3"/>
          <p:cNvSpPr/>
          <p:nvPr/>
        </p:nvSpPr>
        <p:spPr>
          <a:xfrm>
            <a:off x="3714744" y="4714884"/>
            <a:ext cx="2214578" cy="1857388"/>
          </a:xfrm>
          <a:prstGeom prst="smileyFace">
            <a:avLst/>
          </a:prstGeom>
          <a:ln w="34925">
            <a:solidFill>
              <a:srgbClr val="FFFFFF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нажми</a:t>
            </a:r>
            <a:endParaRPr lang="ru-RU" sz="2400" b="1" dirty="0"/>
          </a:p>
        </p:txBody>
      </p:sp>
      <p:sp>
        <p:nvSpPr>
          <p:cNvPr id="5" name="Управляющая кнопка: домой 4">
            <a:hlinkClick r:id="rId2" action="ppaction://hlinksldjump" highlightClick="1"/>
          </p:cNvPr>
          <p:cNvSpPr/>
          <p:nvPr/>
        </p:nvSpPr>
        <p:spPr>
          <a:xfrm>
            <a:off x="7572396" y="5500702"/>
            <a:ext cx="1071570" cy="642942"/>
          </a:xfrm>
          <a:prstGeom prst="actionButtonHome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затем</a:t>
            </a:r>
            <a:endParaRPr lang="ru-RU" sz="2400" b="1" dirty="0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войные круглые скобки 1"/>
          <p:cNvSpPr/>
          <p:nvPr/>
        </p:nvSpPr>
        <p:spPr>
          <a:xfrm>
            <a:off x="500034" y="357166"/>
            <a:ext cx="8215370" cy="1643074"/>
          </a:xfrm>
          <a:prstGeom prst="bracketPair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Казалось бы, слабые ростки и стебли растений не способны пробить толстый слой грунта и даже тонкий слой асфальта, чтобы выйти наружу. За счет чего они все же обладают такой способностью?</a:t>
            </a:r>
            <a:endParaRPr lang="ru-RU" sz="6000" b="1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71472" y="2643182"/>
            <a:ext cx="8143932" cy="2062103"/>
          </a:xfrm>
          <a:prstGeom prst="rect">
            <a:avLst/>
          </a:prstGeom>
          <a:noFill/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Благодаря большому внутреннему давлению жидкости в стеблях; оно сравнимо с давлением в паровых котлах теплоэлектростанций</a:t>
            </a:r>
            <a:endParaRPr lang="ru-RU" sz="3200" dirty="0"/>
          </a:p>
        </p:txBody>
      </p:sp>
      <p:sp>
        <p:nvSpPr>
          <p:cNvPr id="4" name="Улыбающееся лицо 3"/>
          <p:cNvSpPr/>
          <p:nvPr/>
        </p:nvSpPr>
        <p:spPr>
          <a:xfrm>
            <a:off x="3714744" y="4714884"/>
            <a:ext cx="2214578" cy="1857388"/>
          </a:xfrm>
          <a:prstGeom prst="smileyFace">
            <a:avLst/>
          </a:prstGeom>
          <a:ln w="34925">
            <a:solidFill>
              <a:srgbClr val="FFFFFF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нажми</a:t>
            </a:r>
            <a:endParaRPr lang="ru-RU" sz="2400" b="1" dirty="0"/>
          </a:p>
        </p:txBody>
      </p:sp>
      <p:sp>
        <p:nvSpPr>
          <p:cNvPr id="5" name="Управляющая кнопка: домой 4">
            <a:hlinkClick r:id="rId2" action="ppaction://hlinksldjump" highlightClick="1"/>
          </p:cNvPr>
          <p:cNvSpPr/>
          <p:nvPr/>
        </p:nvSpPr>
        <p:spPr>
          <a:xfrm>
            <a:off x="7572396" y="5500702"/>
            <a:ext cx="1071570" cy="642942"/>
          </a:xfrm>
          <a:prstGeom prst="actionButtonHome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затем</a:t>
            </a:r>
            <a:endParaRPr lang="ru-RU" sz="2400" b="1" dirty="0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войные круглые скобки 1"/>
          <p:cNvSpPr/>
          <p:nvPr/>
        </p:nvSpPr>
        <p:spPr>
          <a:xfrm>
            <a:off x="500034" y="357166"/>
            <a:ext cx="8215370" cy="1643074"/>
          </a:xfrm>
          <a:prstGeom prst="bracketPair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Биофизики с помощью самой совершенной аппаратуры обнаружили в крови полярной трески вещество, аналогичное по действию автомобильному антифризу. Если добавить это вещество в дистиллированную воду, то та не замерзает при отрицательной температуре. О чем говорит факт присутствия природного антифриза у рыбы?</a:t>
            </a:r>
            <a:endParaRPr lang="ru-RU" sz="4400" b="1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71472" y="2643182"/>
            <a:ext cx="8143932" cy="2308324"/>
          </a:xfrm>
          <a:prstGeom prst="rect">
            <a:avLst/>
          </a:prstGeom>
          <a:noFill/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Антифриз, обнаруженный в крови рыбы, способствует тому, что она не замерзает при температуре ниже нуля градуса</a:t>
            </a:r>
            <a:endParaRPr lang="ru-RU" sz="3600" dirty="0"/>
          </a:p>
        </p:txBody>
      </p:sp>
      <p:sp>
        <p:nvSpPr>
          <p:cNvPr id="4" name="Улыбающееся лицо 3"/>
          <p:cNvSpPr/>
          <p:nvPr/>
        </p:nvSpPr>
        <p:spPr>
          <a:xfrm>
            <a:off x="3714744" y="4714884"/>
            <a:ext cx="2214578" cy="1857388"/>
          </a:xfrm>
          <a:prstGeom prst="smileyFace">
            <a:avLst/>
          </a:prstGeom>
          <a:ln w="34925">
            <a:solidFill>
              <a:srgbClr val="FFFFFF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нажми</a:t>
            </a:r>
            <a:endParaRPr lang="ru-RU" sz="2400" b="1" dirty="0"/>
          </a:p>
        </p:txBody>
      </p:sp>
      <p:sp>
        <p:nvSpPr>
          <p:cNvPr id="5" name="Управляющая кнопка: домой 4">
            <a:hlinkClick r:id="rId2" action="ppaction://hlinksldjump" highlightClick="1"/>
          </p:cNvPr>
          <p:cNvSpPr/>
          <p:nvPr/>
        </p:nvSpPr>
        <p:spPr>
          <a:xfrm>
            <a:off x="7572396" y="5500702"/>
            <a:ext cx="1071570" cy="642942"/>
          </a:xfrm>
          <a:prstGeom prst="actionButtonHome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затем</a:t>
            </a:r>
            <a:endParaRPr lang="ru-RU" sz="2400" b="1" dirty="0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войные круглые скобки 1"/>
          <p:cNvSpPr/>
          <p:nvPr/>
        </p:nvSpPr>
        <p:spPr>
          <a:xfrm>
            <a:off x="500034" y="357166"/>
            <a:ext cx="8215370" cy="1643074"/>
          </a:xfrm>
          <a:prstGeom prst="bracketPair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Для подъема глубоководных рыб предложено применять специальные сачки. Какими основами свойствами они должны обладать?</a:t>
            </a:r>
            <a:endParaRPr lang="ru-RU" sz="6600" b="1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71472" y="2643182"/>
            <a:ext cx="8143932" cy="1754326"/>
          </a:xfrm>
          <a:prstGeom prst="rect">
            <a:avLst/>
          </a:prstGeom>
          <a:noFill/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/>
              <a:t>Сачки должны быть герметичными, чтобы в них сохранилось первоначальное давление</a:t>
            </a:r>
            <a:endParaRPr lang="ru-RU" sz="3600" b="1" dirty="0"/>
          </a:p>
        </p:txBody>
      </p:sp>
      <p:sp>
        <p:nvSpPr>
          <p:cNvPr id="4" name="Улыбающееся лицо 3"/>
          <p:cNvSpPr/>
          <p:nvPr/>
        </p:nvSpPr>
        <p:spPr>
          <a:xfrm>
            <a:off x="3714744" y="4714884"/>
            <a:ext cx="2214578" cy="1857388"/>
          </a:xfrm>
          <a:prstGeom prst="smileyFace">
            <a:avLst/>
          </a:prstGeom>
          <a:ln w="34925">
            <a:solidFill>
              <a:srgbClr val="FFFFFF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нажми</a:t>
            </a:r>
            <a:endParaRPr lang="ru-RU" sz="2400" b="1" dirty="0"/>
          </a:p>
        </p:txBody>
      </p:sp>
      <p:sp>
        <p:nvSpPr>
          <p:cNvPr id="5" name="Управляющая кнопка: домой 4">
            <a:hlinkClick r:id="rId2" action="ppaction://hlinksldjump" highlightClick="1"/>
          </p:cNvPr>
          <p:cNvSpPr/>
          <p:nvPr/>
        </p:nvSpPr>
        <p:spPr>
          <a:xfrm>
            <a:off x="7572396" y="5500702"/>
            <a:ext cx="1071570" cy="642942"/>
          </a:xfrm>
          <a:prstGeom prst="actionButtonHome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затем</a:t>
            </a:r>
            <a:endParaRPr lang="ru-RU" sz="2400" b="1" dirty="0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войные круглые скобки 1"/>
          <p:cNvSpPr/>
          <p:nvPr/>
        </p:nvSpPr>
        <p:spPr>
          <a:xfrm>
            <a:off x="500034" y="357166"/>
            <a:ext cx="8215370" cy="1643074"/>
          </a:xfrm>
          <a:prstGeom prst="bracketPair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Иногда птицы чувствуют себя в полете неуверенно. Так, опускаясь к земле в местечке под г. </a:t>
            </a:r>
            <a:r>
              <a:rPr lang="ru-RU" sz="2000" b="1" dirty="0" err="1" smtClean="0">
                <a:solidFill>
                  <a:schemeClr val="bg1"/>
                </a:solidFill>
              </a:rPr>
              <a:t>Норбергом</a:t>
            </a:r>
            <a:r>
              <a:rPr lang="ru-RU" sz="2000" b="1" dirty="0" smtClean="0">
                <a:solidFill>
                  <a:schemeClr val="bg1"/>
                </a:solidFill>
              </a:rPr>
              <a:t> (Швеция), где залегают железные руды, они теряют ориентировку и беспомощно кружат на местностью. Выскажите свою гипотезу, объясняющую данный факт.</a:t>
            </a:r>
            <a:endParaRPr lang="ru-RU" sz="5400" b="1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71472" y="2643182"/>
            <a:ext cx="8143932" cy="2246769"/>
          </a:xfrm>
          <a:prstGeom prst="rect">
            <a:avLst/>
          </a:prstGeom>
          <a:noFill/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Видимо, птицы ориентируются по магнитному полю Земли. Потеря ориентировки может быть связана с тем, что в указанном месте в земле залегают железные руды и существует магнитная аномалия</a:t>
            </a:r>
            <a:endParaRPr lang="ru-RU" sz="2000" dirty="0"/>
          </a:p>
        </p:txBody>
      </p:sp>
      <p:sp>
        <p:nvSpPr>
          <p:cNvPr id="4" name="Улыбающееся лицо 3"/>
          <p:cNvSpPr/>
          <p:nvPr/>
        </p:nvSpPr>
        <p:spPr>
          <a:xfrm>
            <a:off x="3714744" y="4714884"/>
            <a:ext cx="2214578" cy="1857388"/>
          </a:xfrm>
          <a:prstGeom prst="smileyFace">
            <a:avLst/>
          </a:prstGeom>
          <a:ln w="34925">
            <a:solidFill>
              <a:srgbClr val="FFFFFF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нажми</a:t>
            </a:r>
            <a:endParaRPr lang="ru-RU" sz="2400" b="1" dirty="0"/>
          </a:p>
        </p:txBody>
      </p:sp>
      <p:sp>
        <p:nvSpPr>
          <p:cNvPr id="5" name="Управляющая кнопка: домой 4">
            <a:hlinkClick r:id="rId2" action="ppaction://hlinksldjump" highlightClick="1"/>
          </p:cNvPr>
          <p:cNvSpPr/>
          <p:nvPr/>
        </p:nvSpPr>
        <p:spPr>
          <a:xfrm>
            <a:off x="7572396" y="5500702"/>
            <a:ext cx="1071570" cy="642942"/>
          </a:xfrm>
          <a:prstGeom prst="actionButtonHome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затем</a:t>
            </a:r>
            <a:endParaRPr lang="ru-RU" sz="2400" b="1" dirty="0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войные круглые скобки 1"/>
          <p:cNvSpPr/>
          <p:nvPr/>
        </p:nvSpPr>
        <p:spPr>
          <a:xfrm>
            <a:off x="500034" y="357166"/>
            <a:ext cx="8215370" cy="1643074"/>
          </a:xfrm>
          <a:prstGeom prst="bracketPair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В 1772году член лондонского Королевского общества Д. </a:t>
            </a:r>
            <a:r>
              <a:rPr lang="ru-RU" sz="2000" b="1" dirty="0" err="1" smtClean="0">
                <a:solidFill>
                  <a:schemeClr val="bg1"/>
                </a:solidFill>
              </a:rPr>
              <a:t>Уошл</a:t>
            </a:r>
            <a:r>
              <a:rPr lang="ru-RU" sz="2000" b="1" dirty="0" smtClean="0">
                <a:solidFill>
                  <a:schemeClr val="bg1"/>
                </a:solidFill>
              </a:rPr>
              <a:t> провел опыты с «электрической» рыбой – скатом. Он разряжал ее сначала через цепочку из четырех человек, затем вместо одного экспериментатора натянул проволоки, наконец, проволоку заменил стеклом. Каковы были  результаты этого опыты?</a:t>
            </a:r>
            <a:endParaRPr lang="ru-RU" sz="5400" b="1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71472" y="2643182"/>
            <a:ext cx="8143932" cy="1938992"/>
          </a:xfrm>
          <a:prstGeom prst="rect">
            <a:avLst/>
          </a:prstGeom>
          <a:noFill/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При разрядке ската через людей все четверо ощущали удар током, хотя и несильный. Когда одного человека заменили проволокой, то удар по-прежнему чувствовался. При замене проволоки стеклом – изолятором – ток отсутствовал, никаких ощущений не было</a:t>
            </a:r>
            <a:endParaRPr lang="ru-RU" sz="2400" dirty="0"/>
          </a:p>
        </p:txBody>
      </p:sp>
      <p:sp>
        <p:nvSpPr>
          <p:cNvPr id="4" name="Улыбающееся лицо 3"/>
          <p:cNvSpPr/>
          <p:nvPr/>
        </p:nvSpPr>
        <p:spPr>
          <a:xfrm>
            <a:off x="3714744" y="4714884"/>
            <a:ext cx="2214578" cy="1857388"/>
          </a:xfrm>
          <a:prstGeom prst="smileyFace">
            <a:avLst/>
          </a:prstGeom>
          <a:ln w="34925">
            <a:solidFill>
              <a:srgbClr val="FFFFFF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нажми</a:t>
            </a:r>
            <a:endParaRPr lang="ru-RU" sz="2400" b="1" dirty="0"/>
          </a:p>
        </p:txBody>
      </p:sp>
      <p:sp>
        <p:nvSpPr>
          <p:cNvPr id="5" name="Управляющая кнопка: домой 4">
            <a:hlinkClick r:id="rId2" action="ppaction://hlinksldjump" highlightClick="1"/>
          </p:cNvPr>
          <p:cNvSpPr/>
          <p:nvPr/>
        </p:nvSpPr>
        <p:spPr>
          <a:xfrm>
            <a:off x="7572396" y="5500702"/>
            <a:ext cx="1071570" cy="642942"/>
          </a:xfrm>
          <a:prstGeom prst="actionButtonHome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затем</a:t>
            </a:r>
            <a:endParaRPr lang="ru-RU" sz="2400" b="1" dirty="0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войные круглые скобки 1"/>
          <p:cNvSpPr/>
          <p:nvPr/>
        </p:nvSpPr>
        <p:spPr>
          <a:xfrm>
            <a:off x="500034" y="357166"/>
            <a:ext cx="8215370" cy="1643074"/>
          </a:xfrm>
          <a:prstGeom prst="bracketPair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Рыба нильский </a:t>
            </a:r>
            <a:r>
              <a:rPr lang="ru-RU" sz="2000" b="1" dirty="0" err="1" smtClean="0">
                <a:solidFill>
                  <a:schemeClr val="bg1"/>
                </a:solidFill>
              </a:rPr>
              <a:t>голохвост</a:t>
            </a:r>
            <a:r>
              <a:rPr lang="ru-RU" sz="2000" b="1" dirty="0" smtClean="0">
                <a:solidFill>
                  <a:schemeClr val="bg1"/>
                </a:solidFill>
              </a:rPr>
              <a:t> обладает двумя особенностями:</a:t>
            </a:r>
          </a:p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создает вокруг себя слабое электрическое поле,</a:t>
            </a:r>
          </a:p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может в мутной воде охотиться на червей, распознавать других рыб, определять преграды.</a:t>
            </a:r>
          </a:p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Есть ли связь между этими особенностями? Если есть, то какая?</a:t>
            </a:r>
            <a:endParaRPr lang="ru-RU" sz="5400" b="1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71472" y="2643182"/>
            <a:ext cx="8143932" cy="2246769"/>
          </a:xfrm>
          <a:prstGeom prst="rect">
            <a:avLst/>
          </a:prstGeom>
          <a:noFill/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Есть. Если в воде неподалеку от этой рыбы окажется какой-либо предмет или живое существо, то он  (оно) изменит, пусть и незначительно, картину электрического поля. По этому изменению и обнаруживается преграда</a:t>
            </a:r>
            <a:endParaRPr lang="ru-RU" sz="2800" dirty="0"/>
          </a:p>
        </p:txBody>
      </p:sp>
      <p:sp>
        <p:nvSpPr>
          <p:cNvPr id="4" name="Улыбающееся лицо 3"/>
          <p:cNvSpPr/>
          <p:nvPr/>
        </p:nvSpPr>
        <p:spPr>
          <a:xfrm>
            <a:off x="3714744" y="4714884"/>
            <a:ext cx="2214578" cy="1857388"/>
          </a:xfrm>
          <a:prstGeom prst="smileyFace">
            <a:avLst/>
          </a:prstGeom>
          <a:ln w="34925">
            <a:solidFill>
              <a:srgbClr val="FFFFFF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нажми</a:t>
            </a:r>
            <a:endParaRPr lang="ru-RU" sz="2400" b="1" dirty="0"/>
          </a:p>
        </p:txBody>
      </p:sp>
      <p:sp>
        <p:nvSpPr>
          <p:cNvPr id="5" name="Управляющая кнопка: домой 4">
            <a:hlinkClick r:id="" action="ppaction://hlinkshowjump?jump=lastslide" highlightClick="1"/>
          </p:cNvPr>
          <p:cNvSpPr/>
          <p:nvPr/>
        </p:nvSpPr>
        <p:spPr>
          <a:xfrm>
            <a:off x="7572396" y="5500702"/>
            <a:ext cx="1071570" cy="642942"/>
          </a:xfrm>
          <a:prstGeom prst="actionButtonHome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затем</a:t>
            </a:r>
            <a:endParaRPr lang="ru-RU" sz="2400" b="1" dirty="0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714356"/>
            <a:ext cx="8286808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7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Автор презентации-</a:t>
            </a:r>
          </a:p>
          <a:p>
            <a:pPr algn="ctr"/>
            <a:r>
              <a:rPr lang="ru-RU" sz="7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Гусенов</a:t>
            </a:r>
            <a:r>
              <a:rPr lang="ru-RU" sz="7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М.М.</a:t>
            </a:r>
          </a:p>
          <a:p>
            <a:pPr algn="ctr"/>
            <a:r>
              <a:rPr lang="ru-RU" sz="7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2019 год</a:t>
            </a:r>
            <a:endParaRPr lang="ru-RU" sz="72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hlinkClick r:id="rId2" action="ppaction://hlinksldjump"/>
          </p:cNvPr>
          <p:cNvSpPr/>
          <p:nvPr/>
        </p:nvSpPr>
        <p:spPr>
          <a:xfrm>
            <a:off x="571472" y="1357298"/>
            <a:ext cx="1357322" cy="1071570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7200" b="1" dirty="0" smtClean="0">
                <a:solidFill>
                  <a:srgbClr val="FF0000"/>
                </a:solidFill>
              </a:rPr>
              <a:t>1</a:t>
            </a:r>
            <a:endParaRPr lang="ru-RU" sz="7200" b="1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>
            <a:hlinkClick r:id="rId3" action="ppaction://hlinksldjump"/>
          </p:cNvPr>
          <p:cNvSpPr/>
          <p:nvPr/>
        </p:nvSpPr>
        <p:spPr>
          <a:xfrm>
            <a:off x="2214546" y="1357298"/>
            <a:ext cx="1357322" cy="1071570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7200" b="1" dirty="0" smtClean="0">
                <a:solidFill>
                  <a:srgbClr val="FF0000"/>
                </a:solidFill>
              </a:rPr>
              <a:t>2</a:t>
            </a:r>
            <a:endParaRPr lang="ru-RU" sz="7200" b="1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>
            <a:hlinkClick r:id="rId4" action="ppaction://hlinksldjump"/>
          </p:cNvPr>
          <p:cNvSpPr/>
          <p:nvPr/>
        </p:nvSpPr>
        <p:spPr>
          <a:xfrm>
            <a:off x="3857620" y="1357298"/>
            <a:ext cx="1357322" cy="1071570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7200" b="1" dirty="0" smtClean="0">
                <a:solidFill>
                  <a:srgbClr val="FF0000"/>
                </a:solidFill>
              </a:rPr>
              <a:t>3</a:t>
            </a:r>
            <a:endParaRPr lang="ru-RU" sz="7200" b="1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>
            <a:hlinkClick r:id="rId5" action="ppaction://hlinksldjump"/>
          </p:cNvPr>
          <p:cNvSpPr/>
          <p:nvPr/>
        </p:nvSpPr>
        <p:spPr>
          <a:xfrm>
            <a:off x="5500694" y="1357298"/>
            <a:ext cx="1357322" cy="1071570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7200" b="1" dirty="0" smtClean="0">
                <a:solidFill>
                  <a:srgbClr val="FF0000"/>
                </a:solidFill>
              </a:rPr>
              <a:t>4</a:t>
            </a:r>
            <a:endParaRPr lang="ru-RU" sz="7200" b="1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>
            <a:hlinkClick r:id="rId5" action="ppaction://hlinksldjump"/>
          </p:cNvPr>
          <p:cNvSpPr/>
          <p:nvPr/>
        </p:nvSpPr>
        <p:spPr>
          <a:xfrm>
            <a:off x="7143768" y="1357298"/>
            <a:ext cx="1357322" cy="1071570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7200" b="1" dirty="0" smtClean="0">
                <a:solidFill>
                  <a:srgbClr val="FF0000"/>
                </a:solidFill>
              </a:rPr>
              <a:t>5</a:t>
            </a:r>
            <a:endParaRPr lang="ru-RU" sz="7200" b="1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>
            <a:hlinkClick r:id="rId6" action="ppaction://hlinksldjump"/>
          </p:cNvPr>
          <p:cNvSpPr/>
          <p:nvPr/>
        </p:nvSpPr>
        <p:spPr>
          <a:xfrm>
            <a:off x="571472" y="2786058"/>
            <a:ext cx="1357322" cy="1071570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7200" b="1" dirty="0" smtClean="0">
                <a:solidFill>
                  <a:srgbClr val="FF0000"/>
                </a:solidFill>
              </a:rPr>
              <a:t>6</a:t>
            </a:r>
            <a:endParaRPr lang="ru-RU" sz="7200" b="1" dirty="0">
              <a:solidFill>
                <a:srgbClr val="FF0000"/>
              </a:solidFill>
            </a:endParaRPr>
          </a:p>
        </p:txBody>
      </p:sp>
      <p:sp>
        <p:nvSpPr>
          <p:cNvPr id="8" name="Прямоугольник 7">
            <a:hlinkClick r:id="rId7" action="ppaction://hlinksldjump"/>
          </p:cNvPr>
          <p:cNvSpPr/>
          <p:nvPr/>
        </p:nvSpPr>
        <p:spPr>
          <a:xfrm>
            <a:off x="2214546" y="2786058"/>
            <a:ext cx="1357322" cy="1071570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7200" b="1" dirty="0" smtClean="0">
                <a:solidFill>
                  <a:srgbClr val="FF0000"/>
                </a:solidFill>
              </a:rPr>
              <a:t>7</a:t>
            </a:r>
            <a:endParaRPr lang="ru-RU" sz="7200" b="1" dirty="0">
              <a:solidFill>
                <a:srgbClr val="FF0000"/>
              </a:solidFill>
            </a:endParaRPr>
          </a:p>
        </p:txBody>
      </p:sp>
      <p:sp>
        <p:nvSpPr>
          <p:cNvPr id="9" name="Прямоугольник 8">
            <a:hlinkClick r:id="rId8" action="ppaction://hlinksldjump"/>
          </p:cNvPr>
          <p:cNvSpPr/>
          <p:nvPr/>
        </p:nvSpPr>
        <p:spPr>
          <a:xfrm>
            <a:off x="3857620" y="2786058"/>
            <a:ext cx="1357322" cy="1071570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7200" b="1" dirty="0" smtClean="0">
                <a:solidFill>
                  <a:srgbClr val="FF0000"/>
                </a:solidFill>
              </a:rPr>
              <a:t>8</a:t>
            </a:r>
            <a:endParaRPr lang="ru-RU" sz="7200" b="1" dirty="0">
              <a:solidFill>
                <a:srgbClr val="FF0000"/>
              </a:solidFill>
            </a:endParaRPr>
          </a:p>
        </p:txBody>
      </p:sp>
      <p:sp>
        <p:nvSpPr>
          <p:cNvPr id="10" name="Прямоугольник 9">
            <a:hlinkClick r:id="rId9" action="ppaction://hlinksldjump"/>
          </p:cNvPr>
          <p:cNvSpPr/>
          <p:nvPr/>
        </p:nvSpPr>
        <p:spPr>
          <a:xfrm>
            <a:off x="5500694" y="2786058"/>
            <a:ext cx="1357322" cy="1071570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7200" b="1" dirty="0" smtClean="0">
                <a:solidFill>
                  <a:srgbClr val="FF0000"/>
                </a:solidFill>
              </a:rPr>
              <a:t>9</a:t>
            </a:r>
            <a:endParaRPr lang="ru-RU" sz="7200" b="1" dirty="0">
              <a:solidFill>
                <a:srgbClr val="FF0000"/>
              </a:solidFill>
            </a:endParaRPr>
          </a:p>
        </p:txBody>
      </p:sp>
      <p:sp>
        <p:nvSpPr>
          <p:cNvPr id="11" name="Прямоугольник 10">
            <a:hlinkClick r:id="rId10" action="ppaction://hlinksldjump"/>
          </p:cNvPr>
          <p:cNvSpPr/>
          <p:nvPr/>
        </p:nvSpPr>
        <p:spPr>
          <a:xfrm>
            <a:off x="7143768" y="2786058"/>
            <a:ext cx="1357322" cy="1071570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7200" b="1" dirty="0" smtClean="0">
                <a:solidFill>
                  <a:srgbClr val="FF0000"/>
                </a:solidFill>
              </a:rPr>
              <a:t>10</a:t>
            </a:r>
            <a:endParaRPr lang="ru-RU" sz="7200" b="1" dirty="0">
              <a:solidFill>
                <a:srgbClr val="FF0000"/>
              </a:solidFill>
            </a:endParaRPr>
          </a:p>
        </p:txBody>
      </p:sp>
      <p:sp>
        <p:nvSpPr>
          <p:cNvPr id="13" name="Прямоугольник 12">
            <a:hlinkClick r:id="rId11" action="ppaction://hlinksldjump"/>
          </p:cNvPr>
          <p:cNvSpPr/>
          <p:nvPr/>
        </p:nvSpPr>
        <p:spPr>
          <a:xfrm>
            <a:off x="571472" y="4286256"/>
            <a:ext cx="1357322" cy="1071570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7200" b="1" dirty="0" smtClean="0">
                <a:solidFill>
                  <a:srgbClr val="FF0000"/>
                </a:solidFill>
              </a:rPr>
              <a:t>11</a:t>
            </a:r>
            <a:endParaRPr lang="ru-RU" sz="7200" b="1" dirty="0">
              <a:solidFill>
                <a:srgbClr val="FF0000"/>
              </a:solidFill>
            </a:endParaRPr>
          </a:p>
        </p:txBody>
      </p:sp>
      <p:sp>
        <p:nvSpPr>
          <p:cNvPr id="14" name="Прямоугольник 13">
            <a:hlinkClick r:id="rId12" action="ppaction://hlinksldjump"/>
          </p:cNvPr>
          <p:cNvSpPr/>
          <p:nvPr/>
        </p:nvSpPr>
        <p:spPr>
          <a:xfrm>
            <a:off x="2214546" y="4286256"/>
            <a:ext cx="1357322" cy="1071570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7200" b="1" dirty="0" smtClean="0">
                <a:solidFill>
                  <a:srgbClr val="FF0000"/>
                </a:solidFill>
              </a:rPr>
              <a:t>12</a:t>
            </a:r>
            <a:endParaRPr lang="ru-RU" sz="7200" b="1" dirty="0">
              <a:solidFill>
                <a:srgbClr val="FF0000"/>
              </a:solidFill>
            </a:endParaRPr>
          </a:p>
        </p:txBody>
      </p:sp>
      <p:sp>
        <p:nvSpPr>
          <p:cNvPr id="15" name="Прямоугольник 14">
            <a:hlinkClick r:id="rId13" action="ppaction://hlinksldjump"/>
          </p:cNvPr>
          <p:cNvSpPr/>
          <p:nvPr/>
        </p:nvSpPr>
        <p:spPr>
          <a:xfrm>
            <a:off x="3857620" y="4286256"/>
            <a:ext cx="1357322" cy="1071570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7200" b="1" dirty="0" smtClean="0">
                <a:solidFill>
                  <a:srgbClr val="FF0000"/>
                </a:solidFill>
              </a:rPr>
              <a:t>13</a:t>
            </a:r>
            <a:endParaRPr lang="ru-RU" sz="7200" b="1" dirty="0">
              <a:solidFill>
                <a:srgbClr val="FF0000"/>
              </a:solidFill>
            </a:endParaRPr>
          </a:p>
        </p:txBody>
      </p:sp>
      <p:sp>
        <p:nvSpPr>
          <p:cNvPr id="16" name="Прямоугольник 15">
            <a:hlinkClick r:id="rId14" action="ppaction://hlinksldjump"/>
          </p:cNvPr>
          <p:cNvSpPr/>
          <p:nvPr/>
        </p:nvSpPr>
        <p:spPr>
          <a:xfrm>
            <a:off x="5500694" y="4286256"/>
            <a:ext cx="1357322" cy="1071570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7200" b="1" dirty="0" smtClean="0">
                <a:solidFill>
                  <a:srgbClr val="FF0000"/>
                </a:solidFill>
              </a:rPr>
              <a:t>14</a:t>
            </a:r>
            <a:endParaRPr lang="ru-RU" sz="7200" b="1" dirty="0">
              <a:solidFill>
                <a:srgbClr val="FF0000"/>
              </a:solidFill>
            </a:endParaRPr>
          </a:p>
        </p:txBody>
      </p:sp>
      <p:sp>
        <p:nvSpPr>
          <p:cNvPr id="17" name="Прямоугольник 16">
            <a:hlinkClick r:id="rId15" action="ppaction://hlinksldjump"/>
          </p:cNvPr>
          <p:cNvSpPr/>
          <p:nvPr/>
        </p:nvSpPr>
        <p:spPr>
          <a:xfrm>
            <a:off x="7143768" y="4286256"/>
            <a:ext cx="1357322" cy="1071570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7200" b="1" dirty="0" smtClean="0">
                <a:solidFill>
                  <a:srgbClr val="FF0000"/>
                </a:solidFill>
              </a:rPr>
              <a:t>15</a:t>
            </a:r>
            <a:endParaRPr lang="ru-RU" sz="7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войные круглые скобки 1"/>
          <p:cNvSpPr/>
          <p:nvPr/>
        </p:nvSpPr>
        <p:spPr>
          <a:xfrm>
            <a:off x="500034" y="357166"/>
            <a:ext cx="8215370" cy="2071702"/>
          </a:xfrm>
          <a:prstGeom prst="bracketPair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Пойманная рыба, пущенная в ёмкость вместимостью 200 л. специального судна, приспособленного для сохранения живой рыбы, чувствовала себя там не очень хорошо, но когда в ёмкость добавили 40 л. воды из родника, рыба</a:t>
            </a:r>
          </a:p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ожила. О чём свидетельствует данный факт. Какое физическое явление помогло рыбе?</a:t>
            </a:r>
          </a:p>
          <a:p>
            <a:pPr algn="ctr"/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71472" y="2643182"/>
            <a:ext cx="8143932" cy="1815882"/>
          </a:xfrm>
          <a:prstGeom prst="rect">
            <a:avLst/>
          </a:prstGeom>
          <a:noFill/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Рыбы </a:t>
            </a:r>
            <a:r>
              <a:rPr lang="ru-RU" sz="2800" dirty="0" smtClean="0"/>
              <a:t>чувствительны к запахам и чистоте воды. Благодаря диффузии первоначальная вода смешалась с водой из родника и обогатилась кислородом, что сказалось </a:t>
            </a:r>
            <a:r>
              <a:rPr lang="ru-RU" sz="2800" dirty="0" smtClean="0"/>
              <a:t>благотворно на них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4" name="Улыбающееся лицо 3"/>
          <p:cNvSpPr/>
          <p:nvPr/>
        </p:nvSpPr>
        <p:spPr>
          <a:xfrm>
            <a:off x="3714744" y="4714884"/>
            <a:ext cx="2214578" cy="1857388"/>
          </a:xfrm>
          <a:prstGeom prst="smileyFace">
            <a:avLst/>
          </a:prstGeom>
          <a:ln w="34925">
            <a:solidFill>
              <a:srgbClr val="FFFFFF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нажми</a:t>
            </a:r>
            <a:endParaRPr lang="ru-RU" sz="2400" b="1" dirty="0"/>
          </a:p>
        </p:txBody>
      </p:sp>
      <p:sp>
        <p:nvSpPr>
          <p:cNvPr id="5" name="Управляющая кнопка: домой 4">
            <a:hlinkClick r:id="rId2" action="ppaction://hlinksldjump" highlightClick="1"/>
          </p:cNvPr>
          <p:cNvSpPr/>
          <p:nvPr/>
        </p:nvSpPr>
        <p:spPr>
          <a:xfrm>
            <a:off x="7572396" y="5500702"/>
            <a:ext cx="1071570" cy="642942"/>
          </a:xfrm>
          <a:prstGeom prst="actionButtonHome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затем</a:t>
            </a:r>
            <a:endParaRPr lang="ru-RU" sz="2400" b="1" dirty="0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войные круглые скобки 1"/>
          <p:cNvSpPr/>
          <p:nvPr/>
        </p:nvSpPr>
        <p:spPr>
          <a:xfrm>
            <a:off x="500034" y="357166"/>
            <a:ext cx="8215370" cy="1643074"/>
          </a:xfrm>
          <a:prstGeom prst="bracketPair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3200" b="1" dirty="0" smtClean="0">
              <a:solidFill>
                <a:schemeClr val="bg1"/>
              </a:solidFill>
            </a:endParaRPr>
          </a:p>
          <a:p>
            <a:pPr algn="ctr"/>
            <a:r>
              <a:rPr lang="ru-RU" sz="3200" b="1" dirty="0" smtClean="0">
                <a:solidFill>
                  <a:schemeClr val="bg1"/>
                </a:solidFill>
              </a:rPr>
              <a:t>Глубоководные </a:t>
            </a:r>
            <a:r>
              <a:rPr lang="ru-RU" sz="3200" b="1" dirty="0" smtClean="0">
                <a:solidFill>
                  <a:schemeClr val="bg1"/>
                </a:solidFill>
              </a:rPr>
              <a:t>рыбы при подъёме на поверхность воды гибнут.</a:t>
            </a:r>
          </a:p>
          <a:p>
            <a:pPr algn="ctr"/>
            <a:r>
              <a:rPr lang="ru-RU" sz="3200" b="1" dirty="0" smtClean="0">
                <a:solidFill>
                  <a:schemeClr val="bg1"/>
                </a:solidFill>
              </a:rPr>
              <a:t> В чём причина этого явления?</a:t>
            </a:r>
          </a:p>
          <a:p>
            <a:pPr algn="ctr"/>
            <a:endParaRPr lang="ru-RU" sz="4800" b="1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71472" y="2643182"/>
            <a:ext cx="8143932" cy="1569660"/>
          </a:xfrm>
          <a:prstGeom prst="rect">
            <a:avLst/>
          </a:prstGeom>
          <a:noFill/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При </a:t>
            </a:r>
            <a:r>
              <a:rPr lang="ru-RU" sz="3200" dirty="0" smtClean="0"/>
              <a:t>подъёме рыбы внешнее давление на неё уменьшается, а давление внутри</a:t>
            </a:r>
          </a:p>
          <a:p>
            <a:pPr algn="ctr"/>
            <a:r>
              <a:rPr lang="ru-RU" sz="3200" dirty="0" smtClean="0"/>
              <a:t>остаётся большим; оно и разрывает органы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4" name="Улыбающееся лицо 3"/>
          <p:cNvSpPr/>
          <p:nvPr/>
        </p:nvSpPr>
        <p:spPr>
          <a:xfrm>
            <a:off x="3714744" y="4714884"/>
            <a:ext cx="2214578" cy="1857388"/>
          </a:xfrm>
          <a:prstGeom prst="smileyFace">
            <a:avLst/>
          </a:prstGeom>
          <a:ln w="34925">
            <a:solidFill>
              <a:srgbClr val="FFFFFF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нажми</a:t>
            </a:r>
            <a:endParaRPr lang="ru-RU" sz="2400" b="1" dirty="0"/>
          </a:p>
        </p:txBody>
      </p:sp>
      <p:sp>
        <p:nvSpPr>
          <p:cNvPr id="5" name="Управляющая кнопка: домой 4">
            <a:hlinkClick r:id="rId2" action="ppaction://hlinksldjump" highlightClick="1"/>
          </p:cNvPr>
          <p:cNvSpPr/>
          <p:nvPr/>
        </p:nvSpPr>
        <p:spPr>
          <a:xfrm>
            <a:off x="7572396" y="5500702"/>
            <a:ext cx="1071570" cy="642942"/>
          </a:xfrm>
          <a:prstGeom prst="actionButtonHome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затем</a:t>
            </a:r>
            <a:endParaRPr lang="ru-RU" sz="2400" b="1" dirty="0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войные круглые скобки 1"/>
          <p:cNvSpPr/>
          <p:nvPr/>
        </p:nvSpPr>
        <p:spPr>
          <a:xfrm>
            <a:off x="500034" y="357166"/>
            <a:ext cx="8215370" cy="1643074"/>
          </a:xfrm>
          <a:prstGeom prst="bracketPair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3600" b="1" dirty="0" smtClean="0">
              <a:solidFill>
                <a:schemeClr val="bg1"/>
              </a:solidFill>
            </a:endParaRPr>
          </a:p>
          <a:p>
            <a:pPr algn="ctr"/>
            <a:r>
              <a:rPr lang="ru-RU" sz="3600" b="1" dirty="0" smtClean="0">
                <a:solidFill>
                  <a:schemeClr val="bg1"/>
                </a:solidFill>
              </a:rPr>
              <a:t>Кит</a:t>
            </a:r>
            <a:r>
              <a:rPr lang="ru-RU" sz="3600" b="1" dirty="0" smtClean="0">
                <a:solidFill>
                  <a:schemeClr val="bg1"/>
                </a:solidFill>
              </a:rPr>
              <a:t>, попавший на мель, обычно </a:t>
            </a:r>
            <a:r>
              <a:rPr lang="ru-RU" sz="3600" b="1" dirty="0" err="1" smtClean="0">
                <a:solidFill>
                  <a:schemeClr val="bg1"/>
                </a:solidFill>
              </a:rPr>
              <a:t>погибает.В</a:t>
            </a:r>
            <a:r>
              <a:rPr lang="ru-RU" sz="3600" b="1" dirty="0" smtClean="0">
                <a:solidFill>
                  <a:schemeClr val="bg1"/>
                </a:solidFill>
              </a:rPr>
              <a:t> чём причина его гибели в такой ситуации?</a:t>
            </a:r>
          </a:p>
          <a:p>
            <a:pPr algn="ctr"/>
            <a:endParaRPr lang="ru-RU" sz="4800" b="1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71472" y="2643182"/>
            <a:ext cx="8143932" cy="2246769"/>
          </a:xfrm>
          <a:prstGeom prst="rect">
            <a:avLst/>
          </a:prstGeom>
          <a:noFill/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На </a:t>
            </a:r>
            <a:r>
              <a:rPr lang="ru-RU" sz="2800" dirty="0" smtClean="0"/>
              <a:t>мели на кита действует очень малая архимедова сила, поэтому ему нужны огромные усилия, чтобы сдвинуть с места свою тушу; кроме того, его вжимает в землю и раздавливает собственная сила тяжести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4" name="Улыбающееся лицо 3"/>
          <p:cNvSpPr/>
          <p:nvPr/>
        </p:nvSpPr>
        <p:spPr>
          <a:xfrm>
            <a:off x="3714744" y="4714884"/>
            <a:ext cx="2214578" cy="1857388"/>
          </a:xfrm>
          <a:prstGeom prst="smileyFace">
            <a:avLst/>
          </a:prstGeom>
          <a:ln w="34925">
            <a:solidFill>
              <a:srgbClr val="FFFFFF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нажми</a:t>
            </a:r>
            <a:endParaRPr lang="ru-RU" sz="2400" b="1" dirty="0"/>
          </a:p>
        </p:txBody>
      </p:sp>
      <p:sp>
        <p:nvSpPr>
          <p:cNvPr id="5" name="Управляющая кнопка: домой 4">
            <a:hlinkClick r:id="rId2" action="ppaction://hlinksldjump" highlightClick="1"/>
          </p:cNvPr>
          <p:cNvSpPr/>
          <p:nvPr/>
        </p:nvSpPr>
        <p:spPr>
          <a:xfrm>
            <a:off x="7572396" y="5500702"/>
            <a:ext cx="1071570" cy="642942"/>
          </a:xfrm>
          <a:prstGeom prst="actionButtonHome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затем</a:t>
            </a:r>
            <a:endParaRPr lang="ru-RU" sz="2400" b="1" dirty="0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войные круглые скобки 1"/>
          <p:cNvSpPr/>
          <p:nvPr/>
        </p:nvSpPr>
        <p:spPr>
          <a:xfrm>
            <a:off x="500034" y="357166"/>
            <a:ext cx="8215370" cy="1643074"/>
          </a:xfrm>
          <a:prstGeom prst="bracketPair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Перед дождём ласточки – береговушки летают низко над водой, а мелкие мошки, сбившись в кучки, находятся у самой </a:t>
            </a:r>
            <a:r>
              <a:rPr lang="ru-RU" sz="2800" b="1" dirty="0" err="1" smtClean="0">
                <a:solidFill>
                  <a:schemeClr val="bg1"/>
                </a:solidFill>
              </a:rPr>
              <a:t>воды.Объясните</a:t>
            </a:r>
            <a:r>
              <a:rPr lang="ru-RU" sz="2800" b="1" dirty="0" smtClean="0">
                <a:solidFill>
                  <a:schemeClr val="bg1"/>
                </a:solidFill>
              </a:rPr>
              <a:t> этот факт</a:t>
            </a:r>
            <a:endParaRPr lang="ru-RU" sz="6600" b="1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71472" y="2643182"/>
            <a:ext cx="8143932" cy="2246769"/>
          </a:xfrm>
          <a:prstGeom prst="rect">
            <a:avLst/>
          </a:prstGeom>
          <a:noFill/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Мошки </a:t>
            </a:r>
            <a:r>
              <a:rPr lang="ru-RU" sz="2800" dirty="0" smtClean="0"/>
              <a:t>сосредотачиваются у воды, т.к. не могут подняться из-за того, что перед дождём воздух становится влажным, а их намокшие крылышки – тяжёлыми. Ласточки же питаются этими мошками, поэтому они и летают низко над водой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4" name="Улыбающееся лицо 3"/>
          <p:cNvSpPr/>
          <p:nvPr/>
        </p:nvSpPr>
        <p:spPr>
          <a:xfrm>
            <a:off x="3714744" y="4714884"/>
            <a:ext cx="2214578" cy="1857388"/>
          </a:xfrm>
          <a:prstGeom prst="smileyFace">
            <a:avLst/>
          </a:prstGeom>
          <a:ln w="34925">
            <a:solidFill>
              <a:srgbClr val="FFFFFF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нажми</a:t>
            </a:r>
            <a:endParaRPr lang="ru-RU" sz="2400" b="1" dirty="0"/>
          </a:p>
        </p:txBody>
      </p:sp>
      <p:sp>
        <p:nvSpPr>
          <p:cNvPr id="5" name="Управляющая кнопка: домой 4">
            <a:hlinkClick r:id="rId2" action="ppaction://hlinksldjump" highlightClick="1"/>
          </p:cNvPr>
          <p:cNvSpPr/>
          <p:nvPr/>
        </p:nvSpPr>
        <p:spPr>
          <a:xfrm>
            <a:off x="7572396" y="5500702"/>
            <a:ext cx="1071570" cy="642942"/>
          </a:xfrm>
          <a:prstGeom prst="actionButtonHome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затем</a:t>
            </a:r>
            <a:endParaRPr lang="ru-RU" sz="2400" b="1" dirty="0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войные круглые скобки 1"/>
          <p:cNvSpPr/>
          <p:nvPr/>
        </p:nvSpPr>
        <p:spPr>
          <a:xfrm>
            <a:off x="500034" y="357166"/>
            <a:ext cx="8215370" cy="1643074"/>
          </a:xfrm>
          <a:prstGeom prst="bracketPair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2000" dirty="0" smtClean="0"/>
          </a:p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Создан </a:t>
            </a:r>
            <a:r>
              <a:rPr lang="ru-RU" sz="2400" b="1" dirty="0" err="1" smtClean="0">
                <a:solidFill>
                  <a:schemeClr val="bg1"/>
                </a:solidFill>
              </a:rPr>
              <a:t>бесколёсный</a:t>
            </a:r>
            <a:r>
              <a:rPr lang="ru-RU" sz="2400" b="1" dirty="0" smtClean="0">
                <a:solidFill>
                  <a:schemeClr val="bg1"/>
                </a:solidFill>
              </a:rPr>
              <a:t> автомобиль, который передвигается прыжками; такой машине не нужна дорога. Принцип передвижения какого животного скопировали создатели этой машины? Что вам известно о прототипе?</a:t>
            </a:r>
          </a:p>
          <a:p>
            <a:pPr algn="ctr"/>
            <a:endParaRPr lang="ru-RU" sz="4800" b="1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71472" y="2643182"/>
            <a:ext cx="8143932" cy="1323439"/>
          </a:xfrm>
          <a:prstGeom prst="rect">
            <a:avLst/>
          </a:prstGeom>
          <a:noFill/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/>
              <a:t>Кенгуру. Передвигается прыжками высотой до 3 м. и длиной до 10 м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4" name="Улыбающееся лицо 3"/>
          <p:cNvSpPr/>
          <p:nvPr/>
        </p:nvSpPr>
        <p:spPr>
          <a:xfrm>
            <a:off x="3714744" y="4714884"/>
            <a:ext cx="2214578" cy="1857388"/>
          </a:xfrm>
          <a:prstGeom prst="smileyFace">
            <a:avLst/>
          </a:prstGeom>
          <a:ln w="34925">
            <a:solidFill>
              <a:srgbClr val="FFFFFF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нажми</a:t>
            </a:r>
            <a:endParaRPr lang="ru-RU" sz="2400" b="1" dirty="0"/>
          </a:p>
        </p:txBody>
      </p:sp>
      <p:sp>
        <p:nvSpPr>
          <p:cNvPr id="5" name="Управляющая кнопка: домой 4">
            <a:hlinkClick r:id="rId2" action="ppaction://hlinksldjump" highlightClick="1"/>
          </p:cNvPr>
          <p:cNvSpPr/>
          <p:nvPr/>
        </p:nvSpPr>
        <p:spPr>
          <a:xfrm>
            <a:off x="7572396" y="5500702"/>
            <a:ext cx="1071570" cy="642942"/>
          </a:xfrm>
          <a:prstGeom prst="actionButtonHome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затем</a:t>
            </a:r>
            <a:endParaRPr lang="ru-RU" sz="2400" b="1" dirty="0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войные круглые скобки 1"/>
          <p:cNvSpPr/>
          <p:nvPr/>
        </p:nvSpPr>
        <p:spPr>
          <a:xfrm>
            <a:off x="500034" y="357166"/>
            <a:ext cx="8215370" cy="1643074"/>
          </a:xfrm>
          <a:prstGeom prst="bracketPair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</a:rPr>
              <a:t>Готовясь к осеннему перелёту, птицы накапливают жировой запас.</a:t>
            </a:r>
          </a:p>
          <a:p>
            <a:pPr algn="ctr"/>
            <a:r>
              <a:rPr lang="ru-RU" sz="3200" b="1" dirty="0" smtClean="0">
                <a:solidFill>
                  <a:schemeClr val="bg1"/>
                </a:solidFill>
              </a:rPr>
              <a:t>Зачем?</a:t>
            </a:r>
            <a:endParaRPr lang="ru-RU" sz="7200" b="1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71472" y="2643182"/>
            <a:ext cx="8143932" cy="1938992"/>
          </a:xfrm>
          <a:prstGeom prst="rect">
            <a:avLst/>
          </a:prstGeom>
          <a:noFill/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Жир </a:t>
            </a:r>
            <a:r>
              <a:rPr lang="ru-RU" sz="2400" dirty="0" smtClean="0"/>
              <a:t>– источник, биологического топлива, нужного птице для перелёта: его сгорание даёт энергию, приводящую в движения крылья. Жировая прослойка замедляет теплообмен с окружающей средой и сохраняет</a:t>
            </a:r>
          </a:p>
          <a:p>
            <a:pPr algn="ctr"/>
            <a:r>
              <a:rPr lang="ru-RU" sz="2400" dirty="0" smtClean="0"/>
              <a:t>тепло тела для птицы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4" name="Улыбающееся лицо 3"/>
          <p:cNvSpPr/>
          <p:nvPr/>
        </p:nvSpPr>
        <p:spPr>
          <a:xfrm>
            <a:off x="3714744" y="4714884"/>
            <a:ext cx="2214578" cy="1857388"/>
          </a:xfrm>
          <a:prstGeom prst="smileyFace">
            <a:avLst/>
          </a:prstGeom>
          <a:ln w="34925">
            <a:solidFill>
              <a:srgbClr val="FFFFFF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нажми</a:t>
            </a:r>
            <a:endParaRPr lang="ru-RU" sz="2400" b="1" dirty="0"/>
          </a:p>
        </p:txBody>
      </p:sp>
      <p:sp>
        <p:nvSpPr>
          <p:cNvPr id="5" name="Управляющая кнопка: домой 4">
            <a:hlinkClick r:id="rId2" action="ppaction://hlinksldjump" highlightClick="1"/>
          </p:cNvPr>
          <p:cNvSpPr/>
          <p:nvPr/>
        </p:nvSpPr>
        <p:spPr>
          <a:xfrm>
            <a:off x="7572396" y="5500702"/>
            <a:ext cx="1071570" cy="642942"/>
          </a:xfrm>
          <a:prstGeom prst="actionButtonHome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затем</a:t>
            </a:r>
            <a:endParaRPr lang="ru-RU" sz="2400" b="1" dirty="0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войные круглые скобки 1"/>
          <p:cNvSpPr/>
          <p:nvPr/>
        </p:nvSpPr>
        <p:spPr>
          <a:xfrm>
            <a:off x="500034" y="357166"/>
            <a:ext cx="8215370" cy="1857388"/>
          </a:xfrm>
          <a:prstGeom prst="bracketPair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2400" b="1" dirty="0" smtClean="0"/>
          </a:p>
          <a:p>
            <a:pPr algn="ctr"/>
            <a:endParaRPr lang="ru-RU" sz="2400" b="1" dirty="0" smtClean="0">
              <a:solidFill>
                <a:schemeClr val="bg1"/>
              </a:solidFill>
            </a:endParaRPr>
          </a:p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Чтобы </a:t>
            </a:r>
            <a:r>
              <a:rPr lang="ru-RU" sz="2400" b="1" dirty="0" smtClean="0">
                <a:solidFill>
                  <a:schemeClr val="bg1"/>
                </a:solidFill>
              </a:rPr>
              <a:t>уберечь от разорения медведем гнездо поселившихся в дупле лесного дерева пчёл, решили около дуба повесить тяжёлое бревно.</a:t>
            </a:r>
          </a:p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 Как следует подвесить и почему оно убережёт гнездо</a:t>
            </a:r>
            <a:r>
              <a:rPr lang="ru-RU" sz="2400" b="1" dirty="0" smtClean="0">
                <a:solidFill>
                  <a:schemeClr val="bg1"/>
                </a:solidFill>
              </a:rPr>
              <a:t>?</a:t>
            </a:r>
            <a:r>
              <a:rPr lang="ru-RU" sz="2400" dirty="0" smtClean="0"/>
              <a:t> </a:t>
            </a:r>
            <a:r>
              <a:rPr lang="ru-RU" sz="2400" b="1" dirty="0" smtClean="0">
                <a:solidFill>
                  <a:schemeClr val="bg1"/>
                </a:solidFill>
              </a:rPr>
              <a:t>Как действует установка? </a:t>
            </a:r>
          </a:p>
          <a:p>
            <a:pPr algn="ctr"/>
            <a:endParaRPr lang="ru-RU" sz="4800" b="1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71472" y="2643182"/>
            <a:ext cx="8143932" cy="1938992"/>
          </a:xfrm>
          <a:prstGeom prst="rect">
            <a:avLst/>
          </a:prstGeom>
          <a:noFill/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Бревно подвесить вертикально над дуплом так, чтобы оно прикрыло вход и образовался маятник. Подбираясь к гнезду пчёл, медведь вынужден оттолкнуть его. Бревно начнёт колебательные движения и</a:t>
            </a:r>
          </a:p>
          <a:p>
            <a:pPr algn="ctr"/>
            <a:r>
              <a:rPr lang="ru-RU" sz="2400" dirty="0" smtClean="0"/>
              <a:t>периодически ударять медведя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4" name="Улыбающееся лицо 3"/>
          <p:cNvSpPr/>
          <p:nvPr/>
        </p:nvSpPr>
        <p:spPr>
          <a:xfrm>
            <a:off x="3714744" y="4714884"/>
            <a:ext cx="2214578" cy="1857388"/>
          </a:xfrm>
          <a:prstGeom prst="smileyFace">
            <a:avLst/>
          </a:prstGeom>
          <a:ln w="34925">
            <a:solidFill>
              <a:srgbClr val="FFFFFF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нажми</a:t>
            </a:r>
            <a:endParaRPr lang="ru-RU" sz="2400" b="1" dirty="0"/>
          </a:p>
        </p:txBody>
      </p:sp>
      <p:sp>
        <p:nvSpPr>
          <p:cNvPr id="5" name="Управляющая кнопка: домой 4">
            <a:hlinkClick r:id="rId2" action="ppaction://hlinksldjump" highlightClick="1"/>
          </p:cNvPr>
          <p:cNvSpPr/>
          <p:nvPr/>
        </p:nvSpPr>
        <p:spPr>
          <a:xfrm>
            <a:off x="7572396" y="5500702"/>
            <a:ext cx="1071570" cy="642942"/>
          </a:xfrm>
          <a:prstGeom prst="actionButtonHome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затем</a:t>
            </a:r>
            <a:endParaRPr lang="ru-RU" sz="2400" b="1" dirty="0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</TotalTime>
  <Words>870</Words>
  <Application>Microsoft Office PowerPoint</Application>
  <PresentationFormat>Экран (4:3)</PresentationFormat>
  <Paragraphs>97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Викторина</dc:title>
  <dc:creator>гмм2018</dc:creator>
  <cp:lastModifiedBy>муртаза</cp:lastModifiedBy>
  <cp:revision>11</cp:revision>
  <dcterms:created xsi:type="dcterms:W3CDTF">2019-01-16T18:36:30Z</dcterms:created>
  <dcterms:modified xsi:type="dcterms:W3CDTF">2019-01-18T14:44:19Z</dcterms:modified>
</cp:coreProperties>
</file>