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6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8205-89BC-46D7-ADF8-A4051E64F6B1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6845-7794-480D-9DDB-1A9A6F03E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8205-89BC-46D7-ADF8-A4051E64F6B1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6845-7794-480D-9DDB-1A9A6F03E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8205-89BC-46D7-ADF8-A4051E64F6B1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6845-7794-480D-9DDB-1A9A6F03E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8205-89BC-46D7-ADF8-A4051E64F6B1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6845-7794-480D-9DDB-1A9A6F03E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8205-89BC-46D7-ADF8-A4051E64F6B1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6845-7794-480D-9DDB-1A9A6F03E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8205-89BC-46D7-ADF8-A4051E64F6B1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6845-7794-480D-9DDB-1A9A6F03E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8205-89BC-46D7-ADF8-A4051E64F6B1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6845-7794-480D-9DDB-1A9A6F03E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8205-89BC-46D7-ADF8-A4051E64F6B1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6845-7794-480D-9DDB-1A9A6F03E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8205-89BC-46D7-ADF8-A4051E64F6B1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6845-7794-480D-9DDB-1A9A6F03E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8205-89BC-46D7-ADF8-A4051E64F6B1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6845-7794-480D-9DDB-1A9A6F03E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8205-89BC-46D7-ADF8-A4051E64F6B1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6845-7794-480D-9DDB-1A9A6F03E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D8205-89BC-46D7-ADF8-A4051E64F6B1}" type="datetimeFigureOut">
              <a:rPr lang="ru-RU" smtClean="0"/>
              <a:pPr/>
              <a:t>18.01.2019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C6845-7794-480D-9DDB-1A9A6F03E5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plit orient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5.xml"/><Relationship Id="rId3" Type="http://schemas.openxmlformats.org/officeDocument/2006/relationships/slide" Target="slide4.xml"/><Relationship Id="rId7" Type="http://schemas.openxmlformats.org/officeDocument/2006/relationships/slide" Target="slide9.xml"/><Relationship Id="rId12" Type="http://schemas.openxmlformats.org/officeDocument/2006/relationships/slide" Target="slide1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5" Type="http://schemas.openxmlformats.org/officeDocument/2006/relationships/slide" Target="slide7.xml"/><Relationship Id="rId15" Type="http://schemas.openxmlformats.org/officeDocument/2006/relationships/slide" Target="slide17.xml"/><Relationship Id="rId10" Type="http://schemas.openxmlformats.org/officeDocument/2006/relationships/slide" Target="slide12.xml"/><Relationship Id="rId4" Type="http://schemas.openxmlformats.org/officeDocument/2006/relationships/slide" Target="slide5.xml"/><Relationship Id="rId9" Type="http://schemas.openxmlformats.org/officeDocument/2006/relationships/slide" Target="slide11.xml"/><Relationship Id="rId14" Type="http://schemas.openxmlformats.org/officeDocument/2006/relationships/slide" Target="slide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2844" y="785794"/>
            <a:ext cx="8858312" cy="501675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Физико-биологическая</a:t>
            </a:r>
          </a:p>
          <a:p>
            <a:pPr algn="ctr"/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викторина</a:t>
            </a:r>
          </a:p>
          <a:p>
            <a:pPr algn="ctr"/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для 10-11 классов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Машина застряла в лесной яме. А рейс срочный. Кроме верёвки и топора, у шофёра ничего нет, помощь не предвидится.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 Как вытащить машину из колдобины?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1815882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Привязать </a:t>
            </a:r>
            <a:r>
              <a:rPr lang="ru-RU" sz="2800" dirty="0" smtClean="0"/>
              <a:t>машину верёвкой к дереву, которое потом подрубить так, чтобы падало в противоположную от машины сторону. Верёвка натянется, создаст силу тяги и вытащит машину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Отправляясь в зимний поход или на дальнюю прогулку, опытные люди между носками наматывают «портянки» из газет. С какой целью они это делают?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2308324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Бумага </a:t>
            </a:r>
            <a:r>
              <a:rPr lang="ru-RU" sz="3600" dirty="0" smtClean="0"/>
              <a:t>и воздух между её слоями служат теплоизолирующим материалом, позволяющим уберечь тепло конечности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Казалось бы, слабые ростки и стебли растений не способны пробить толстый слой грунта и даже тонкий слой асфальта, чтобы выйти наружу. За счет чего они все же обладают такой способностью?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2062103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Благодаря большому внутреннему давлению жидкости в стеблях; оно сравнимо с давлением в паровых котлах теплоэлектростанций</a:t>
            </a:r>
            <a:endParaRPr lang="ru-RU" sz="3200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Биофизики с помощью самой совершенной аппаратуры обнаружили в крови полярной трески вещество, аналогичное по действию автомобильному антифризу. Если добавить это вещество в дистиллированную воду, то та не замерзает при отрицательной температуре. О чем говорит факт присутствия природного антифриза у рыбы?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2308324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Антифриз, обнаруженный в крови рыбы, способствует тому, что она не замерзает при температуре ниже нуля градуса</a:t>
            </a:r>
            <a:endParaRPr lang="ru-RU" sz="3600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Для подъема глубоководных рыб предложено применять специальные сачки. Какими основами свойствами они должны обладать?</a:t>
            </a:r>
            <a:endParaRPr lang="ru-RU" sz="6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1754326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Сачки должны быть герметичными, чтобы в них сохранилось первоначальное давление</a:t>
            </a:r>
            <a:endParaRPr lang="ru-RU" sz="3600" b="1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Иногда птицы чувствуют себя в полете неуверенно. Так, опускаясь к земле в местечке под г. </a:t>
            </a:r>
            <a:r>
              <a:rPr lang="ru-RU" sz="2000" b="1" dirty="0" err="1" smtClean="0">
                <a:solidFill>
                  <a:schemeClr val="bg1"/>
                </a:solidFill>
              </a:rPr>
              <a:t>Норбергом</a:t>
            </a:r>
            <a:r>
              <a:rPr lang="ru-RU" sz="2000" b="1" dirty="0" smtClean="0">
                <a:solidFill>
                  <a:schemeClr val="bg1"/>
                </a:solidFill>
              </a:rPr>
              <a:t> (Швеция), где залегают железные руды, они теряют ориентировку и беспомощно кружат на местностью. Выскажите свою гипотезу, объясняющую данный факт.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2246769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Видимо, птицы ориентируются по магнитному полю Земли. Потеря ориентировки может быть связана с тем, что в указанном месте в земле залегают железные руды и существует магнитная аномалия</a:t>
            </a:r>
            <a:endParaRPr lang="ru-RU" sz="2000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В 1772году член лондонского Королевского общества Д. </a:t>
            </a:r>
            <a:r>
              <a:rPr lang="ru-RU" sz="2000" b="1" dirty="0" err="1" smtClean="0">
                <a:solidFill>
                  <a:schemeClr val="bg1"/>
                </a:solidFill>
              </a:rPr>
              <a:t>Уошл</a:t>
            </a:r>
            <a:r>
              <a:rPr lang="ru-RU" sz="2000" b="1" dirty="0" smtClean="0">
                <a:solidFill>
                  <a:schemeClr val="bg1"/>
                </a:solidFill>
              </a:rPr>
              <a:t> провел опыты с «электрической» рыбой – скатом. Он разряжал ее сначала через цепочку из четырех человек, затем вместо одного экспериментатора натянул проволоки, наконец, проволоку заменил стеклом. Каковы были  результаты этого опыты?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1938992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При разрядке ската через людей все четверо ощущали удар током, хотя и несильный. Когда одного человека заменили проволокой, то удар по-прежнему чувствовался. При замене проволоки стеклом – изолятором – ток отсутствовал, никаких ощущений не было</a:t>
            </a:r>
            <a:endParaRPr lang="ru-RU" sz="2400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Рыба нильский </a:t>
            </a:r>
            <a:r>
              <a:rPr lang="ru-RU" sz="2000" b="1" dirty="0" err="1" smtClean="0">
                <a:solidFill>
                  <a:schemeClr val="bg1"/>
                </a:solidFill>
              </a:rPr>
              <a:t>голохвост</a:t>
            </a:r>
            <a:r>
              <a:rPr lang="ru-RU" sz="2000" b="1" dirty="0" smtClean="0">
                <a:solidFill>
                  <a:schemeClr val="bg1"/>
                </a:solidFill>
              </a:rPr>
              <a:t> обладает двумя особенностями: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создает вокруг себя слабое электрическое поле,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может в мутной воде охотиться на червей, распознавать других рыб, определять преграды.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Есть ли связь между этими особенностями? Если есть, то какая?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2246769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Есть. Если в воде неподалеку от этой рыбы окажется какой-либо предмет или живое существо, то он  (оно) изменит, пусть и незначительно, картину электрического поля. По этому изменению и обнаруживается преграда</a:t>
            </a:r>
            <a:endParaRPr lang="ru-RU" sz="2800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" action="ppaction://hlinkshowjump?jump=lastslide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714356"/>
            <a:ext cx="828680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Автор презентации-</a:t>
            </a:r>
          </a:p>
          <a:p>
            <a:pPr algn="ctr"/>
            <a:r>
              <a:rPr lang="ru-RU" sz="7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Гусенов</a:t>
            </a:r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М.М.</a:t>
            </a:r>
          </a:p>
          <a:p>
            <a:pPr algn="ctr"/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2019 год</a:t>
            </a:r>
            <a:endParaRPr lang="ru-RU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hlinkClick r:id="rId2" action="ppaction://hlinksldjump"/>
          </p:cNvPr>
          <p:cNvSpPr/>
          <p:nvPr/>
        </p:nvSpPr>
        <p:spPr>
          <a:xfrm>
            <a:off x="571472" y="1357298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1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>
            <a:hlinkClick r:id="rId3" action="ppaction://hlinksldjump"/>
          </p:cNvPr>
          <p:cNvSpPr/>
          <p:nvPr/>
        </p:nvSpPr>
        <p:spPr>
          <a:xfrm>
            <a:off x="2214546" y="1357298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2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>
            <a:hlinkClick r:id="rId4" action="ppaction://hlinksldjump"/>
          </p:cNvPr>
          <p:cNvSpPr/>
          <p:nvPr/>
        </p:nvSpPr>
        <p:spPr>
          <a:xfrm>
            <a:off x="3857620" y="1357298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3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>
            <a:hlinkClick r:id="rId5" action="ppaction://hlinksldjump"/>
          </p:cNvPr>
          <p:cNvSpPr/>
          <p:nvPr/>
        </p:nvSpPr>
        <p:spPr>
          <a:xfrm>
            <a:off x="5500694" y="1357298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4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>
            <a:hlinkClick r:id="rId5" action="ppaction://hlinksldjump"/>
          </p:cNvPr>
          <p:cNvSpPr/>
          <p:nvPr/>
        </p:nvSpPr>
        <p:spPr>
          <a:xfrm>
            <a:off x="7143768" y="1357298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5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>
            <a:hlinkClick r:id="rId6" action="ppaction://hlinksldjump"/>
          </p:cNvPr>
          <p:cNvSpPr/>
          <p:nvPr/>
        </p:nvSpPr>
        <p:spPr>
          <a:xfrm>
            <a:off x="571472" y="2786058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6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>
            <a:hlinkClick r:id="rId7" action="ppaction://hlinksldjump"/>
          </p:cNvPr>
          <p:cNvSpPr/>
          <p:nvPr/>
        </p:nvSpPr>
        <p:spPr>
          <a:xfrm>
            <a:off x="2214546" y="2786058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7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>
            <a:hlinkClick r:id="rId8" action="ppaction://hlinksldjump"/>
          </p:cNvPr>
          <p:cNvSpPr/>
          <p:nvPr/>
        </p:nvSpPr>
        <p:spPr>
          <a:xfrm>
            <a:off x="3857620" y="2786058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8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>
            <a:hlinkClick r:id="rId9" action="ppaction://hlinksldjump"/>
          </p:cNvPr>
          <p:cNvSpPr/>
          <p:nvPr/>
        </p:nvSpPr>
        <p:spPr>
          <a:xfrm>
            <a:off x="5500694" y="2786058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9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>
            <a:hlinkClick r:id="rId10" action="ppaction://hlinksldjump"/>
          </p:cNvPr>
          <p:cNvSpPr/>
          <p:nvPr/>
        </p:nvSpPr>
        <p:spPr>
          <a:xfrm>
            <a:off x="7143768" y="2786058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10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>
            <a:hlinkClick r:id="rId11" action="ppaction://hlinksldjump"/>
          </p:cNvPr>
          <p:cNvSpPr/>
          <p:nvPr/>
        </p:nvSpPr>
        <p:spPr>
          <a:xfrm>
            <a:off x="571472" y="4286256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11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>
            <a:hlinkClick r:id="rId12" action="ppaction://hlinksldjump"/>
          </p:cNvPr>
          <p:cNvSpPr/>
          <p:nvPr/>
        </p:nvSpPr>
        <p:spPr>
          <a:xfrm>
            <a:off x="2214546" y="4286256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12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>
            <a:hlinkClick r:id="rId13" action="ppaction://hlinksldjump"/>
          </p:cNvPr>
          <p:cNvSpPr/>
          <p:nvPr/>
        </p:nvSpPr>
        <p:spPr>
          <a:xfrm>
            <a:off x="3857620" y="4286256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13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>
            <a:hlinkClick r:id="rId14" action="ppaction://hlinksldjump"/>
          </p:cNvPr>
          <p:cNvSpPr/>
          <p:nvPr/>
        </p:nvSpPr>
        <p:spPr>
          <a:xfrm>
            <a:off x="5500694" y="4286256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14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>
            <a:hlinkClick r:id="rId15" action="ppaction://hlinksldjump"/>
          </p:cNvPr>
          <p:cNvSpPr/>
          <p:nvPr/>
        </p:nvSpPr>
        <p:spPr>
          <a:xfrm>
            <a:off x="7143768" y="4286256"/>
            <a:ext cx="1357322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15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2071702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Пойманная рыба, пущенная в ёмкость вместимостью 200 л. специального судна, приспособленного для сохранения живой рыбы, чувствовала себя там не очень хорошо, но когда в ёмкость добавили 40 л. воды из родника, рыба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ожила. О чём свидетельствует данный факт. Какое физическое явление помогло рыбе?</a:t>
            </a:r>
          </a:p>
          <a:p>
            <a:pPr algn="ctr"/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1815882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Рыбы </a:t>
            </a:r>
            <a:r>
              <a:rPr lang="ru-RU" sz="2800" dirty="0" smtClean="0"/>
              <a:t>чувствительны к запахам и чистоте воды. Благодаря диффузии первоначальная вода смешалась с водой из родника и обогатилась кислородом, что сказалось </a:t>
            </a:r>
            <a:r>
              <a:rPr lang="ru-RU" sz="2800" dirty="0" smtClean="0"/>
              <a:t>благотворно на них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Глубоководные </a:t>
            </a:r>
            <a:r>
              <a:rPr lang="ru-RU" sz="3200" b="1" dirty="0" smtClean="0">
                <a:solidFill>
                  <a:schemeClr val="bg1"/>
                </a:solidFill>
              </a:rPr>
              <a:t>рыбы при подъёме на поверхность воды гибнут.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 В чём причина этого явления?</a:t>
            </a:r>
          </a:p>
          <a:p>
            <a:pPr algn="ctr"/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1569660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При </a:t>
            </a:r>
            <a:r>
              <a:rPr lang="ru-RU" sz="3200" dirty="0" smtClean="0"/>
              <a:t>подъёме рыбы внешнее давление на неё уменьшается, а давление внутри</a:t>
            </a:r>
          </a:p>
          <a:p>
            <a:pPr algn="ctr"/>
            <a:r>
              <a:rPr lang="ru-RU" sz="3200" dirty="0" smtClean="0"/>
              <a:t>остаётся большим; оно и разрывает органы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36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Кит</a:t>
            </a:r>
            <a:r>
              <a:rPr lang="ru-RU" sz="3600" b="1" dirty="0" smtClean="0">
                <a:solidFill>
                  <a:schemeClr val="bg1"/>
                </a:solidFill>
              </a:rPr>
              <a:t>, попавший на мель, обычно </a:t>
            </a:r>
            <a:r>
              <a:rPr lang="ru-RU" sz="3600" b="1" dirty="0" err="1" smtClean="0">
                <a:solidFill>
                  <a:schemeClr val="bg1"/>
                </a:solidFill>
              </a:rPr>
              <a:t>погибает.В</a:t>
            </a:r>
            <a:r>
              <a:rPr lang="ru-RU" sz="3600" b="1" dirty="0" smtClean="0">
                <a:solidFill>
                  <a:schemeClr val="bg1"/>
                </a:solidFill>
              </a:rPr>
              <a:t> чём причина его гибели в такой ситуации?</a:t>
            </a:r>
          </a:p>
          <a:p>
            <a:pPr algn="ctr"/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2246769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На </a:t>
            </a:r>
            <a:r>
              <a:rPr lang="ru-RU" sz="2800" dirty="0" smtClean="0"/>
              <a:t>мели на кита действует очень малая архимедова сила, поэтому ему нужны огромные усилия, чтобы сдвинуть с места свою тушу; кроме того, его вжимает в землю и раздавливает собственная сила тяжести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Перед дождём ласточки – береговушки летают низко над водой, а мелкие мошки, сбившись в кучки, находятся у самой </a:t>
            </a:r>
            <a:r>
              <a:rPr lang="ru-RU" sz="2800" b="1" dirty="0" err="1" smtClean="0">
                <a:solidFill>
                  <a:schemeClr val="bg1"/>
                </a:solidFill>
              </a:rPr>
              <a:t>воды.Объясните</a:t>
            </a:r>
            <a:r>
              <a:rPr lang="ru-RU" sz="2800" b="1" dirty="0" smtClean="0">
                <a:solidFill>
                  <a:schemeClr val="bg1"/>
                </a:solidFill>
              </a:rPr>
              <a:t> этот факт</a:t>
            </a:r>
            <a:endParaRPr lang="ru-RU" sz="6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2246769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Мошки </a:t>
            </a:r>
            <a:r>
              <a:rPr lang="ru-RU" sz="2800" dirty="0" smtClean="0"/>
              <a:t>сосредотачиваются у воды, т.к. не могут подняться из-за того, что перед дождём воздух становится влажным, а их намокшие крылышки – тяжёлыми. Ласточки же питаются этими мошками, поэтому они и летают низко над водой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000" dirty="0" smtClean="0"/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Создан </a:t>
            </a:r>
            <a:r>
              <a:rPr lang="ru-RU" sz="2400" b="1" dirty="0" err="1" smtClean="0">
                <a:solidFill>
                  <a:schemeClr val="bg1"/>
                </a:solidFill>
              </a:rPr>
              <a:t>бесколёсный</a:t>
            </a:r>
            <a:r>
              <a:rPr lang="ru-RU" sz="2400" b="1" dirty="0" smtClean="0">
                <a:solidFill>
                  <a:schemeClr val="bg1"/>
                </a:solidFill>
              </a:rPr>
              <a:t> автомобиль, который передвигается прыжками; такой машине не нужна дорога. Принцип передвижения какого животного скопировали создатели этой машины? Что вам известно о прототипе?</a:t>
            </a:r>
          </a:p>
          <a:p>
            <a:pPr algn="ctr"/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1323439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Кенгуру. Передвигается прыжками высотой до 3 м. и длиной до 10 м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643074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Готовясь к осеннему перелёту, птицы накапливают жировой запас.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Зачем?</a:t>
            </a:r>
            <a:endParaRPr lang="ru-RU" sz="72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1938992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Жир </a:t>
            </a:r>
            <a:r>
              <a:rPr lang="ru-RU" sz="2400" dirty="0" smtClean="0"/>
              <a:t>– источник, биологического топлива, нужного птице для перелёта: его сгорание даёт энергию, приводящую в движения крылья. Жировая прослойка замедляет теплообмен с окружающей средой и сохраняет</a:t>
            </a:r>
          </a:p>
          <a:p>
            <a:pPr algn="ctr"/>
            <a:r>
              <a:rPr lang="ru-RU" sz="2400" dirty="0" smtClean="0"/>
              <a:t>тепло тела для птицы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ые круглые скобки 1"/>
          <p:cNvSpPr/>
          <p:nvPr/>
        </p:nvSpPr>
        <p:spPr>
          <a:xfrm>
            <a:off x="500034" y="357166"/>
            <a:ext cx="8215370" cy="1857388"/>
          </a:xfrm>
          <a:prstGeom prst="bracketPair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 b="1" dirty="0" smtClean="0"/>
          </a:p>
          <a:p>
            <a:pPr algn="ctr"/>
            <a:endParaRPr lang="ru-RU" sz="24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Чтобы </a:t>
            </a:r>
            <a:r>
              <a:rPr lang="ru-RU" sz="2400" b="1" dirty="0" smtClean="0">
                <a:solidFill>
                  <a:schemeClr val="bg1"/>
                </a:solidFill>
              </a:rPr>
              <a:t>уберечь от разорения медведем гнездо поселившихся в дупле лесного дерева пчёл, решили около дуба повесить тяжёлое бревно.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 Как следует подвесить и почему оно убережёт гнездо</a:t>
            </a:r>
            <a:r>
              <a:rPr lang="ru-RU" sz="2400" b="1" dirty="0" smtClean="0">
                <a:solidFill>
                  <a:schemeClr val="bg1"/>
                </a:solidFill>
              </a:rPr>
              <a:t>?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Как действует установка? </a:t>
            </a:r>
          </a:p>
          <a:p>
            <a:pPr algn="ctr"/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2643182"/>
            <a:ext cx="8143932" cy="1938992"/>
          </a:xfrm>
          <a:prstGeom prst="rect">
            <a:avLst/>
          </a:prstGeom>
          <a:noFill/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Бревно подвесить вертикально над дуплом так, чтобы оно прикрыло вход и образовался маятник. Подбираясь к гнезду пчёл, медведь вынужден оттолкнуть его. Бревно начнёт колебательные движения и</a:t>
            </a:r>
          </a:p>
          <a:p>
            <a:pPr algn="ctr"/>
            <a:r>
              <a:rPr lang="ru-RU" sz="2400" dirty="0" smtClean="0"/>
              <a:t>периодически ударять медведя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Улыбающееся лицо 3"/>
          <p:cNvSpPr/>
          <p:nvPr/>
        </p:nvSpPr>
        <p:spPr>
          <a:xfrm>
            <a:off x="3714744" y="4714884"/>
            <a:ext cx="2214578" cy="1857388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нажми</a:t>
            </a:r>
            <a:endParaRPr lang="ru-RU" sz="2400" b="1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572396" y="5500702"/>
            <a:ext cx="1071570" cy="642942"/>
          </a:xfrm>
          <a:prstGeom prst="actionButtonHom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затем</a:t>
            </a:r>
            <a:endParaRPr lang="ru-RU" sz="2400" b="1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870</Words>
  <Application>Microsoft Office PowerPoint</Application>
  <PresentationFormat>Экран (4:3)</PresentationFormat>
  <Paragraphs>97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гмм2018</dc:creator>
  <cp:lastModifiedBy>муртаза</cp:lastModifiedBy>
  <cp:revision>11</cp:revision>
  <dcterms:created xsi:type="dcterms:W3CDTF">2019-01-16T18:36:30Z</dcterms:created>
  <dcterms:modified xsi:type="dcterms:W3CDTF">2019-01-18T14:44:19Z</dcterms:modified>
</cp:coreProperties>
</file>