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70" r:id="rId10"/>
    <p:sldId id="271" r:id="rId11"/>
    <p:sldId id="272" r:id="rId12"/>
    <p:sldId id="273" r:id="rId13"/>
    <p:sldId id="274" r:id="rId14"/>
    <p:sldId id="263" r:id="rId15"/>
    <p:sldId id="264" r:id="rId16"/>
    <p:sldId id="265" r:id="rId17"/>
    <p:sldId id="266" r:id="rId18"/>
    <p:sldId id="267" r:id="rId19"/>
    <p:sldId id="268" r:id="rId20"/>
    <p:sldId id="275" r:id="rId21"/>
    <p:sldId id="281" r:id="rId22"/>
    <p:sldId id="277" r:id="rId23"/>
    <p:sldId id="278" r:id="rId24"/>
    <p:sldId id="286" r:id="rId25"/>
    <p:sldId id="287" r:id="rId26"/>
    <p:sldId id="288" r:id="rId27"/>
    <p:sldId id="289" r:id="rId28"/>
    <p:sldId id="290" r:id="rId29"/>
    <p:sldId id="292" r:id="rId30"/>
    <p:sldId id="293" r:id="rId31"/>
    <p:sldId id="294" r:id="rId32"/>
    <p:sldId id="295" r:id="rId33"/>
    <p:sldId id="296" r:id="rId34"/>
    <p:sldId id="297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FC88-250E-49A1-9725-E91485B9D3D6}" type="datetimeFigureOut">
              <a:rPr lang="ru-RU" smtClean="0"/>
              <a:pPr/>
              <a:t>10.11.2017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DDBB-4D4D-4BE6-85C4-48B7B33700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27351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FC88-250E-49A1-9725-E91485B9D3D6}" type="datetimeFigureOut">
              <a:rPr lang="ru-RU" smtClean="0"/>
              <a:pPr/>
              <a:t>10.11.2017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DDBB-4D4D-4BE6-85C4-48B7B33700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4706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FC88-250E-49A1-9725-E91485B9D3D6}" type="datetimeFigureOut">
              <a:rPr lang="ru-RU" smtClean="0"/>
              <a:pPr/>
              <a:t>10.11.2017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DDBB-4D4D-4BE6-85C4-48B7B33700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0726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FC88-250E-49A1-9725-E91485B9D3D6}" type="datetimeFigureOut">
              <a:rPr lang="ru-RU" smtClean="0"/>
              <a:pPr/>
              <a:t>10.11.2017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DDBB-4D4D-4BE6-85C4-48B7B33700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5253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FC88-250E-49A1-9725-E91485B9D3D6}" type="datetimeFigureOut">
              <a:rPr lang="ru-RU" smtClean="0"/>
              <a:pPr/>
              <a:t>10.11.2017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DDBB-4D4D-4BE6-85C4-48B7B33700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87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FC88-250E-49A1-9725-E91485B9D3D6}" type="datetimeFigureOut">
              <a:rPr lang="ru-RU" smtClean="0"/>
              <a:pPr/>
              <a:t>10.11.2017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DDBB-4D4D-4BE6-85C4-48B7B33700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8714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FC88-250E-49A1-9725-E91485B9D3D6}" type="datetimeFigureOut">
              <a:rPr lang="ru-RU" smtClean="0"/>
              <a:pPr/>
              <a:t>10.11.2017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DDBB-4D4D-4BE6-85C4-48B7B33700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3412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FC88-250E-49A1-9725-E91485B9D3D6}" type="datetimeFigureOut">
              <a:rPr lang="ru-RU" smtClean="0"/>
              <a:pPr/>
              <a:t>10.11.2017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DDBB-4D4D-4BE6-85C4-48B7B33700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3844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FC88-250E-49A1-9725-E91485B9D3D6}" type="datetimeFigureOut">
              <a:rPr lang="ru-RU" smtClean="0"/>
              <a:pPr/>
              <a:t>10.11.2017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DDBB-4D4D-4BE6-85C4-48B7B33700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7479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FC88-250E-49A1-9725-E91485B9D3D6}" type="datetimeFigureOut">
              <a:rPr lang="ru-RU" smtClean="0"/>
              <a:pPr/>
              <a:t>10.11.2017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DDBB-4D4D-4BE6-85C4-48B7B33700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4175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FC88-250E-49A1-9725-E91485B9D3D6}" type="datetimeFigureOut">
              <a:rPr lang="ru-RU" smtClean="0"/>
              <a:pPr/>
              <a:t>10.11.2017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DDBB-4D4D-4BE6-85C4-48B7B33700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5878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1FC88-250E-49A1-9725-E91485B9D3D6}" type="datetimeFigureOut">
              <a:rPr lang="ru-RU" smtClean="0"/>
              <a:pPr/>
              <a:t>10.11.2017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8DDBB-4D4D-4BE6-85C4-48B7B33700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1184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Разбор заданий </a:t>
            </a:r>
            <a:r>
              <a:rPr lang="ru-RU" dirty="0" smtClean="0"/>
              <a:t>ЕГЭ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825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Задания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Последовательно выполните следующее.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Напишите</a:t>
            </a:r>
            <a:r>
              <a:rPr lang="ru-RU" dirty="0"/>
              <a:t>, что выведет эта программа при вводе числа </a:t>
            </a:r>
            <a:r>
              <a:rPr lang="ru-RU" dirty="0" smtClean="0"/>
              <a:t>49.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Приведите </a:t>
            </a:r>
            <a:r>
              <a:rPr lang="ru-RU" dirty="0"/>
              <a:t>пример числа, при вводе которого приведённая программа напечатает то, что требуется.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Найдите </a:t>
            </a:r>
            <a:r>
              <a:rPr lang="ru-RU" dirty="0"/>
              <a:t>в программе все ошибки (их может быть одна или несколько). Для каждой ошибки выпишите строку, в которой она допущена, и приведите эту же строку в исправленном виде.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8574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400" dirty="0" smtClean="0"/>
              <a:t>Напишите, что выведет эта программа при вводе числа 49.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var</a:t>
            </a:r>
            <a:r>
              <a:rPr lang="en-US" sz="2400" b="1" dirty="0"/>
              <a:t> n, k: integer;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begin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  read(n);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  k := 0;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  while n mod 7 = 0 do begin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    k := k + n div 7;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    n := n div 7;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  end;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  if n &lt;= 7 then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    </a:t>
            </a:r>
            <a:r>
              <a:rPr lang="en-US" sz="2400" b="1" dirty="0" err="1"/>
              <a:t>writeln</a:t>
            </a:r>
            <a:r>
              <a:rPr lang="en-US" sz="2400" b="1" dirty="0"/>
              <a:t>(k)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  else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    </a:t>
            </a:r>
            <a:r>
              <a:rPr lang="en-US" sz="2400" b="1" dirty="0" err="1"/>
              <a:t>writeln</a:t>
            </a:r>
            <a:r>
              <a:rPr lang="en-US" sz="2400" b="1" dirty="0"/>
              <a:t>('He </a:t>
            </a:r>
            <a:r>
              <a:rPr lang="en-US" sz="2400" b="1" dirty="0" err="1"/>
              <a:t>существует</a:t>
            </a:r>
            <a:r>
              <a:rPr lang="en-US" sz="2400" b="1" dirty="0"/>
              <a:t>')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end</a:t>
            </a:r>
            <a:r>
              <a:rPr lang="en-US" sz="2400" b="1" dirty="0" smtClean="0"/>
              <a:t>.</a:t>
            </a:r>
            <a:endParaRPr lang="ru-RU" sz="2400" b="1" dirty="0" smtClean="0"/>
          </a:p>
          <a:p>
            <a:pPr marL="0" indent="0">
              <a:buNone/>
            </a:pPr>
            <a:endParaRPr lang="ru-RU" sz="2400" b="1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Выноска 1 3"/>
          <p:cNvSpPr/>
          <p:nvPr/>
        </p:nvSpPr>
        <p:spPr>
          <a:xfrm>
            <a:off x="3131840" y="1340768"/>
            <a:ext cx="3240360" cy="432048"/>
          </a:xfrm>
          <a:prstGeom prst="borderCallout1">
            <a:avLst>
              <a:gd name="adj1" fmla="val 18750"/>
              <a:gd name="adj2" fmla="val -8333"/>
              <a:gd name="adj3" fmla="val 109341"/>
              <a:gd name="adj4" fmla="val -45072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N=</a:t>
            </a:r>
            <a:r>
              <a:rPr lang="ru-RU" sz="2400" b="1" dirty="0" smtClean="0">
                <a:solidFill>
                  <a:schemeClr val="tx1"/>
                </a:solidFill>
              </a:rPr>
              <a:t>49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Выноска 1 4"/>
          <p:cNvSpPr/>
          <p:nvPr/>
        </p:nvSpPr>
        <p:spPr>
          <a:xfrm>
            <a:off x="4355976" y="2204864"/>
            <a:ext cx="2376264" cy="432048"/>
          </a:xfrm>
          <a:prstGeom prst="borderCallout1">
            <a:avLst>
              <a:gd name="adj1" fmla="val 25068"/>
              <a:gd name="adj2" fmla="val -331"/>
              <a:gd name="adj3" fmla="val 80912"/>
              <a:gd name="adj4" fmla="val -22328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smtClean="0">
                <a:solidFill>
                  <a:schemeClr val="tx1"/>
                </a:solidFill>
              </a:rPr>
              <a:t>49</a:t>
            </a:r>
            <a:r>
              <a:rPr lang="en-US" sz="2300" b="1" dirty="0" smtClean="0">
                <a:solidFill>
                  <a:schemeClr val="tx1"/>
                </a:solidFill>
              </a:rPr>
              <a:t> mod </a:t>
            </a:r>
            <a:r>
              <a:rPr lang="ru-RU" sz="2300" b="1" dirty="0" smtClean="0">
                <a:solidFill>
                  <a:schemeClr val="tx1"/>
                </a:solidFill>
              </a:rPr>
              <a:t>7</a:t>
            </a:r>
            <a:r>
              <a:rPr lang="en-US" sz="2300" b="1" dirty="0" smtClean="0">
                <a:solidFill>
                  <a:schemeClr val="tx1"/>
                </a:solidFill>
              </a:rPr>
              <a:t> = 0 </a:t>
            </a:r>
            <a:r>
              <a:rPr lang="en-US" sz="2400" b="1" dirty="0" smtClean="0">
                <a:solidFill>
                  <a:schemeClr val="tx1"/>
                </a:solidFill>
              </a:rPr>
              <a:t>(</a:t>
            </a:r>
            <a:r>
              <a:rPr lang="ru-RU" sz="2400" b="1" dirty="0" smtClean="0">
                <a:solidFill>
                  <a:schemeClr val="tx1"/>
                </a:solidFill>
              </a:rPr>
              <a:t>да</a:t>
            </a:r>
            <a:r>
              <a:rPr lang="en-US" sz="2400" b="1" dirty="0" smtClean="0">
                <a:solidFill>
                  <a:schemeClr val="tx1"/>
                </a:solidFill>
              </a:rPr>
              <a:t>)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Выноска 1 5"/>
          <p:cNvSpPr/>
          <p:nvPr/>
        </p:nvSpPr>
        <p:spPr>
          <a:xfrm>
            <a:off x="4355976" y="2653096"/>
            <a:ext cx="2376264" cy="432048"/>
          </a:xfrm>
          <a:prstGeom prst="borderCallout1">
            <a:avLst>
              <a:gd name="adj1" fmla="val 25068"/>
              <a:gd name="adj2" fmla="val -331"/>
              <a:gd name="adj3" fmla="val 90388"/>
              <a:gd name="adj4" fmla="val -68653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k= </a:t>
            </a:r>
            <a:r>
              <a:rPr lang="ru-RU" sz="2400" b="1" dirty="0" smtClean="0">
                <a:solidFill>
                  <a:schemeClr val="tx1"/>
                </a:solidFill>
              </a:rPr>
              <a:t>7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Выноска 1 6"/>
          <p:cNvSpPr/>
          <p:nvPr/>
        </p:nvSpPr>
        <p:spPr>
          <a:xfrm>
            <a:off x="4355976" y="3085144"/>
            <a:ext cx="2376264" cy="432048"/>
          </a:xfrm>
          <a:prstGeom prst="borderCallout1">
            <a:avLst>
              <a:gd name="adj1" fmla="val 25068"/>
              <a:gd name="adj2" fmla="val -331"/>
              <a:gd name="adj3" fmla="val 71435"/>
              <a:gd name="adj4" fmla="val -84719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n=</a:t>
            </a:r>
            <a:r>
              <a:rPr lang="ru-RU" sz="2400" b="1" dirty="0" smtClean="0">
                <a:solidFill>
                  <a:schemeClr val="tx1"/>
                </a:solidFill>
              </a:rPr>
              <a:t>49</a:t>
            </a:r>
            <a:r>
              <a:rPr lang="en-US" sz="2400" b="1" dirty="0" smtClean="0">
                <a:solidFill>
                  <a:schemeClr val="tx1"/>
                </a:solidFill>
              </a:rPr>
              <a:t> div </a:t>
            </a:r>
            <a:r>
              <a:rPr lang="ru-RU" sz="2400" b="1" dirty="0" smtClean="0">
                <a:solidFill>
                  <a:schemeClr val="tx1"/>
                </a:solidFill>
              </a:rPr>
              <a:t>7</a:t>
            </a:r>
            <a:r>
              <a:rPr lang="en-US" sz="2400" b="1" dirty="0" smtClean="0">
                <a:solidFill>
                  <a:schemeClr val="tx1"/>
                </a:solidFill>
              </a:rPr>
              <a:t> (</a:t>
            </a:r>
            <a:r>
              <a:rPr lang="ru-RU" sz="2400" b="1" dirty="0" smtClean="0">
                <a:solidFill>
                  <a:schemeClr val="tx1"/>
                </a:solidFill>
              </a:rPr>
              <a:t>7</a:t>
            </a:r>
            <a:r>
              <a:rPr lang="en-US" sz="2400" b="1" dirty="0" smtClean="0">
                <a:solidFill>
                  <a:schemeClr val="tx1"/>
                </a:solidFill>
              </a:rPr>
              <a:t>)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Выноска 1 7"/>
          <p:cNvSpPr/>
          <p:nvPr/>
        </p:nvSpPr>
        <p:spPr>
          <a:xfrm>
            <a:off x="6732240" y="2204864"/>
            <a:ext cx="2376263" cy="432048"/>
          </a:xfrm>
          <a:prstGeom prst="borderCallout1">
            <a:avLst>
              <a:gd name="adj1" fmla="val 25068"/>
              <a:gd name="adj2" fmla="val -331"/>
              <a:gd name="adj3" fmla="val 17735"/>
              <a:gd name="adj4" fmla="val -216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7</a:t>
            </a:r>
            <a:r>
              <a:rPr lang="en-US" sz="2400" b="1" dirty="0" smtClean="0">
                <a:solidFill>
                  <a:schemeClr val="tx1"/>
                </a:solidFill>
              </a:rPr>
              <a:t> mod </a:t>
            </a:r>
            <a:r>
              <a:rPr lang="ru-RU" sz="2400" b="1" dirty="0" smtClean="0">
                <a:solidFill>
                  <a:schemeClr val="tx1"/>
                </a:solidFill>
              </a:rPr>
              <a:t>7</a:t>
            </a:r>
            <a:r>
              <a:rPr lang="en-US" sz="2400" b="1" dirty="0" smtClean="0">
                <a:solidFill>
                  <a:schemeClr val="tx1"/>
                </a:solidFill>
              </a:rPr>
              <a:t> = 0 (</a:t>
            </a:r>
            <a:r>
              <a:rPr lang="ru-RU" sz="2400" b="1" dirty="0" smtClean="0">
                <a:solidFill>
                  <a:schemeClr val="tx1"/>
                </a:solidFill>
              </a:rPr>
              <a:t>да</a:t>
            </a:r>
            <a:r>
              <a:rPr lang="en-US" sz="2400" b="1" dirty="0" smtClean="0">
                <a:solidFill>
                  <a:schemeClr val="tx1"/>
                </a:solidFill>
              </a:rPr>
              <a:t>)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Выноска 1 8"/>
          <p:cNvSpPr/>
          <p:nvPr/>
        </p:nvSpPr>
        <p:spPr>
          <a:xfrm>
            <a:off x="4310870" y="3717032"/>
            <a:ext cx="2376264" cy="432048"/>
          </a:xfrm>
          <a:prstGeom prst="borderCallout1">
            <a:avLst>
              <a:gd name="adj1" fmla="val 25068"/>
              <a:gd name="adj2" fmla="val -331"/>
              <a:gd name="adj3" fmla="val 74594"/>
              <a:gd name="adj4" fmla="val -83011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n &lt;= 7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(</a:t>
            </a:r>
            <a:r>
              <a:rPr lang="ru-RU" sz="2400" b="1" dirty="0" smtClean="0">
                <a:solidFill>
                  <a:schemeClr val="tx1"/>
                </a:solidFill>
              </a:rPr>
              <a:t>да</a:t>
            </a:r>
            <a:r>
              <a:rPr lang="en-US" sz="2400" b="1" dirty="0" smtClean="0">
                <a:solidFill>
                  <a:schemeClr val="tx1"/>
                </a:solidFill>
              </a:rPr>
              <a:t>)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0" name="Выноска 1 9"/>
          <p:cNvSpPr/>
          <p:nvPr/>
        </p:nvSpPr>
        <p:spPr>
          <a:xfrm>
            <a:off x="4310870" y="4149080"/>
            <a:ext cx="2376264" cy="432048"/>
          </a:xfrm>
          <a:prstGeom prst="borderCallout1">
            <a:avLst>
              <a:gd name="adj1" fmla="val 25068"/>
              <a:gd name="adj2" fmla="val -331"/>
              <a:gd name="adj3" fmla="val 74594"/>
              <a:gd name="adj4" fmla="val -83011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8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" name="Выноска 1 11"/>
          <p:cNvSpPr/>
          <p:nvPr/>
        </p:nvSpPr>
        <p:spPr>
          <a:xfrm>
            <a:off x="6687134" y="2653096"/>
            <a:ext cx="2376264" cy="432048"/>
          </a:xfrm>
          <a:prstGeom prst="borderCallout1">
            <a:avLst>
              <a:gd name="adj1" fmla="val 25068"/>
              <a:gd name="adj2" fmla="val -331"/>
              <a:gd name="adj3" fmla="val 24052"/>
              <a:gd name="adj4" fmla="val 842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k= </a:t>
            </a:r>
            <a:r>
              <a:rPr lang="ru-RU" sz="2400" b="1" dirty="0" smtClean="0">
                <a:solidFill>
                  <a:schemeClr val="tx1"/>
                </a:solidFill>
              </a:rPr>
              <a:t>8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3" name="Выноска 1 12"/>
          <p:cNvSpPr/>
          <p:nvPr/>
        </p:nvSpPr>
        <p:spPr>
          <a:xfrm>
            <a:off x="6686741" y="3085144"/>
            <a:ext cx="2376264" cy="432048"/>
          </a:xfrm>
          <a:prstGeom prst="borderCallout1">
            <a:avLst>
              <a:gd name="adj1" fmla="val 25068"/>
              <a:gd name="adj2" fmla="val -331"/>
              <a:gd name="adj3" fmla="val 27211"/>
              <a:gd name="adj4" fmla="val -291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n=</a:t>
            </a:r>
            <a:r>
              <a:rPr lang="ru-RU" sz="2400" b="1" dirty="0" smtClean="0">
                <a:solidFill>
                  <a:schemeClr val="tx1"/>
                </a:solidFill>
              </a:rPr>
              <a:t>7</a:t>
            </a:r>
            <a:r>
              <a:rPr lang="en-US" sz="2400" b="1" dirty="0" smtClean="0">
                <a:solidFill>
                  <a:schemeClr val="tx1"/>
                </a:solidFill>
              </a:rPr>
              <a:t> div </a:t>
            </a:r>
            <a:r>
              <a:rPr lang="ru-RU" sz="2400" b="1" dirty="0" smtClean="0">
                <a:solidFill>
                  <a:schemeClr val="tx1"/>
                </a:solidFill>
              </a:rPr>
              <a:t>7</a:t>
            </a:r>
            <a:r>
              <a:rPr lang="en-US" sz="2400" b="1" dirty="0" smtClean="0">
                <a:solidFill>
                  <a:schemeClr val="tx1"/>
                </a:solidFill>
              </a:rPr>
              <a:t> (</a:t>
            </a:r>
            <a:r>
              <a:rPr lang="ru-RU" sz="2400" b="1" dirty="0" smtClean="0">
                <a:solidFill>
                  <a:schemeClr val="tx1"/>
                </a:solidFill>
              </a:rPr>
              <a:t>1</a:t>
            </a:r>
            <a:r>
              <a:rPr lang="en-US" sz="2400" b="1" dirty="0" smtClean="0">
                <a:solidFill>
                  <a:schemeClr val="tx1"/>
                </a:solidFill>
              </a:rPr>
              <a:t>)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4" name="Выноска 1 13"/>
          <p:cNvSpPr/>
          <p:nvPr/>
        </p:nvSpPr>
        <p:spPr>
          <a:xfrm>
            <a:off x="6723004" y="2233303"/>
            <a:ext cx="2376263" cy="432048"/>
          </a:xfrm>
          <a:prstGeom prst="borderCallout1">
            <a:avLst>
              <a:gd name="adj1" fmla="val 25068"/>
              <a:gd name="adj2" fmla="val -331"/>
              <a:gd name="adj3" fmla="val 17735"/>
              <a:gd name="adj4" fmla="val -216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1</a:t>
            </a:r>
            <a:r>
              <a:rPr lang="en-US" sz="2400" b="1" dirty="0" smtClean="0">
                <a:solidFill>
                  <a:schemeClr val="tx1"/>
                </a:solidFill>
              </a:rPr>
              <a:t> mod </a:t>
            </a:r>
            <a:r>
              <a:rPr lang="ru-RU" sz="2400" b="1" dirty="0" smtClean="0">
                <a:solidFill>
                  <a:schemeClr val="tx1"/>
                </a:solidFill>
              </a:rPr>
              <a:t>7</a:t>
            </a:r>
            <a:r>
              <a:rPr lang="en-US" sz="2400" b="1" dirty="0" smtClean="0">
                <a:solidFill>
                  <a:schemeClr val="tx1"/>
                </a:solidFill>
              </a:rPr>
              <a:t> = 0 (</a:t>
            </a:r>
            <a:r>
              <a:rPr lang="ru-RU" sz="2400" b="1" dirty="0" smtClean="0">
                <a:solidFill>
                  <a:schemeClr val="tx1"/>
                </a:solidFill>
              </a:rPr>
              <a:t>нет</a:t>
            </a:r>
            <a:r>
              <a:rPr lang="en-US" sz="2400" b="1" dirty="0" smtClean="0">
                <a:solidFill>
                  <a:schemeClr val="tx1"/>
                </a:solidFill>
              </a:rPr>
              <a:t>)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030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10" grpId="0" animBg="1"/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Приведите пример числа, при вводе которого приведённая программа напечатает то, что требуется.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57137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Найдите в программе все ошибки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var</a:t>
            </a:r>
            <a:r>
              <a:rPr lang="en-US" b="1" dirty="0" smtClean="0"/>
              <a:t> n, k: integer;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begin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read(n);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k := 0;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while n mod 7 = 0 do begin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  k := k + n div 7;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  n := n div 7;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end;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if n &lt;= 7 then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  </a:t>
            </a:r>
            <a:r>
              <a:rPr lang="en-US" b="1" dirty="0" err="1" smtClean="0"/>
              <a:t>writeln</a:t>
            </a:r>
            <a:r>
              <a:rPr lang="en-US" b="1" dirty="0" smtClean="0"/>
              <a:t>(k)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else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  </a:t>
            </a:r>
            <a:r>
              <a:rPr lang="en-US" b="1" dirty="0" err="1" smtClean="0"/>
              <a:t>writeln</a:t>
            </a:r>
            <a:r>
              <a:rPr lang="en-US" b="1" dirty="0" smtClean="0"/>
              <a:t>('He </a:t>
            </a:r>
            <a:r>
              <a:rPr lang="en-US" b="1" dirty="0" err="1" smtClean="0"/>
              <a:t>существует</a:t>
            </a:r>
            <a:r>
              <a:rPr lang="en-US" b="1" dirty="0" smtClean="0"/>
              <a:t>')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end.</a:t>
            </a:r>
            <a:endParaRPr lang="ru-RU" b="1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Выноска 1 3"/>
          <p:cNvSpPr/>
          <p:nvPr/>
        </p:nvSpPr>
        <p:spPr>
          <a:xfrm>
            <a:off x="4572000" y="2492896"/>
            <a:ext cx="3888432" cy="1152128"/>
          </a:xfrm>
          <a:prstGeom prst="borderCallout1">
            <a:avLst>
              <a:gd name="adj1" fmla="val 25068"/>
              <a:gd name="adj2" fmla="val -331"/>
              <a:gd name="adj3" fmla="val 46164"/>
              <a:gd name="adj4" fmla="val -46195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Строка с ошибкой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Правильная строка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k := k +</a:t>
            </a:r>
            <a:r>
              <a:rPr lang="ru-RU" sz="2400" b="1" dirty="0" smtClean="0">
                <a:solidFill>
                  <a:schemeClr val="tx1"/>
                </a:solidFill>
              </a:rPr>
              <a:t>1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Выноска 1 4"/>
          <p:cNvSpPr/>
          <p:nvPr/>
        </p:nvSpPr>
        <p:spPr>
          <a:xfrm>
            <a:off x="4572000" y="3933056"/>
            <a:ext cx="3888432" cy="1152128"/>
          </a:xfrm>
          <a:prstGeom prst="borderCallout1">
            <a:avLst>
              <a:gd name="adj1" fmla="val 25068"/>
              <a:gd name="adj2" fmla="val -331"/>
              <a:gd name="adj3" fmla="val 24842"/>
              <a:gd name="adj4" fmla="val -52864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Строка с ошибкой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Правильная строка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if </a:t>
            </a:r>
            <a:r>
              <a:rPr lang="en-US" sz="2400" b="1" dirty="0">
                <a:solidFill>
                  <a:schemeClr val="tx1"/>
                </a:solidFill>
              </a:rPr>
              <a:t>n</a:t>
            </a:r>
            <a:r>
              <a:rPr lang="en-US" sz="2400" b="1" dirty="0" smtClean="0">
                <a:solidFill>
                  <a:schemeClr val="tx1"/>
                </a:solidFill>
              </a:rPr>
              <a:t> = 1 then    </a:t>
            </a:r>
            <a:r>
              <a:rPr lang="en-US" sz="2400" b="1" dirty="0" err="1" smtClean="0">
                <a:solidFill>
                  <a:schemeClr val="tx1"/>
                </a:solidFill>
              </a:rPr>
              <a:t>writeln</a:t>
            </a:r>
            <a:r>
              <a:rPr lang="en-US" sz="2400" b="1" dirty="0" smtClean="0">
                <a:solidFill>
                  <a:schemeClr val="tx1"/>
                </a:solidFill>
              </a:rPr>
              <a:t>(k)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778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ru-RU" sz="2400" dirty="0"/>
              <a:t>Дан целочисленный массив из 40 элементов. Элементы массива могут принимать целые значения от 0 до 10000 включительно. Опишите на естественном языке или на одном из языков программирования алгоритм, позволяющий найти и вывести количество пар элементов массива, в которых десятичная запись хотя бы одного числа оканчивается на 5.</a:t>
            </a:r>
          </a:p>
          <a:p>
            <a:pPr marL="0" indent="0">
              <a:buNone/>
            </a:pPr>
            <a:r>
              <a:rPr lang="en-US" sz="2400" b="1" dirty="0" err="1"/>
              <a:t>const</a:t>
            </a:r>
            <a:r>
              <a:rPr lang="en-US" sz="2400" b="1" dirty="0"/>
              <a:t> N = 40;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 err="1"/>
              <a:t>var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  a: array [1..N] of integer;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  </a:t>
            </a:r>
            <a:r>
              <a:rPr lang="en-US" sz="2400" b="1" dirty="0" err="1"/>
              <a:t>i</a:t>
            </a:r>
            <a:r>
              <a:rPr lang="en-US" sz="2400" b="1" dirty="0"/>
              <a:t>, j, k: integer;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begin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  for </a:t>
            </a:r>
            <a:r>
              <a:rPr lang="en-US" sz="2400" b="1" dirty="0" err="1"/>
              <a:t>i</a:t>
            </a:r>
            <a:r>
              <a:rPr lang="en-US" sz="2400" b="1" dirty="0"/>
              <a:t> := 1 to N do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    </a:t>
            </a:r>
            <a:r>
              <a:rPr lang="en-US" sz="2400" b="1" dirty="0" err="1"/>
              <a:t>readln</a:t>
            </a:r>
            <a:r>
              <a:rPr lang="en-US" sz="2400" b="1" dirty="0"/>
              <a:t>(a[</a:t>
            </a:r>
            <a:r>
              <a:rPr lang="en-US" sz="2400" b="1" dirty="0" err="1"/>
              <a:t>i</a:t>
            </a:r>
            <a:r>
              <a:rPr lang="en-US" sz="2400" b="1" dirty="0"/>
              <a:t>]);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  ...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/>
              <a:t>end.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19697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9"/>
            <a:ext cx="2890664" cy="3168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 err="1" smtClean="0"/>
              <a:t>const</a:t>
            </a:r>
            <a:r>
              <a:rPr lang="en-US" sz="1800" b="1" dirty="0" smtClean="0"/>
              <a:t> N = 40;</a:t>
            </a:r>
            <a:endParaRPr lang="ru-RU" sz="1800" dirty="0" smtClean="0"/>
          </a:p>
          <a:p>
            <a:pPr marL="0" indent="0">
              <a:buNone/>
            </a:pPr>
            <a:r>
              <a:rPr lang="en-US" sz="1800" b="1" dirty="0" err="1" smtClean="0"/>
              <a:t>var</a:t>
            </a:r>
            <a:endParaRPr lang="ru-RU" sz="1800" dirty="0" smtClean="0"/>
          </a:p>
          <a:p>
            <a:pPr marL="0" indent="0">
              <a:buNone/>
            </a:pPr>
            <a:r>
              <a:rPr lang="en-US" sz="1800" b="1" dirty="0" smtClean="0"/>
              <a:t>  a: array [1..N] of integer;</a:t>
            </a:r>
            <a:endParaRPr lang="ru-RU" sz="1800" dirty="0" smtClean="0"/>
          </a:p>
          <a:p>
            <a:pPr marL="0" indent="0">
              <a:buNone/>
            </a:pPr>
            <a:r>
              <a:rPr lang="en-US" sz="1800" b="1" dirty="0" smtClean="0"/>
              <a:t>  </a:t>
            </a:r>
            <a:r>
              <a:rPr lang="en-US" sz="1800" b="1" dirty="0" err="1" smtClean="0"/>
              <a:t>i</a:t>
            </a:r>
            <a:r>
              <a:rPr lang="en-US" sz="1800" b="1" dirty="0" smtClean="0"/>
              <a:t>, j, k: integer;</a:t>
            </a:r>
            <a:endParaRPr lang="ru-RU" sz="1800" dirty="0" smtClean="0"/>
          </a:p>
          <a:p>
            <a:pPr marL="0" indent="0">
              <a:buNone/>
            </a:pPr>
            <a:r>
              <a:rPr lang="en-US" sz="1800" b="1" dirty="0" smtClean="0"/>
              <a:t>begin</a:t>
            </a:r>
            <a:endParaRPr lang="ru-RU" sz="1800" dirty="0" smtClean="0"/>
          </a:p>
          <a:p>
            <a:pPr marL="0" indent="0">
              <a:buNone/>
            </a:pPr>
            <a:r>
              <a:rPr lang="en-US" sz="1800" b="1" dirty="0" smtClean="0"/>
              <a:t>  for </a:t>
            </a:r>
            <a:r>
              <a:rPr lang="en-US" sz="1800" b="1" dirty="0" err="1" smtClean="0"/>
              <a:t>i</a:t>
            </a:r>
            <a:r>
              <a:rPr lang="en-US" sz="1800" b="1" dirty="0" smtClean="0"/>
              <a:t> := 1 to N do</a:t>
            </a:r>
            <a:endParaRPr lang="ru-RU" sz="1800" dirty="0" smtClean="0"/>
          </a:p>
          <a:p>
            <a:pPr marL="0" indent="0">
              <a:buNone/>
            </a:pPr>
            <a:r>
              <a:rPr lang="en-US" sz="1800" b="1" dirty="0" smtClean="0"/>
              <a:t>    </a:t>
            </a:r>
            <a:r>
              <a:rPr lang="en-US" sz="1800" b="1" dirty="0" err="1" smtClean="0"/>
              <a:t>readln</a:t>
            </a:r>
            <a:r>
              <a:rPr lang="en-US" sz="1800" b="1" dirty="0" smtClean="0"/>
              <a:t>(a[</a:t>
            </a:r>
            <a:r>
              <a:rPr lang="en-US" sz="1800" b="1" dirty="0" err="1" smtClean="0"/>
              <a:t>i</a:t>
            </a:r>
            <a:r>
              <a:rPr lang="en-US" sz="1800" b="1" dirty="0" smtClean="0"/>
              <a:t>]);</a:t>
            </a:r>
            <a:endParaRPr lang="ru-RU" sz="1800" dirty="0" smtClean="0"/>
          </a:p>
          <a:p>
            <a:pPr marL="0" indent="0">
              <a:buNone/>
            </a:pPr>
            <a:r>
              <a:rPr lang="en-US" sz="1800" b="1" dirty="0" smtClean="0"/>
              <a:t>  ...</a:t>
            </a:r>
            <a:endParaRPr lang="ru-RU" sz="1800" dirty="0" smtClean="0"/>
          </a:p>
          <a:p>
            <a:pPr marL="0" indent="0">
              <a:buNone/>
            </a:pPr>
            <a:r>
              <a:rPr lang="en-US" sz="1800" b="1" dirty="0" smtClean="0"/>
              <a:t>end.</a:t>
            </a:r>
            <a:endParaRPr lang="ru-RU" sz="1800" dirty="0" smtClean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915816" y="1556792"/>
            <a:ext cx="5544616" cy="446449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/>
              <a:t>k:=0;</a:t>
            </a:r>
          </a:p>
          <a:p>
            <a:pPr marL="0" indent="0">
              <a:buNone/>
            </a:pPr>
            <a:r>
              <a:rPr lang="en-US" sz="2400" b="1" dirty="0" smtClean="0"/>
              <a:t>for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 := 1 to N</a:t>
            </a:r>
            <a:r>
              <a:rPr lang="ru-RU" sz="2400" b="1" dirty="0" smtClean="0"/>
              <a:t>-1</a:t>
            </a:r>
            <a:r>
              <a:rPr lang="en-US" sz="2400" b="1" dirty="0" smtClean="0"/>
              <a:t> do</a:t>
            </a:r>
            <a:endParaRPr lang="ru-RU" sz="2400" b="1" dirty="0" smtClean="0"/>
          </a:p>
          <a:p>
            <a:pPr marL="0" indent="0">
              <a:buNone/>
            </a:pPr>
            <a:r>
              <a:rPr lang="en-US" sz="2400" b="1" dirty="0" smtClean="0"/>
              <a:t>   If (a[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] mod 10 =5) or (a[i+1] mod 10 =5)</a:t>
            </a:r>
          </a:p>
          <a:p>
            <a:pPr marL="0" indent="0">
              <a:buNone/>
            </a:pPr>
            <a:r>
              <a:rPr lang="en-US" sz="2400" b="1" dirty="0" smtClean="0"/>
              <a:t>          then k:=k+1;</a:t>
            </a:r>
          </a:p>
          <a:p>
            <a:pPr marL="0" indent="0">
              <a:buNone/>
            </a:pPr>
            <a:r>
              <a:rPr lang="en-US" sz="2400" b="1" dirty="0" err="1" smtClean="0"/>
              <a:t>Writeln</a:t>
            </a:r>
            <a:r>
              <a:rPr lang="en-US" sz="2400" b="1" dirty="0" smtClean="0"/>
              <a:t> (k);</a:t>
            </a:r>
            <a:endParaRPr lang="ru-RU" sz="24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505519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Анализ ошибок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91880" y="1600201"/>
            <a:ext cx="5194920" cy="442203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Не инициализирована переменная К</a:t>
            </a:r>
          </a:p>
          <a:p>
            <a:r>
              <a:rPr lang="ru-RU" sz="2800" b="1" dirty="0" smtClean="0"/>
              <a:t>Ошибка цикла</a:t>
            </a:r>
          </a:p>
          <a:p>
            <a:r>
              <a:rPr lang="en-US" sz="2800" b="1" dirty="0" smtClean="0"/>
              <a:t>for </a:t>
            </a:r>
            <a:r>
              <a:rPr lang="en-US" sz="2800" b="1" dirty="0" err="1"/>
              <a:t>i</a:t>
            </a:r>
            <a:r>
              <a:rPr lang="en-US" sz="2800" b="1" dirty="0"/>
              <a:t> := 1 to </a:t>
            </a:r>
            <a:r>
              <a:rPr lang="en-US" sz="2800" b="1" dirty="0" smtClean="0"/>
              <a:t>N </a:t>
            </a:r>
            <a:r>
              <a:rPr lang="en-US" sz="2800" b="1" dirty="0"/>
              <a:t>do</a:t>
            </a:r>
            <a:endParaRPr lang="ru-RU" sz="2800" b="1" dirty="0"/>
          </a:p>
          <a:p>
            <a:endParaRPr lang="ru-RU" sz="2800" dirty="0" smtClean="0"/>
          </a:p>
          <a:p>
            <a:endParaRPr lang="ru-RU" sz="28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95536" y="1557739"/>
            <a:ext cx="2880320" cy="446449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/>
              <a:t>k:=0;</a:t>
            </a:r>
          </a:p>
          <a:p>
            <a:pPr marL="0" indent="0">
              <a:buNone/>
            </a:pPr>
            <a:r>
              <a:rPr lang="en-US" sz="2400" b="1" dirty="0" smtClean="0"/>
              <a:t>for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 := 1 to N</a:t>
            </a:r>
            <a:r>
              <a:rPr lang="ru-RU" sz="2400" b="1" dirty="0" smtClean="0"/>
              <a:t>-1</a:t>
            </a:r>
            <a:r>
              <a:rPr lang="en-US" sz="2400" b="1" dirty="0" smtClean="0"/>
              <a:t> do</a:t>
            </a:r>
            <a:endParaRPr lang="ru-RU" sz="2400" b="1" dirty="0" smtClean="0"/>
          </a:p>
          <a:p>
            <a:pPr marL="0" indent="0">
              <a:buNone/>
            </a:pPr>
            <a:r>
              <a:rPr lang="en-US" sz="2400" b="1" dirty="0" smtClean="0"/>
              <a:t>   If (a[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] mod 10 =5) or (a[i+1] mod 10 =5)</a:t>
            </a:r>
          </a:p>
          <a:p>
            <a:pPr marL="0" indent="0">
              <a:buNone/>
            </a:pPr>
            <a:r>
              <a:rPr lang="en-US" sz="2400" b="1" dirty="0" smtClean="0"/>
              <a:t>          then k:=k+1;</a:t>
            </a:r>
          </a:p>
          <a:p>
            <a:pPr marL="0" indent="0">
              <a:buNone/>
            </a:pPr>
            <a:r>
              <a:rPr lang="en-US" sz="2400" b="1" dirty="0" err="1" smtClean="0"/>
              <a:t>Writeln</a:t>
            </a:r>
            <a:r>
              <a:rPr lang="en-US" sz="2400" b="1" dirty="0" smtClean="0"/>
              <a:t> (k);</a:t>
            </a:r>
            <a:endParaRPr lang="ru-RU" sz="24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970016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ru-RU" dirty="0"/>
              <a:t>Два игрока, </a:t>
            </a:r>
            <a:r>
              <a:rPr lang="ru-RU" dirty="0" smtClean="0"/>
              <a:t>Паша </a:t>
            </a:r>
            <a:r>
              <a:rPr lang="ru-RU" dirty="0"/>
              <a:t>и </a:t>
            </a:r>
            <a:r>
              <a:rPr lang="ru-RU" dirty="0" smtClean="0"/>
              <a:t>Валя</a:t>
            </a:r>
            <a:r>
              <a:rPr lang="ru-RU" dirty="0"/>
              <a:t>, играют в следующую игру. Перед игроками лежит куча камней. Игроки ходят по очереди, первый ход делает </a:t>
            </a:r>
            <a:r>
              <a:rPr lang="ru-RU" dirty="0" smtClean="0"/>
              <a:t>Паша. </a:t>
            </a:r>
            <a:r>
              <a:rPr lang="ru-RU" dirty="0"/>
              <a:t>За один ход игрок может </a:t>
            </a:r>
          </a:p>
          <a:p>
            <a:pPr marL="0" indent="0">
              <a:buNone/>
            </a:pPr>
            <a:r>
              <a:rPr lang="ru-RU" dirty="0"/>
              <a:t>а) </a:t>
            </a:r>
            <a:r>
              <a:rPr lang="ru-RU" b="1" dirty="0"/>
              <a:t>добавить в </a:t>
            </a:r>
            <a:r>
              <a:rPr lang="ru-RU" b="1" dirty="0" smtClean="0"/>
              <a:t>кучу один </a:t>
            </a:r>
            <a:r>
              <a:rPr lang="ru-RU" b="1" dirty="0"/>
              <a:t>камень</a:t>
            </a:r>
            <a:r>
              <a:rPr lang="ru-RU" dirty="0"/>
              <a:t> или </a:t>
            </a:r>
          </a:p>
          <a:p>
            <a:pPr marL="0" indent="0">
              <a:buNone/>
            </a:pPr>
            <a:r>
              <a:rPr lang="ru-RU" dirty="0"/>
              <a:t>б) </a:t>
            </a:r>
            <a:r>
              <a:rPr lang="ru-RU" b="1" dirty="0"/>
              <a:t>увеличить количество камней в куче в два раза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Игра завершается в тот момент, когда количество камней в куче становится </a:t>
            </a:r>
            <a:r>
              <a:rPr lang="ru-RU" dirty="0">
                <a:solidFill>
                  <a:srgbClr val="FF0000"/>
                </a:solidFill>
              </a:rPr>
              <a:t>не менее </a:t>
            </a:r>
            <a:r>
              <a:rPr lang="ru-RU" dirty="0" smtClean="0">
                <a:solidFill>
                  <a:srgbClr val="FF0000"/>
                </a:solidFill>
              </a:rPr>
              <a:t>20</a:t>
            </a:r>
            <a:r>
              <a:rPr lang="ru-RU" dirty="0" smtClean="0"/>
              <a:t>. </a:t>
            </a:r>
            <a:r>
              <a:rPr lang="ru-RU" dirty="0"/>
              <a:t>Если при этом в куче оказалось </a:t>
            </a:r>
            <a:r>
              <a:rPr lang="ru-RU" dirty="0">
                <a:solidFill>
                  <a:srgbClr val="FF0000"/>
                </a:solidFill>
              </a:rPr>
              <a:t>не более </a:t>
            </a:r>
            <a:r>
              <a:rPr lang="ru-RU" dirty="0" smtClean="0">
                <a:solidFill>
                  <a:srgbClr val="FF0000"/>
                </a:solidFill>
              </a:rPr>
              <a:t>30 </a:t>
            </a:r>
            <a:r>
              <a:rPr lang="ru-RU" dirty="0">
                <a:solidFill>
                  <a:srgbClr val="FF0000"/>
                </a:solidFill>
              </a:rPr>
              <a:t>камней</a:t>
            </a:r>
            <a:r>
              <a:rPr lang="ru-RU" dirty="0"/>
              <a:t>, то победителем считается игрок, сделавший последний ход. В противном случае победителем становится его противник. В начальный момент в куче было S камней, 1 </a:t>
            </a:r>
            <a:r>
              <a:rPr lang="ru-RU" dirty="0">
                <a:sym typeface="Symbol"/>
              </a:rPr>
              <a:t></a:t>
            </a:r>
            <a:r>
              <a:rPr lang="ru-RU" dirty="0"/>
              <a:t> S </a:t>
            </a:r>
            <a:r>
              <a:rPr lang="ru-RU" dirty="0">
                <a:sym typeface="Symbol"/>
              </a:rPr>
              <a:t></a:t>
            </a:r>
            <a:r>
              <a:rPr lang="ru-RU" dirty="0"/>
              <a:t> </a:t>
            </a:r>
            <a:r>
              <a:rPr lang="ru-RU" dirty="0" smtClean="0"/>
              <a:t>19.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8334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Задание 1. </a:t>
            </a:r>
            <a:r>
              <a:rPr lang="ru-RU" dirty="0"/>
              <a:t>а) При каких значениях числа S </a:t>
            </a:r>
            <a:r>
              <a:rPr lang="ru-RU" dirty="0" smtClean="0"/>
              <a:t>Паша </a:t>
            </a:r>
            <a:r>
              <a:rPr lang="ru-RU" dirty="0"/>
              <a:t>может выиграть в один ход? Укажите все такие значения и соответствующие ходы </a:t>
            </a:r>
            <a:r>
              <a:rPr lang="ru-RU" dirty="0" smtClean="0"/>
              <a:t>Паши.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б) У кого из игроков есть выигрышная стратегия при S = </a:t>
            </a:r>
            <a:r>
              <a:rPr lang="ru-RU" dirty="0" smtClean="0"/>
              <a:t>18, 17, 16</a:t>
            </a:r>
            <a:r>
              <a:rPr lang="ru-RU" dirty="0"/>
              <a:t>? Опишите выигрышные стратегии для этих случаев.</a:t>
            </a:r>
          </a:p>
          <a:p>
            <a:pPr marL="0" indent="0">
              <a:buNone/>
            </a:pPr>
            <a:r>
              <a:rPr lang="ru-RU" b="1" dirty="0"/>
              <a:t>Задание 2</a:t>
            </a:r>
            <a:r>
              <a:rPr lang="ru-RU" dirty="0"/>
              <a:t>. У кого из игроков есть выигрышная стратегия при </a:t>
            </a:r>
            <a:r>
              <a:rPr lang="en-US" dirty="0"/>
              <a:t>S</a:t>
            </a:r>
            <a:r>
              <a:rPr lang="ru-RU" dirty="0"/>
              <a:t> = </a:t>
            </a:r>
            <a:r>
              <a:rPr lang="ru-RU" dirty="0" smtClean="0"/>
              <a:t>9, 8? </a:t>
            </a:r>
            <a:r>
              <a:rPr lang="ru-RU" dirty="0"/>
              <a:t>Опишите соответствующие выигрышные стратегии.</a:t>
            </a:r>
          </a:p>
          <a:p>
            <a:pPr marL="0" indent="0">
              <a:buNone/>
            </a:pPr>
            <a:r>
              <a:rPr lang="ru-RU" b="1" dirty="0"/>
              <a:t>Задание 3</a:t>
            </a:r>
            <a:r>
              <a:rPr lang="ru-RU" dirty="0"/>
              <a:t>. У кого из игроков есть выигрышная стратегия при </a:t>
            </a:r>
            <a:r>
              <a:rPr lang="en-US" dirty="0"/>
              <a:t>S</a:t>
            </a:r>
            <a:r>
              <a:rPr lang="ru-RU" dirty="0"/>
              <a:t> = </a:t>
            </a:r>
            <a:r>
              <a:rPr lang="ru-RU" dirty="0" smtClean="0"/>
              <a:t>7? </a:t>
            </a:r>
            <a:r>
              <a:rPr lang="ru-RU" dirty="0"/>
              <a:t>Постройте дерево всех партий, возможных при этой выигрышной стратегии (в виде рисунка или таблицы). На рёбрах дерева указывайте, кто делает ход; в узлах – количество камней в позиции.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8301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/>
              <a:t>Задание 1. </a:t>
            </a:r>
            <a:r>
              <a:rPr lang="ru-RU" sz="2400" dirty="0"/>
              <a:t>а) При каких значениях числа S </a:t>
            </a:r>
            <a:r>
              <a:rPr lang="ru-RU" sz="2400" dirty="0" smtClean="0"/>
              <a:t>Паша </a:t>
            </a:r>
            <a:r>
              <a:rPr lang="ru-RU" sz="2400" dirty="0"/>
              <a:t>может выиграть в один ход? Укажите все такие значения и соответствующие ходы </a:t>
            </a:r>
            <a:r>
              <a:rPr lang="ru-RU" sz="2400" dirty="0" smtClean="0"/>
              <a:t>Паши. </a:t>
            </a:r>
            <a:r>
              <a:rPr lang="ru-RU" sz="2000" dirty="0"/>
              <a:t>1 </a:t>
            </a:r>
            <a:r>
              <a:rPr lang="ru-RU" sz="2000" dirty="0">
                <a:sym typeface="Symbol"/>
              </a:rPr>
              <a:t></a:t>
            </a:r>
            <a:r>
              <a:rPr lang="ru-RU" sz="2000" dirty="0"/>
              <a:t> S </a:t>
            </a:r>
            <a:r>
              <a:rPr lang="ru-RU" sz="2000" dirty="0">
                <a:sym typeface="Symbol"/>
              </a:rPr>
              <a:t></a:t>
            </a:r>
            <a:r>
              <a:rPr lang="ru-RU" sz="2000" dirty="0"/>
              <a:t> </a:t>
            </a:r>
            <a:r>
              <a:rPr lang="ru-RU" sz="2000" dirty="0" smtClean="0"/>
              <a:t>19    1)  +1             2)    *2         выигрыш </a:t>
            </a:r>
            <a:r>
              <a:rPr lang="ru-RU" sz="2400" dirty="0" smtClean="0"/>
              <a:t>20 </a:t>
            </a:r>
            <a:r>
              <a:rPr lang="ru-RU" sz="2400" dirty="0">
                <a:sym typeface="Symbol"/>
              </a:rPr>
              <a:t></a:t>
            </a:r>
            <a:r>
              <a:rPr lang="ru-RU" sz="2400" dirty="0"/>
              <a:t> S </a:t>
            </a:r>
            <a:r>
              <a:rPr lang="ru-RU" sz="2400" dirty="0">
                <a:sym typeface="Symbol"/>
              </a:rPr>
              <a:t></a:t>
            </a:r>
            <a:r>
              <a:rPr lang="ru-RU" sz="2400" dirty="0"/>
              <a:t> </a:t>
            </a:r>
            <a:r>
              <a:rPr lang="ru-RU" sz="2400" dirty="0" smtClean="0"/>
              <a:t>30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Паша может </a:t>
            </a:r>
            <a:r>
              <a:rPr lang="ru-RU" sz="2400" dirty="0"/>
              <a:t>выиграть в один </a:t>
            </a:r>
            <a:r>
              <a:rPr lang="ru-RU" sz="2400" dirty="0" smtClean="0"/>
              <a:t>ход, если число камней в куче </a:t>
            </a:r>
          </a:p>
          <a:p>
            <a:r>
              <a:rPr lang="ru-RU" sz="2400" dirty="0" smtClean="0"/>
              <a:t>от 10 до 15 – в этом случае он удваивает число камней</a:t>
            </a:r>
          </a:p>
          <a:p>
            <a:r>
              <a:rPr lang="ru-RU" sz="2400" dirty="0" smtClean="0"/>
              <a:t>19 камней – в этом </a:t>
            </a:r>
            <a:r>
              <a:rPr lang="ru-RU" sz="2400" dirty="0"/>
              <a:t>случае он </a:t>
            </a:r>
            <a:r>
              <a:rPr lang="ru-RU" sz="2400" dirty="0" smtClean="0"/>
              <a:t>добавляет 1 камень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43753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lvl="0" indent="0">
              <a:buNone/>
            </a:pPr>
            <a:r>
              <a:rPr lang="ru-RU" dirty="0"/>
              <a:t>Дано целое положительное число N, не превосходящее 1000. Необходимо определить, является ли это число степенью числа </a:t>
            </a:r>
            <a:r>
              <a:rPr lang="ru-RU" dirty="0" smtClean="0"/>
              <a:t>5, то </a:t>
            </a:r>
            <a:r>
              <a:rPr lang="ru-RU" dirty="0"/>
              <a:t>есть требуется определить, существует ли такое целое число К, что </a:t>
            </a:r>
            <a:r>
              <a:rPr lang="ru-RU" dirty="0" smtClean="0"/>
              <a:t>5</a:t>
            </a:r>
            <a:r>
              <a:rPr lang="ru-RU" baseline="30000" dirty="0" smtClean="0"/>
              <a:t>K</a:t>
            </a:r>
            <a:r>
              <a:rPr lang="ru-RU" dirty="0" smtClean="0"/>
              <a:t> </a:t>
            </a:r>
            <a:r>
              <a:rPr lang="ru-RU" dirty="0"/>
              <a:t>=N, и вывести это число либо сообщение, что такого числа не существует. Для решения этой задачи ученик написал программу, но, к сожалению, его программа оказалась неверной.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8561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2088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б) У кого из игроков есть выигрышная стратегия при S = </a:t>
            </a:r>
            <a:r>
              <a:rPr lang="ru-RU" sz="2400" dirty="0" smtClean="0"/>
              <a:t>18, 17, 16</a:t>
            </a:r>
            <a:r>
              <a:rPr lang="ru-RU" sz="2400" dirty="0"/>
              <a:t>? Опишите выигрышные стратегии для этих случаев.</a:t>
            </a:r>
          </a:p>
          <a:p>
            <a:r>
              <a:rPr lang="ru-RU" sz="2400" dirty="0"/>
              <a:t>при S = </a:t>
            </a:r>
            <a:r>
              <a:rPr lang="ru-RU" sz="2400" dirty="0" smtClean="0"/>
              <a:t>18, 17, 16 удваивать количество камней не имеет смысла, т.к. выигрывает Валя, поэтому остается один ход – </a:t>
            </a:r>
            <a:r>
              <a:rPr lang="ru-RU" sz="2400" b="1" dirty="0" smtClean="0"/>
              <a:t>добавить один камень.</a:t>
            </a:r>
          </a:p>
          <a:p>
            <a:endParaRPr lang="ru-RU" sz="2400" b="1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8291337"/>
              </p:ext>
            </p:extLst>
          </p:nvPr>
        </p:nvGraphicFramePr>
        <p:xfrm>
          <a:off x="971600" y="2636912"/>
          <a:ext cx="4354285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+1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18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19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20!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Выигрыш у Вали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835696" y="3789040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635896" y="3770355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7649662"/>
              </p:ext>
            </p:extLst>
          </p:nvPr>
        </p:nvGraphicFramePr>
        <p:xfrm>
          <a:off x="971600" y="4725573"/>
          <a:ext cx="5832645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3235"/>
                <a:gridCol w="833235"/>
                <a:gridCol w="833235"/>
                <a:gridCol w="833235"/>
                <a:gridCol w="833235"/>
                <a:gridCol w="833235"/>
                <a:gridCol w="833235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П2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+1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17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18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19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20!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Выигрыш у Паши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10" name="Прямая соединительная линия 9"/>
          <p:cNvCxnSpPr/>
          <p:nvPr/>
        </p:nvCxnSpPr>
        <p:spPr>
          <a:xfrm>
            <a:off x="1835696" y="5877272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635896" y="5858587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148064" y="5858587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95211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2088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б) У кого из игроков есть выигрышная стратегия при S = 24, 25, 26? Опишите выигрышные стратегии для этих случаев.</a:t>
            </a:r>
          </a:p>
          <a:p>
            <a:r>
              <a:rPr lang="ru-RU" sz="2400" dirty="0"/>
              <a:t>при S = 24, 25, </a:t>
            </a:r>
            <a:r>
              <a:rPr lang="ru-RU" sz="2400" dirty="0" smtClean="0"/>
              <a:t>26 удваивать количество камней не имеет смысла, поэтому остается один ход – </a:t>
            </a:r>
            <a:r>
              <a:rPr lang="ru-RU" sz="2400" b="1" dirty="0" smtClean="0"/>
              <a:t>добавить один камень.</a:t>
            </a:r>
          </a:p>
          <a:p>
            <a:endParaRPr lang="ru-RU" sz="2400" b="1" dirty="0" smtClean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02773209"/>
              </p:ext>
            </p:extLst>
          </p:nvPr>
        </p:nvGraphicFramePr>
        <p:xfrm>
          <a:off x="683572" y="2492896"/>
          <a:ext cx="7560837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0093"/>
                <a:gridCol w="840093"/>
                <a:gridCol w="840093"/>
                <a:gridCol w="840093"/>
                <a:gridCol w="840093"/>
                <a:gridCol w="840093"/>
                <a:gridCol w="840093"/>
                <a:gridCol w="840093"/>
                <a:gridCol w="840093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П2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В2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+1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+1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16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17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18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19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20!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Выигрыш у Вали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13" name="Прямая соединительная линия 12"/>
          <p:cNvCxnSpPr/>
          <p:nvPr/>
        </p:nvCxnSpPr>
        <p:spPr>
          <a:xfrm>
            <a:off x="1547664" y="3645024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347864" y="3626339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860032" y="3626339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588224" y="3626339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бъект 2"/>
          <p:cNvSpPr txBox="1">
            <a:spLocks/>
          </p:cNvSpPr>
          <p:nvPr/>
        </p:nvSpPr>
        <p:spPr>
          <a:xfrm>
            <a:off x="1043608" y="4509120"/>
            <a:ext cx="7056784" cy="19442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при S = </a:t>
            </a:r>
            <a:r>
              <a:rPr lang="ru-RU" sz="2400" dirty="0" smtClean="0"/>
              <a:t>18 выигрыш у Вали</a:t>
            </a:r>
          </a:p>
          <a:p>
            <a:r>
              <a:rPr lang="ru-RU" sz="2400" dirty="0" smtClean="0"/>
              <a:t>при </a:t>
            </a:r>
            <a:r>
              <a:rPr lang="ru-RU" sz="2400" dirty="0"/>
              <a:t>S = </a:t>
            </a:r>
            <a:r>
              <a:rPr lang="ru-RU" sz="2400" dirty="0" smtClean="0"/>
              <a:t>17 </a:t>
            </a:r>
            <a:r>
              <a:rPr lang="ru-RU" sz="2400" dirty="0"/>
              <a:t>выигрыш у </a:t>
            </a:r>
            <a:r>
              <a:rPr lang="ru-RU" sz="2400" dirty="0" smtClean="0"/>
              <a:t>Паши</a:t>
            </a:r>
            <a:endParaRPr lang="ru-RU" sz="2400" dirty="0"/>
          </a:p>
          <a:p>
            <a:r>
              <a:rPr lang="ru-RU" sz="2400" dirty="0" smtClean="0"/>
              <a:t>при </a:t>
            </a:r>
            <a:r>
              <a:rPr lang="ru-RU" sz="2400" dirty="0"/>
              <a:t>S = </a:t>
            </a:r>
            <a:r>
              <a:rPr lang="ru-RU" sz="2400" dirty="0" smtClean="0"/>
              <a:t>16 </a:t>
            </a:r>
            <a:r>
              <a:rPr lang="ru-RU" sz="2400" dirty="0"/>
              <a:t>выигрыш у </a:t>
            </a:r>
            <a:r>
              <a:rPr lang="ru-RU" sz="2400" dirty="0" smtClean="0"/>
              <a:t>Вали</a:t>
            </a:r>
            <a:endParaRPr lang="ru-RU" sz="2400" dirty="0"/>
          </a:p>
          <a:p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66508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400" b="1" dirty="0"/>
              <a:t>Задание 2</a:t>
            </a:r>
            <a:r>
              <a:rPr lang="ru-RU" sz="2400" dirty="0"/>
              <a:t>. У кого из игроков есть выигрышная стратегия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при </a:t>
            </a:r>
            <a:r>
              <a:rPr lang="en-US" sz="2400" dirty="0"/>
              <a:t>S</a:t>
            </a:r>
            <a:r>
              <a:rPr lang="ru-RU" sz="2400" dirty="0"/>
              <a:t> = </a:t>
            </a:r>
            <a:r>
              <a:rPr lang="ru-RU" sz="2400" dirty="0" smtClean="0"/>
              <a:t>9, 8? </a:t>
            </a:r>
            <a:r>
              <a:rPr lang="ru-RU" sz="2400" dirty="0"/>
              <a:t>Опишите соответствующие выигрышные стратегии.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6792"/>
          </a:xfrm>
        </p:spPr>
        <p:txBody>
          <a:bodyPr>
            <a:normAutofit/>
          </a:bodyPr>
          <a:lstStyle/>
          <a:p>
            <a:r>
              <a:rPr lang="ru-RU" sz="2400" dirty="0"/>
              <a:t>при </a:t>
            </a:r>
            <a:r>
              <a:rPr lang="en-US" sz="2400" dirty="0"/>
              <a:t>S</a:t>
            </a:r>
            <a:r>
              <a:rPr lang="ru-RU" sz="2400" dirty="0"/>
              <a:t> = </a:t>
            </a:r>
            <a:r>
              <a:rPr lang="ru-RU" sz="2400" dirty="0" smtClean="0"/>
              <a:t>8, 9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27370014"/>
              </p:ext>
            </p:extLst>
          </p:nvPr>
        </p:nvGraphicFramePr>
        <p:xfrm>
          <a:off x="827584" y="2132856"/>
          <a:ext cx="5904654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84109"/>
                <a:gridCol w="984109"/>
                <a:gridCol w="984109"/>
                <a:gridCol w="984109"/>
                <a:gridCol w="984109"/>
                <a:gridCol w="984109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В1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В2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П3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*2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</a:t>
                      </a:r>
                      <a:r>
                        <a:rPr lang="ru-RU" sz="2400" dirty="0" smtClean="0"/>
                        <a:t> = </a:t>
                      </a:r>
                      <a:r>
                        <a:rPr lang="ru-RU" sz="2400" b="1" dirty="0" smtClean="0"/>
                        <a:t>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17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19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20!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Выигрыш у Паши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2200700"/>
              </p:ext>
            </p:extLst>
          </p:nvPr>
        </p:nvGraphicFramePr>
        <p:xfrm>
          <a:off x="827584" y="4221088"/>
          <a:ext cx="5904654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84109"/>
                <a:gridCol w="984109"/>
                <a:gridCol w="984109"/>
                <a:gridCol w="984109"/>
                <a:gridCol w="984109"/>
                <a:gridCol w="984109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В1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*2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</a:t>
                      </a:r>
                      <a:r>
                        <a:rPr lang="ru-RU" sz="2400" dirty="0" smtClean="0"/>
                        <a:t> = </a:t>
                      </a:r>
                      <a:r>
                        <a:rPr lang="ru-RU" sz="2400" b="1" dirty="0" smtClean="0"/>
                        <a:t>9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19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20!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Выигрыш у Паши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8843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/>
              <a:t>Задание 3</a:t>
            </a:r>
            <a:r>
              <a:rPr lang="ru-RU" sz="2400" dirty="0"/>
              <a:t>. У кого из игроков есть выигрышная стратегия при </a:t>
            </a:r>
            <a:r>
              <a:rPr lang="en-US" sz="2400" dirty="0"/>
              <a:t>S</a:t>
            </a:r>
            <a:r>
              <a:rPr lang="ru-RU" sz="2400" dirty="0"/>
              <a:t> = </a:t>
            </a:r>
            <a:r>
              <a:rPr lang="ru-RU" sz="2400" dirty="0" smtClean="0"/>
              <a:t>7? </a:t>
            </a:r>
            <a:r>
              <a:rPr lang="ru-RU" sz="2400" dirty="0"/>
              <a:t>Постройте дерево всех партий, возможных при этой выигрышной стратегии (в виде рисунка или таблицы). На рёбрах дерева указывайте, кто делает ход; в узлах – количество камней в позиции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Пети нет смысла удваивать, т.к. Валя выиграет своим первым ходом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96257492"/>
              </p:ext>
            </p:extLst>
          </p:nvPr>
        </p:nvGraphicFramePr>
        <p:xfrm>
          <a:off x="467544" y="3284984"/>
          <a:ext cx="713232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*2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7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17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19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20!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*2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*2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28!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971600" y="4437112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051720" y="4437112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203848" y="4437112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355976" y="4437112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364088" y="4437112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444208" y="4437112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971600" y="5805264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051720" y="5805264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971600" y="4437112"/>
            <a:ext cx="792088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355976" y="6093296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Выигрыш у Вали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2212542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ru-RU" dirty="0"/>
              <a:t>Два игрока, Петя и Ваня, играют в следующую игру. Перед игроками лежит куча камней. Игроки ходят по очереди, первый ход делает Петя. За один ход игрок может </a:t>
            </a:r>
          </a:p>
          <a:p>
            <a:pPr marL="0" indent="0">
              <a:buNone/>
            </a:pPr>
            <a:r>
              <a:rPr lang="ru-RU" dirty="0"/>
              <a:t>а) </a:t>
            </a:r>
            <a:r>
              <a:rPr lang="ru-RU" b="1" dirty="0"/>
              <a:t>добавить в </a:t>
            </a:r>
            <a:r>
              <a:rPr lang="ru-RU" b="1" dirty="0" smtClean="0"/>
              <a:t>кучу один </a:t>
            </a:r>
            <a:r>
              <a:rPr lang="ru-RU" b="1" dirty="0"/>
              <a:t>камень</a:t>
            </a:r>
            <a:r>
              <a:rPr lang="ru-RU" dirty="0"/>
              <a:t> или </a:t>
            </a:r>
          </a:p>
          <a:p>
            <a:pPr marL="0" indent="0">
              <a:buNone/>
            </a:pPr>
            <a:r>
              <a:rPr lang="ru-RU" dirty="0"/>
              <a:t>б) </a:t>
            </a:r>
            <a:r>
              <a:rPr lang="ru-RU" b="1" dirty="0"/>
              <a:t>увеличить количество камней в куче в два раза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Игра завершается в тот момент, когда количество камней в куче становится не менее 28. Если при этом в куче оказалось не более 46 камней, то победителем считается игрок, сделавший последний ход. В противном случае победителем становится его противник. В начальный момент в куче было S камней, 1 </a:t>
            </a:r>
            <a:r>
              <a:rPr lang="ru-RU" dirty="0">
                <a:sym typeface="Symbol"/>
              </a:rPr>
              <a:t></a:t>
            </a:r>
            <a:r>
              <a:rPr lang="ru-RU" dirty="0"/>
              <a:t> S </a:t>
            </a:r>
            <a:r>
              <a:rPr lang="ru-RU" dirty="0">
                <a:sym typeface="Symbol"/>
              </a:rPr>
              <a:t></a:t>
            </a:r>
            <a:r>
              <a:rPr lang="ru-RU" dirty="0"/>
              <a:t> 27.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9047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Задание 1. </a:t>
            </a:r>
            <a:r>
              <a:rPr lang="ru-RU" dirty="0"/>
              <a:t>а) При каких значениях числа S Петя может выиграть в один ход? Укажите все такие значения и соответствующие ходы Пети.</a:t>
            </a:r>
          </a:p>
          <a:p>
            <a:pPr marL="0" indent="0">
              <a:buNone/>
            </a:pPr>
            <a:r>
              <a:rPr lang="ru-RU" dirty="0"/>
              <a:t>б) У кого из игроков есть выигрышная стратегия при S = 24, 25, 26? Опишите выигрышные стратегии для этих случаев.</a:t>
            </a:r>
          </a:p>
          <a:p>
            <a:pPr marL="0" indent="0">
              <a:buNone/>
            </a:pPr>
            <a:r>
              <a:rPr lang="ru-RU" b="1" dirty="0"/>
              <a:t>Задание 2</a:t>
            </a:r>
            <a:r>
              <a:rPr lang="ru-RU" dirty="0"/>
              <a:t>. У кого из игроков есть выигрышная стратегия при </a:t>
            </a:r>
            <a:r>
              <a:rPr lang="en-US" dirty="0"/>
              <a:t>S</a:t>
            </a:r>
            <a:r>
              <a:rPr lang="ru-RU" dirty="0"/>
              <a:t> = 10, 11? Опишите соответствующие выигрышные стратегии.</a:t>
            </a:r>
          </a:p>
          <a:p>
            <a:pPr marL="0" indent="0">
              <a:buNone/>
            </a:pPr>
            <a:r>
              <a:rPr lang="ru-RU" b="1" dirty="0"/>
              <a:t>Задание 3</a:t>
            </a:r>
            <a:r>
              <a:rPr lang="ru-RU" dirty="0"/>
              <a:t>. У кого из игроков есть выигрышная стратегия при </a:t>
            </a:r>
            <a:r>
              <a:rPr lang="en-US" dirty="0"/>
              <a:t>S</a:t>
            </a:r>
            <a:r>
              <a:rPr lang="ru-RU" dirty="0"/>
              <a:t> = 8? Постройте дерево всех партий, возможных при этой выигрышной стратегии (в виде рисунка или таблицы). На рёбрах дерева указывайте, кто делает ход; в узлах – количество камней в позиции.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080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/>
              <a:t>Задание 1. </a:t>
            </a:r>
            <a:r>
              <a:rPr lang="ru-RU" sz="2400" dirty="0"/>
              <a:t>а) При каких значениях числа S Петя может выиграть в один ход? Укажите все такие значения и соответствующие ходы Пети</a:t>
            </a:r>
            <a:r>
              <a:rPr lang="ru-RU" sz="2400" dirty="0" smtClean="0"/>
              <a:t>. </a:t>
            </a:r>
            <a:r>
              <a:rPr lang="ru-RU" sz="2000" dirty="0"/>
              <a:t>1 </a:t>
            </a:r>
            <a:r>
              <a:rPr lang="ru-RU" sz="2000" dirty="0">
                <a:sym typeface="Symbol"/>
              </a:rPr>
              <a:t></a:t>
            </a:r>
            <a:r>
              <a:rPr lang="ru-RU" sz="2000" dirty="0"/>
              <a:t> S </a:t>
            </a:r>
            <a:r>
              <a:rPr lang="ru-RU" sz="2000" dirty="0">
                <a:sym typeface="Symbol"/>
              </a:rPr>
              <a:t></a:t>
            </a:r>
            <a:r>
              <a:rPr lang="ru-RU" sz="2000" dirty="0"/>
              <a:t> </a:t>
            </a:r>
            <a:r>
              <a:rPr lang="ru-RU" sz="2000" dirty="0" smtClean="0"/>
              <a:t>27    1)  +1             2)    *2         выигрыш </a:t>
            </a:r>
            <a:r>
              <a:rPr lang="ru-RU" sz="2400" dirty="0" smtClean="0"/>
              <a:t>28 </a:t>
            </a:r>
            <a:r>
              <a:rPr lang="ru-RU" sz="2400" dirty="0">
                <a:sym typeface="Symbol"/>
              </a:rPr>
              <a:t></a:t>
            </a:r>
            <a:r>
              <a:rPr lang="ru-RU" sz="2400" dirty="0"/>
              <a:t> S </a:t>
            </a:r>
            <a:r>
              <a:rPr lang="ru-RU" sz="2400" dirty="0">
                <a:sym typeface="Symbol"/>
              </a:rPr>
              <a:t></a:t>
            </a:r>
            <a:r>
              <a:rPr lang="ru-RU" sz="2400" dirty="0"/>
              <a:t> </a:t>
            </a:r>
            <a:r>
              <a:rPr lang="ru-RU" sz="2400" dirty="0" smtClean="0"/>
              <a:t>46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Петя может выиграть в один </a:t>
            </a:r>
            <a:r>
              <a:rPr lang="ru-RU" sz="2400" dirty="0" smtClean="0"/>
              <a:t>ход, если число камней в куче </a:t>
            </a:r>
          </a:p>
          <a:p>
            <a:r>
              <a:rPr lang="ru-RU" sz="2400" dirty="0" smtClean="0"/>
              <a:t>от 14 до 23 – в этом случае он удваивает число камней</a:t>
            </a:r>
          </a:p>
          <a:p>
            <a:r>
              <a:rPr lang="ru-RU" sz="2400" dirty="0" smtClean="0"/>
              <a:t>27 камней – в этом </a:t>
            </a:r>
            <a:r>
              <a:rPr lang="ru-RU" sz="2400" dirty="0"/>
              <a:t>случае он </a:t>
            </a:r>
            <a:r>
              <a:rPr lang="ru-RU" sz="2400" dirty="0" smtClean="0"/>
              <a:t>добавляет 1 камень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24766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2088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б) У кого из игроков есть выигрышная стратегия при S = 24, 25, 26? Опишите выигрышные стратегии для этих случаев.</a:t>
            </a:r>
          </a:p>
          <a:p>
            <a:r>
              <a:rPr lang="ru-RU" sz="2400" dirty="0"/>
              <a:t>при S = 24, 25, </a:t>
            </a:r>
            <a:r>
              <a:rPr lang="ru-RU" sz="2400" dirty="0" smtClean="0"/>
              <a:t>26 удваивать количество камней не имеет смысла, поэтому остается один ход – </a:t>
            </a:r>
            <a:r>
              <a:rPr lang="ru-RU" sz="2400" b="1" dirty="0" smtClean="0"/>
              <a:t>добавить один камень.</a:t>
            </a:r>
          </a:p>
          <a:p>
            <a:endParaRPr lang="ru-RU" sz="2400" b="1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13368562"/>
              </p:ext>
            </p:extLst>
          </p:nvPr>
        </p:nvGraphicFramePr>
        <p:xfrm>
          <a:off x="971600" y="2636912"/>
          <a:ext cx="4354285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+1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26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27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28!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Выигрыш у Вани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835696" y="3789040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635896" y="3770355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80331226"/>
              </p:ext>
            </p:extLst>
          </p:nvPr>
        </p:nvGraphicFramePr>
        <p:xfrm>
          <a:off x="971600" y="4725573"/>
          <a:ext cx="5832645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3235"/>
                <a:gridCol w="833235"/>
                <a:gridCol w="833235"/>
                <a:gridCol w="833235"/>
                <a:gridCol w="833235"/>
                <a:gridCol w="833235"/>
                <a:gridCol w="833235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П2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+1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25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26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27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28!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Выигрыш у Пети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10" name="Прямая соединительная линия 9"/>
          <p:cNvCxnSpPr/>
          <p:nvPr/>
        </p:nvCxnSpPr>
        <p:spPr>
          <a:xfrm>
            <a:off x="1835696" y="5877272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635896" y="5858587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148064" y="5858587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346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2088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б) У кого из игроков есть выигрышная стратегия при S = 24, 25, 26? Опишите выигрышные стратегии для этих случаев.</a:t>
            </a:r>
          </a:p>
          <a:p>
            <a:r>
              <a:rPr lang="ru-RU" sz="2400" dirty="0"/>
              <a:t>при S = 24, 25, </a:t>
            </a:r>
            <a:r>
              <a:rPr lang="ru-RU" sz="2400" dirty="0" smtClean="0"/>
              <a:t>26 удваивать количество камней не имеет смысла, поэтому остается один ход – </a:t>
            </a:r>
            <a:r>
              <a:rPr lang="ru-RU" sz="2400" b="1" dirty="0" smtClean="0"/>
              <a:t>добавить один камень.</a:t>
            </a:r>
          </a:p>
          <a:p>
            <a:endParaRPr lang="ru-RU" sz="2400" b="1" dirty="0" smtClean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24859403"/>
              </p:ext>
            </p:extLst>
          </p:nvPr>
        </p:nvGraphicFramePr>
        <p:xfrm>
          <a:off x="683572" y="2492896"/>
          <a:ext cx="7560837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0093"/>
                <a:gridCol w="840093"/>
                <a:gridCol w="840093"/>
                <a:gridCol w="840093"/>
                <a:gridCol w="840093"/>
                <a:gridCol w="840093"/>
                <a:gridCol w="840093"/>
                <a:gridCol w="840093"/>
                <a:gridCol w="840093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П2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В2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+1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+1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24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25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26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27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28!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Выигрыш у Вани</a:t>
                      </a:r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13" name="Прямая соединительная линия 12"/>
          <p:cNvCxnSpPr/>
          <p:nvPr/>
        </p:nvCxnSpPr>
        <p:spPr>
          <a:xfrm>
            <a:off x="1547664" y="3645024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347864" y="3626339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860032" y="3626339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588224" y="3626339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бъект 2"/>
          <p:cNvSpPr txBox="1">
            <a:spLocks/>
          </p:cNvSpPr>
          <p:nvPr/>
        </p:nvSpPr>
        <p:spPr>
          <a:xfrm>
            <a:off x="1043608" y="4509120"/>
            <a:ext cx="7056784" cy="19442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при S = </a:t>
            </a:r>
            <a:r>
              <a:rPr lang="ru-RU" sz="2400" dirty="0" smtClean="0"/>
              <a:t>24 выигрыш у Вани</a:t>
            </a:r>
          </a:p>
          <a:p>
            <a:r>
              <a:rPr lang="ru-RU" sz="2400" dirty="0" smtClean="0"/>
              <a:t>при </a:t>
            </a:r>
            <a:r>
              <a:rPr lang="ru-RU" sz="2400" dirty="0"/>
              <a:t>S = </a:t>
            </a:r>
            <a:r>
              <a:rPr lang="ru-RU" sz="2400" dirty="0" smtClean="0"/>
              <a:t>25 </a:t>
            </a:r>
            <a:r>
              <a:rPr lang="ru-RU" sz="2400" dirty="0"/>
              <a:t>выигрыш у </a:t>
            </a:r>
            <a:r>
              <a:rPr lang="ru-RU" sz="2400" dirty="0" smtClean="0"/>
              <a:t>Пети</a:t>
            </a:r>
            <a:endParaRPr lang="ru-RU" sz="2400" dirty="0"/>
          </a:p>
          <a:p>
            <a:r>
              <a:rPr lang="ru-RU" sz="2400" dirty="0" smtClean="0"/>
              <a:t>при </a:t>
            </a:r>
            <a:r>
              <a:rPr lang="ru-RU" sz="2400" dirty="0"/>
              <a:t>S = </a:t>
            </a:r>
            <a:r>
              <a:rPr lang="ru-RU" sz="2400" dirty="0" smtClean="0"/>
              <a:t>26 </a:t>
            </a:r>
            <a:r>
              <a:rPr lang="ru-RU" sz="2400" dirty="0"/>
              <a:t>выигрыш у Вани</a:t>
            </a:r>
          </a:p>
          <a:p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33262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400" b="1" dirty="0"/>
              <a:t>Задание 2</a:t>
            </a:r>
            <a:r>
              <a:rPr lang="ru-RU" sz="2400" dirty="0"/>
              <a:t>. У кого из игроков есть выигрышная стратегия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при </a:t>
            </a:r>
            <a:r>
              <a:rPr lang="en-US" sz="2400" dirty="0"/>
              <a:t>S</a:t>
            </a:r>
            <a:r>
              <a:rPr lang="ru-RU" sz="2400" dirty="0"/>
              <a:t> = 10, 11? Опишите соответствующие выигрышные стратегии.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6792"/>
          </a:xfrm>
        </p:spPr>
        <p:txBody>
          <a:bodyPr>
            <a:normAutofit/>
          </a:bodyPr>
          <a:lstStyle/>
          <a:p>
            <a:r>
              <a:rPr lang="ru-RU" sz="2400" dirty="0"/>
              <a:t>при </a:t>
            </a:r>
            <a:r>
              <a:rPr lang="en-US" sz="2400" dirty="0"/>
              <a:t>S</a:t>
            </a:r>
            <a:r>
              <a:rPr lang="ru-RU" sz="2400" dirty="0"/>
              <a:t> = 10, </a:t>
            </a:r>
            <a:r>
              <a:rPr lang="ru-RU" sz="2400" dirty="0" smtClean="0"/>
              <a:t>11 Пети удваивать нет смысла, т.к. число камней станет 20 и 22 соответственно и Ваня выиграет своим первым ходом, </a:t>
            </a:r>
            <a:r>
              <a:rPr lang="ru-RU" sz="2400" dirty="0"/>
              <a:t>поэтому остается один ход – </a:t>
            </a:r>
            <a:r>
              <a:rPr lang="ru-RU" sz="2400" b="1" dirty="0"/>
              <a:t>добавить один камень.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6500773"/>
              </p:ext>
            </p:extLst>
          </p:nvPr>
        </p:nvGraphicFramePr>
        <p:xfrm>
          <a:off x="827584" y="3356992"/>
          <a:ext cx="5904654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84109"/>
                <a:gridCol w="984109"/>
                <a:gridCol w="984109"/>
                <a:gridCol w="984109"/>
                <a:gridCol w="984109"/>
                <a:gridCol w="984109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В1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В2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П3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*2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</a:t>
                      </a:r>
                      <a:r>
                        <a:rPr lang="ru-RU" sz="2400" dirty="0" smtClean="0"/>
                        <a:t> = </a:t>
                      </a:r>
                      <a:r>
                        <a:rPr lang="ru-RU" sz="2400" b="1" dirty="0" smtClean="0"/>
                        <a:t>10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28!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Выигрыш у Пети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23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Программа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/>
              <a:t>var</a:t>
            </a:r>
            <a:r>
              <a:rPr lang="en-US" b="1" dirty="0"/>
              <a:t> n, k: integer;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begin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read(n);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k := 0;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while k mod 5 = 0 do begin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    </a:t>
            </a:r>
            <a:r>
              <a:rPr lang="en-US" b="1" dirty="0"/>
              <a:t>k</a:t>
            </a:r>
            <a:r>
              <a:rPr lang="ru-RU" b="1" dirty="0"/>
              <a:t> := </a:t>
            </a:r>
            <a:r>
              <a:rPr lang="en-US" b="1" dirty="0"/>
              <a:t>k</a:t>
            </a:r>
            <a:r>
              <a:rPr lang="ru-RU" b="1" dirty="0"/>
              <a:t> + 1;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    </a:t>
            </a:r>
            <a:r>
              <a:rPr lang="en-US" b="1" dirty="0"/>
              <a:t>n</a:t>
            </a:r>
            <a:r>
              <a:rPr lang="ru-RU" b="1" dirty="0"/>
              <a:t> := </a:t>
            </a:r>
            <a:r>
              <a:rPr lang="en-US" b="1" dirty="0"/>
              <a:t>n div</a:t>
            </a:r>
            <a:r>
              <a:rPr lang="ru-RU" b="1" dirty="0"/>
              <a:t> 5;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  </a:t>
            </a:r>
            <a:r>
              <a:rPr lang="en-US" b="1" dirty="0"/>
              <a:t>end</a:t>
            </a:r>
            <a:r>
              <a:rPr lang="ru-RU" b="1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if k = 1 then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  </a:t>
            </a:r>
            <a:r>
              <a:rPr lang="en-US" b="1" dirty="0" err="1"/>
              <a:t>writeln</a:t>
            </a:r>
            <a:r>
              <a:rPr lang="en-US" b="1" dirty="0"/>
              <a:t>(k)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else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  </a:t>
            </a:r>
            <a:r>
              <a:rPr lang="en-US" b="1" dirty="0" err="1"/>
              <a:t>writeln</a:t>
            </a:r>
            <a:r>
              <a:rPr lang="en-US" b="1" dirty="0"/>
              <a:t>('He </a:t>
            </a:r>
            <a:r>
              <a:rPr lang="en-US" b="1" dirty="0" err="1"/>
              <a:t>существует</a:t>
            </a:r>
            <a:r>
              <a:rPr lang="en-US" b="1" dirty="0"/>
              <a:t>')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end.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1096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400" b="1" dirty="0"/>
              <a:t>Задание 2</a:t>
            </a:r>
            <a:r>
              <a:rPr lang="ru-RU" sz="2400" dirty="0"/>
              <a:t>. У кого из игроков есть выигрышная стратегия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при </a:t>
            </a:r>
            <a:r>
              <a:rPr lang="en-US" sz="2400" dirty="0"/>
              <a:t>S</a:t>
            </a:r>
            <a:r>
              <a:rPr lang="ru-RU" sz="2400" dirty="0"/>
              <a:t> = 10, 11? Опишите соответствующие выигрышные стратегии.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3"/>
          </a:xfrm>
        </p:spPr>
        <p:txBody>
          <a:bodyPr>
            <a:normAutofit/>
          </a:bodyPr>
          <a:lstStyle/>
          <a:p>
            <a:r>
              <a:rPr lang="ru-RU" sz="2400" dirty="0"/>
              <a:t>при </a:t>
            </a:r>
            <a:r>
              <a:rPr lang="en-US" sz="2400" dirty="0"/>
              <a:t>S</a:t>
            </a:r>
            <a:r>
              <a:rPr lang="ru-RU" sz="2400" dirty="0"/>
              <a:t> = </a:t>
            </a:r>
            <a:r>
              <a:rPr lang="ru-RU" sz="2400" dirty="0" smtClean="0"/>
              <a:t>11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32277651"/>
              </p:ext>
            </p:extLst>
          </p:nvPr>
        </p:nvGraphicFramePr>
        <p:xfrm>
          <a:off x="827584" y="3356992"/>
          <a:ext cx="5904654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84109"/>
                <a:gridCol w="984109"/>
                <a:gridCol w="984109"/>
                <a:gridCol w="984109"/>
                <a:gridCol w="984109"/>
                <a:gridCol w="984109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В1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В2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*2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</a:t>
                      </a:r>
                      <a:r>
                        <a:rPr lang="ru-RU" sz="2400" dirty="0" smtClean="0"/>
                        <a:t> = </a:t>
                      </a:r>
                      <a:r>
                        <a:rPr lang="ru-RU" sz="2400" b="1" dirty="0" smtClean="0"/>
                        <a:t>11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28!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Выигрыш у Вани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4416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/>
              <a:t>Задание 3</a:t>
            </a:r>
            <a:r>
              <a:rPr lang="ru-RU" sz="2400" dirty="0"/>
              <a:t>. У кого из игроков есть выигрышная стратегия при </a:t>
            </a:r>
            <a:r>
              <a:rPr lang="en-US" sz="2400" dirty="0"/>
              <a:t>S</a:t>
            </a:r>
            <a:r>
              <a:rPr lang="ru-RU" sz="2400" dirty="0"/>
              <a:t> = 8? Постройте дерево всех партий, возможных при этой выигрышной стратегии (в виде рисунка или таблицы). На рёбрах дерева указывайте, кто делает ход; в узлах – количество камней в позиции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Пети нет смысла удваивать, т.к. Ваня выиграет своим первым ходом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84435549"/>
              </p:ext>
            </p:extLst>
          </p:nvPr>
        </p:nvGraphicFramePr>
        <p:xfrm>
          <a:off x="467544" y="3284984"/>
          <a:ext cx="8424936" cy="213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8640"/>
                <a:gridCol w="548640"/>
                <a:gridCol w="548640"/>
                <a:gridCol w="548640"/>
                <a:gridCol w="548640"/>
                <a:gridCol w="548640"/>
                <a:gridCol w="596592"/>
                <a:gridCol w="500688"/>
                <a:gridCol w="548640"/>
                <a:gridCol w="548640"/>
                <a:gridCol w="548640"/>
                <a:gridCol w="548640"/>
                <a:gridCol w="548640"/>
                <a:gridCol w="548640"/>
                <a:gridCol w="743976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П1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В1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П2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В2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П3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В3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П4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+1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+1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dirty="0" smtClean="0"/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dirty="0" smtClean="0"/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dirty="0" smtClean="0"/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dirty="0" smtClean="0"/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*2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8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9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10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11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12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13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14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28!</a:t>
                      </a:r>
                      <a:endParaRPr lang="ru-RU" sz="2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2345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/>
              <a:t>Задание 3</a:t>
            </a:r>
            <a:r>
              <a:rPr lang="ru-RU" sz="2400" dirty="0"/>
              <a:t>. У кого из игроков есть выигрышная стратегия при </a:t>
            </a:r>
            <a:r>
              <a:rPr lang="en-US" sz="2400" dirty="0"/>
              <a:t>S</a:t>
            </a:r>
            <a:r>
              <a:rPr lang="ru-RU" sz="2400" dirty="0"/>
              <a:t> = 8? Постройте дерево всех партий, возможных при этой выигрышной стратегии (в виде рисунка или таблицы). На рёбрах дерева указывайте, кто делает ход; в узлах – количество камней в позиции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61457903"/>
              </p:ext>
            </p:extLst>
          </p:nvPr>
        </p:nvGraphicFramePr>
        <p:xfrm>
          <a:off x="467544" y="3284984"/>
          <a:ext cx="8424936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743976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*2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9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10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28!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*2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*2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36!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971600" y="4437112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907704" y="4581128"/>
            <a:ext cx="756084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203848" y="5388060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159732" y="4437112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239852" y="4437112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283968" y="4437112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436096" y="4437112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444208" y="4437112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596336" y="4437112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8382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/>
              <a:t>Задание 3</a:t>
            </a:r>
            <a:r>
              <a:rPr lang="ru-RU" sz="2400" dirty="0"/>
              <a:t>. У кого из игроков есть выигрышная стратегия при </a:t>
            </a:r>
            <a:r>
              <a:rPr lang="en-US" sz="2400" dirty="0"/>
              <a:t>S</a:t>
            </a:r>
            <a:r>
              <a:rPr lang="ru-RU" sz="2400" dirty="0"/>
              <a:t> = 8? Постройте дерево всех партий, возможных при этой выигрышной стратегии (в виде рисунка или таблицы). На рёбрах дерева указывайте, кто делает ход; в узлах – количество камней в позиции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Пети нет смысла </a:t>
            </a:r>
            <a:r>
              <a:rPr lang="ru-RU" sz="2400" dirty="0" err="1" smtClean="0"/>
              <a:t>удваивать,т.к</a:t>
            </a:r>
            <a:r>
              <a:rPr lang="ru-RU" sz="2400" dirty="0" smtClean="0"/>
              <a:t>. Ваня выиграет своим первым ходом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18951985"/>
              </p:ext>
            </p:extLst>
          </p:nvPr>
        </p:nvGraphicFramePr>
        <p:xfrm>
          <a:off x="467544" y="3284984"/>
          <a:ext cx="82296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*2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9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10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28!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*2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*2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44!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971600" y="4437112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907704" y="4437112"/>
            <a:ext cx="792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203848" y="4437112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355976" y="4437112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436096" y="4437112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516216" y="4437112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7596336" y="4437112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436096" y="5373216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067944" y="4725144"/>
            <a:ext cx="864096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0724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/>
              <a:t>Задание 3</a:t>
            </a:r>
            <a:r>
              <a:rPr lang="ru-RU" sz="2400" dirty="0"/>
              <a:t>. У кого из игроков есть выигрышная стратегия при </a:t>
            </a:r>
            <a:r>
              <a:rPr lang="en-US" sz="2400" dirty="0"/>
              <a:t>S</a:t>
            </a:r>
            <a:r>
              <a:rPr lang="ru-RU" sz="2400" dirty="0"/>
              <a:t> = 8? Постройте дерево всех партий, возможных при этой выигрышной стратегии (в виде рисунка или таблицы). На рёбрах дерева указывайте, кто делает ход; в узлах – количество камней в позиции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70859352"/>
              </p:ext>
            </p:extLst>
          </p:nvPr>
        </p:nvGraphicFramePr>
        <p:xfrm>
          <a:off x="467544" y="3284984"/>
          <a:ext cx="82296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*2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9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10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28!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*2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*2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52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971600" y="4437112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907704" y="4437112"/>
            <a:ext cx="792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203848" y="4424661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283968" y="4424661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436096" y="4424661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516216" y="4424661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7596336" y="4424661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596336" y="5373216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6156176" y="4581128"/>
            <a:ext cx="936104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9552" y="5805264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При любых ходах Вани выигрывает Петя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53157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Задания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Последовательно выполните следующее.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Напишите</a:t>
            </a:r>
            <a:r>
              <a:rPr lang="ru-RU" dirty="0"/>
              <a:t>, что выведет эта программа при вводе числа 25.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Приведите </a:t>
            </a:r>
            <a:r>
              <a:rPr lang="ru-RU" dirty="0"/>
              <a:t>пример числа, при вводе которого приведённая программа напечатает то, что требуется.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Найдите </a:t>
            </a:r>
            <a:r>
              <a:rPr lang="ru-RU" dirty="0"/>
              <a:t>в программе все ошибки (их может быть одна или несколько). Для каждой ошибки выпишите строку, в которой она допущена, и приведите эту же строку в исправленном виде.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8539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400" dirty="0" smtClean="0"/>
              <a:t>Напишите, что выведет эта программа при вводе числа 25.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 err="1" smtClean="0"/>
              <a:t>var</a:t>
            </a:r>
            <a:r>
              <a:rPr lang="en-US" sz="2400" b="1" dirty="0" smtClean="0"/>
              <a:t> n, k: integer;</a:t>
            </a:r>
            <a:endParaRPr lang="ru-RU" sz="2400" dirty="0" smtClean="0"/>
          </a:p>
          <a:p>
            <a:pPr marL="0" indent="0">
              <a:buNone/>
            </a:pPr>
            <a:r>
              <a:rPr lang="en-US" sz="2400" b="1" dirty="0" smtClean="0"/>
              <a:t>begin</a:t>
            </a:r>
            <a:endParaRPr lang="ru-RU" sz="2400" dirty="0" smtClean="0"/>
          </a:p>
          <a:p>
            <a:pPr marL="0" indent="0">
              <a:buNone/>
            </a:pPr>
            <a:r>
              <a:rPr lang="en-US" sz="2400" b="1" dirty="0" smtClean="0"/>
              <a:t>  read(n);</a:t>
            </a:r>
            <a:endParaRPr lang="ru-RU" sz="2400" dirty="0" smtClean="0"/>
          </a:p>
          <a:p>
            <a:pPr marL="0" indent="0">
              <a:buNone/>
            </a:pPr>
            <a:r>
              <a:rPr lang="en-US" sz="2400" b="1" dirty="0" smtClean="0"/>
              <a:t>  k := 0;</a:t>
            </a:r>
            <a:endParaRPr lang="ru-RU" sz="2400" dirty="0" smtClean="0"/>
          </a:p>
          <a:p>
            <a:pPr marL="0" indent="0">
              <a:buNone/>
            </a:pPr>
            <a:r>
              <a:rPr lang="en-US" sz="2400" b="1" dirty="0" smtClean="0"/>
              <a:t>  while k mod 5 = 0 do begin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b="1" dirty="0" smtClean="0"/>
              <a:t>    </a:t>
            </a:r>
            <a:r>
              <a:rPr lang="en-US" sz="2400" b="1" dirty="0" smtClean="0"/>
              <a:t>k</a:t>
            </a:r>
            <a:r>
              <a:rPr lang="ru-RU" sz="2400" b="1" dirty="0" smtClean="0"/>
              <a:t> := </a:t>
            </a:r>
            <a:r>
              <a:rPr lang="en-US" sz="2400" b="1" dirty="0" smtClean="0"/>
              <a:t>k</a:t>
            </a:r>
            <a:r>
              <a:rPr lang="ru-RU" sz="2400" b="1" dirty="0" smtClean="0"/>
              <a:t> + 1;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b="1" dirty="0" smtClean="0"/>
              <a:t>    </a:t>
            </a:r>
            <a:r>
              <a:rPr lang="en-US" sz="2400" b="1" dirty="0" smtClean="0"/>
              <a:t>n</a:t>
            </a:r>
            <a:r>
              <a:rPr lang="ru-RU" sz="2400" b="1" dirty="0" smtClean="0"/>
              <a:t> := </a:t>
            </a:r>
            <a:r>
              <a:rPr lang="en-US" sz="2400" b="1" dirty="0" smtClean="0"/>
              <a:t>n div</a:t>
            </a:r>
            <a:r>
              <a:rPr lang="ru-RU" sz="2400" b="1" dirty="0" smtClean="0"/>
              <a:t> 5;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b="1" dirty="0" smtClean="0"/>
              <a:t>  </a:t>
            </a:r>
            <a:r>
              <a:rPr lang="en-US" sz="2400" b="1" dirty="0" smtClean="0"/>
              <a:t>end</a:t>
            </a:r>
            <a:r>
              <a:rPr lang="ru-RU" sz="2400" b="1" dirty="0" smtClean="0"/>
              <a:t>;</a:t>
            </a:r>
            <a:endParaRPr lang="ru-RU" sz="2400" dirty="0" smtClean="0"/>
          </a:p>
          <a:p>
            <a:pPr marL="0" indent="0">
              <a:buNone/>
            </a:pPr>
            <a:r>
              <a:rPr lang="en-US" sz="2400" b="1" dirty="0" smtClean="0"/>
              <a:t>  if k = 1 then</a:t>
            </a:r>
            <a:endParaRPr lang="ru-RU" sz="2400" dirty="0" smtClean="0"/>
          </a:p>
          <a:p>
            <a:pPr marL="0" indent="0">
              <a:buNone/>
            </a:pPr>
            <a:r>
              <a:rPr lang="en-US" sz="2400" b="1" dirty="0" smtClean="0"/>
              <a:t>    </a:t>
            </a:r>
            <a:r>
              <a:rPr lang="en-US" sz="2400" b="1" dirty="0" err="1" smtClean="0"/>
              <a:t>writeln</a:t>
            </a:r>
            <a:r>
              <a:rPr lang="en-US" sz="2400" b="1" dirty="0" smtClean="0"/>
              <a:t>(k)</a:t>
            </a:r>
            <a:endParaRPr lang="ru-RU" sz="2400" dirty="0" smtClean="0"/>
          </a:p>
          <a:p>
            <a:pPr marL="0" indent="0">
              <a:buNone/>
            </a:pPr>
            <a:r>
              <a:rPr lang="en-US" sz="2400" b="1" dirty="0" smtClean="0"/>
              <a:t>  else</a:t>
            </a:r>
            <a:endParaRPr lang="ru-RU" sz="2400" dirty="0" smtClean="0"/>
          </a:p>
          <a:p>
            <a:pPr marL="0" indent="0">
              <a:buNone/>
            </a:pPr>
            <a:r>
              <a:rPr lang="en-US" sz="2400" b="1" dirty="0" smtClean="0"/>
              <a:t>    </a:t>
            </a:r>
            <a:r>
              <a:rPr lang="en-US" sz="2400" b="1" dirty="0" err="1" smtClean="0"/>
              <a:t>writeln</a:t>
            </a:r>
            <a:r>
              <a:rPr lang="en-US" sz="2400" b="1" dirty="0" smtClean="0"/>
              <a:t>('He </a:t>
            </a:r>
            <a:r>
              <a:rPr lang="en-US" sz="2400" b="1" dirty="0" err="1" smtClean="0"/>
              <a:t>существует</a:t>
            </a:r>
            <a:r>
              <a:rPr lang="en-US" sz="2400" b="1" dirty="0" smtClean="0"/>
              <a:t>')</a:t>
            </a:r>
            <a:endParaRPr lang="ru-RU" sz="2400" dirty="0" smtClean="0"/>
          </a:p>
          <a:p>
            <a:pPr marL="0" indent="0">
              <a:buNone/>
            </a:pPr>
            <a:r>
              <a:rPr lang="en-US" sz="2400" b="1" dirty="0" smtClean="0"/>
              <a:t>end.</a:t>
            </a:r>
            <a:endParaRPr lang="ru-RU" sz="2400" dirty="0" smtClean="0"/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k= 1(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Выноска 1 3"/>
          <p:cNvSpPr/>
          <p:nvPr/>
        </p:nvSpPr>
        <p:spPr>
          <a:xfrm>
            <a:off x="3131840" y="1340768"/>
            <a:ext cx="3240360" cy="432048"/>
          </a:xfrm>
          <a:prstGeom prst="borderCallout1">
            <a:avLst>
              <a:gd name="adj1" fmla="val 18750"/>
              <a:gd name="adj2" fmla="val -8333"/>
              <a:gd name="adj3" fmla="val 109341"/>
              <a:gd name="adj4" fmla="val -45072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N=25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Выноска 1 4"/>
          <p:cNvSpPr/>
          <p:nvPr/>
        </p:nvSpPr>
        <p:spPr>
          <a:xfrm>
            <a:off x="4355976" y="2204864"/>
            <a:ext cx="2376264" cy="432048"/>
          </a:xfrm>
          <a:prstGeom prst="borderCallout1">
            <a:avLst>
              <a:gd name="adj1" fmla="val 25068"/>
              <a:gd name="adj2" fmla="val -331"/>
              <a:gd name="adj3" fmla="val 80912"/>
              <a:gd name="adj4" fmla="val -22328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0 mod 5 = 0 (</a:t>
            </a:r>
            <a:r>
              <a:rPr lang="ru-RU" sz="2400" b="1" dirty="0" smtClean="0">
                <a:solidFill>
                  <a:schemeClr val="tx1"/>
                </a:solidFill>
              </a:rPr>
              <a:t>да</a:t>
            </a:r>
            <a:r>
              <a:rPr lang="en-US" sz="2400" b="1" dirty="0" smtClean="0">
                <a:solidFill>
                  <a:schemeClr val="tx1"/>
                </a:solidFill>
              </a:rPr>
              <a:t>)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Выноска 1 5"/>
          <p:cNvSpPr/>
          <p:nvPr/>
        </p:nvSpPr>
        <p:spPr>
          <a:xfrm>
            <a:off x="4355976" y="2653096"/>
            <a:ext cx="2376264" cy="432048"/>
          </a:xfrm>
          <a:prstGeom prst="borderCallout1">
            <a:avLst>
              <a:gd name="adj1" fmla="val 25068"/>
              <a:gd name="adj2" fmla="val -331"/>
              <a:gd name="adj3" fmla="val 46164"/>
              <a:gd name="adj4" fmla="val -10139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k= 1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Выноска 1 6"/>
          <p:cNvSpPr/>
          <p:nvPr/>
        </p:nvSpPr>
        <p:spPr>
          <a:xfrm>
            <a:off x="4355976" y="3085144"/>
            <a:ext cx="2376264" cy="432048"/>
          </a:xfrm>
          <a:prstGeom prst="borderCallout1">
            <a:avLst>
              <a:gd name="adj1" fmla="val 25068"/>
              <a:gd name="adj2" fmla="val -331"/>
              <a:gd name="adj3" fmla="val 49323"/>
              <a:gd name="adj4" fmla="val -9103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n=25 div 5 (5)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Выноска 1 7"/>
          <p:cNvSpPr/>
          <p:nvPr/>
        </p:nvSpPr>
        <p:spPr>
          <a:xfrm>
            <a:off x="6732240" y="2204864"/>
            <a:ext cx="2376263" cy="432048"/>
          </a:xfrm>
          <a:prstGeom prst="borderCallout1">
            <a:avLst>
              <a:gd name="adj1" fmla="val 25068"/>
              <a:gd name="adj2" fmla="val -331"/>
              <a:gd name="adj3" fmla="val 17735"/>
              <a:gd name="adj4" fmla="val -216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1 mod 5 = 0 (</a:t>
            </a:r>
            <a:r>
              <a:rPr lang="ru-RU" sz="2400" b="1" dirty="0" smtClean="0">
                <a:solidFill>
                  <a:schemeClr val="tx1"/>
                </a:solidFill>
              </a:rPr>
              <a:t>нет</a:t>
            </a:r>
            <a:r>
              <a:rPr lang="en-US" sz="2400" b="1" dirty="0" smtClean="0">
                <a:solidFill>
                  <a:schemeClr val="tx1"/>
                </a:solidFill>
              </a:rPr>
              <a:t>)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Выноска 1 8"/>
          <p:cNvSpPr/>
          <p:nvPr/>
        </p:nvSpPr>
        <p:spPr>
          <a:xfrm>
            <a:off x="4310870" y="3717032"/>
            <a:ext cx="2376264" cy="432048"/>
          </a:xfrm>
          <a:prstGeom prst="borderCallout1">
            <a:avLst>
              <a:gd name="adj1" fmla="val 25068"/>
              <a:gd name="adj2" fmla="val -331"/>
              <a:gd name="adj3" fmla="val 74594"/>
              <a:gd name="adj4" fmla="val -83011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k= 1(</a:t>
            </a:r>
            <a:r>
              <a:rPr lang="ru-RU" sz="2400" b="1" dirty="0" smtClean="0">
                <a:solidFill>
                  <a:schemeClr val="tx1"/>
                </a:solidFill>
              </a:rPr>
              <a:t>да</a:t>
            </a:r>
            <a:r>
              <a:rPr lang="en-US" sz="2400" b="1" dirty="0" smtClean="0">
                <a:solidFill>
                  <a:schemeClr val="tx1"/>
                </a:solidFill>
              </a:rPr>
              <a:t>)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0" name="Выноска 1 9"/>
          <p:cNvSpPr/>
          <p:nvPr/>
        </p:nvSpPr>
        <p:spPr>
          <a:xfrm>
            <a:off x="4310870" y="4149080"/>
            <a:ext cx="2376264" cy="432048"/>
          </a:xfrm>
          <a:prstGeom prst="borderCallout1">
            <a:avLst>
              <a:gd name="adj1" fmla="val 25068"/>
              <a:gd name="adj2" fmla="val -331"/>
              <a:gd name="adj3" fmla="val 74594"/>
              <a:gd name="adj4" fmla="val -83011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1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Выноска 1 10"/>
          <p:cNvSpPr/>
          <p:nvPr/>
        </p:nvSpPr>
        <p:spPr>
          <a:xfrm>
            <a:off x="4331538" y="5013176"/>
            <a:ext cx="4416925" cy="1224136"/>
          </a:xfrm>
          <a:prstGeom prst="borderCallout1">
            <a:avLst>
              <a:gd name="adj1" fmla="val 25068"/>
              <a:gd name="adj2" fmla="val -331"/>
              <a:gd name="adj3" fmla="val 25539"/>
              <a:gd name="adj4" fmla="val -511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Т.е. независимо от </a:t>
            </a:r>
            <a:r>
              <a:rPr lang="en-US" sz="2400" b="1" dirty="0" smtClean="0">
                <a:solidFill>
                  <a:schemeClr val="tx1"/>
                </a:solidFill>
              </a:rPr>
              <a:t>n </a:t>
            </a:r>
            <a:r>
              <a:rPr lang="ru-RU" sz="2400" b="1" dirty="0" smtClean="0">
                <a:solidFill>
                  <a:schemeClr val="tx1"/>
                </a:solidFill>
              </a:rPr>
              <a:t>результат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k= 1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10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Приведите пример числа, при вводе которого приведённая программа напечатает то, что требуется.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Т.к. независимо от числа, ответ всегда 1, то подходит единственное число 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6966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Найдите в программе все ошибки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var</a:t>
            </a:r>
            <a:r>
              <a:rPr lang="en-US" b="1" dirty="0" smtClean="0"/>
              <a:t> n, k: integer;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begin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read(n);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k := 0;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while k mod 5 = 0 do begin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    </a:t>
            </a:r>
            <a:r>
              <a:rPr lang="en-US" b="1" dirty="0" smtClean="0"/>
              <a:t>k</a:t>
            </a:r>
            <a:r>
              <a:rPr lang="ru-RU" b="1" dirty="0" smtClean="0"/>
              <a:t> := </a:t>
            </a:r>
            <a:r>
              <a:rPr lang="en-US" b="1" dirty="0" smtClean="0"/>
              <a:t>k</a:t>
            </a:r>
            <a:r>
              <a:rPr lang="ru-RU" b="1" dirty="0" smtClean="0"/>
              <a:t> + 1;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    </a:t>
            </a:r>
            <a:r>
              <a:rPr lang="en-US" b="1" dirty="0" smtClean="0"/>
              <a:t>n</a:t>
            </a:r>
            <a:r>
              <a:rPr lang="ru-RU" b="1" dirty="0" smtClean="0"/>
              <a:t> := </a:t>
            </a:r>
            <a:r>
              <a:rPr lang="en-US" b="1" dirty="0" smtClean="0"/>
              <a:t>n div</a:t>
            </a:r>
            <a:r>
              <a:rPr lang="ru-RU" b="1" dirty="0" smtClean="0"/>
              <a:t> 5;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  </a:t>
            </a:r>
            <a:r>
              <a:rPr lang="en-US" b="1" dirty="0" smtClean="0"/>
              <a:t>end</a:t>
            </a:r>
            <a:r>
              <a:rPr lang="ru-RU" b="1" dirty="0" smtClean="0"/>
              <a:t>;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if k = 1 then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  </a:t>
            </a:r>
            <a:r>
              <a:rPr lang="en-US" b="1" dirty="0" err="1" smtClean="0"/>
              <a:t>writeln</a:t>
            </a:r>
            <a:r>
              <a:rPr lang="en-US" b="1" dirty="0" smtClean="0"/>
              <a:t>(k)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else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    </a:t>
            </a:r>
            <a:r>
              <a:rPr lang="en-US" b="1" dirty="0" err="1" smtClean="0"/>
              <a:t>writeln</a:t>
            </a:r>
            <a:r>
              <a:rPr lang="en-US" b="1" dirty="0" smtClean="0"/>
              <a:t> ('He </a:t>
            </a:r>
            <a:r>
              <a:rPr lang="en-US" b="1" dirty="0" err="1" smtClean="0"/>
              <a:t>существует</a:t>
            </a:r>
            <a:r>
              <a:rPr lang="en-US" b="1" dirty="0" smtClean="0"/>
              <a:t>')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end.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Выноска 1 3"/>
          <p:cNvSpPr/>
          <p:nvPr/>
        </p:nvSpPr>
        <p:spPr>
          <a:xfrm>
            <a:off x="4572000" y="2060848"/>
            <a:ext cx="3888432" cy="1152128"/>
          </a:xfrm>
          <a:prstGeom prst="borderCallout1">
            <a:avLst>
              <a:gd name="adj1" fmla="val 25068"/>
              <a:gd name="adj2" fmla="val -331"/>
              <a:gd name="adj3" fmla="val 44980"/>
              <a:gd name="adj4" fmla="val -8289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Строка с ошибкой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Правильная строка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while n mod 5 = 0 do begin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Выноска 1 4"/>
          <p:cNvSpPr/>
          <p:nvPr/>
        </p:nvSpPr>
        <p:spPr>
          <a:xfrm>
            <a:off x="4572000" y="3501008"/>
            <a:ext cx="3888432" cy="1152128"/>
          </a:xfrm>
          <a:prstGeom prst="borderCallout1">
            <a:avLst>
              <a:gd name="adj1" fmla="val 25068"/>
              <a:gd name="adj2" fmla="val -331"/>
              <a:gd name="adj3" fmla="val 59195"/>
              <a:gd name="adj4" fmla="val -57778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Строка с ошибкой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Правильная строка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if </a:t>
            </a:r>
            <a:r>
              <a:rPr lang="en-US" sz="2400" b="1" dirty="0">
                <a:solidFill>
                  <a:schemeClr val="tx1"/>
                </a:solidFill>
              </a:rPr>
              <a:t>n</a:t>
            </a:r>
            <a:r>
              <a:rPr lang="en-US" sz="2400" b="1" dirty="0" smtClean="0">
                <a:solidFill>
                  <a:schemeClr val="tx1"/>
                </a:solidFill>
              </a:rPr>
              <a:t> = 1 then    </a:t>
            </a:r>
            <a:r>
              <a:rPr lang="en-US" sz="2400" b="1" dirty="0" err="1" smtClean="0">
                <a:solidFill>
                  <a:schemeClr val="tx1"/>
                </a:solidFill>
              </a:rPr>
              <a:t>writeln</a:t>
            </a:r>
            <a:r>
              <a:rPr lang="en-US" sz="2400" b="1" dirty="0" smtClean="0">
                <a:solidFill>
                  <a:schemeClr val="tx1"/>
                </a:solidFill>
              </a:rPr>
              <a:t>(k)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70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lvl="0" indent="0">
              <a:buNone/>
            </a:pPr>
            <a:r>
              <a:rPr lang="ru-RU" dirty="0"/>
              <a:t>Дано целое положительное число N, не превосходящее 1000. Необходимо определить, является ли это число степенью числа </a:t>
            </a:r>
            <a:r>
              <a:rPr lang="ru-RU" dirty="0" smtClean="0"/>
              <a:t>7, то </a:t>
            </a:r>
            <a:r>
              <a:rPr lang="ru-RU" dirty="0"/>
              <a:t>есть требуется определить, существует ли такое целое число К, что </a:t>
            </a:r>
            <a:r>
              <a:rPr lang="ru-RU" dirty="0" smtClean="0"/>
              <a:t>7</a:t>
            </a:r>
            <a:r>
              <a:rPr lang="ru-RU" baseline="30000" dirty="0" smtClean="0"/>
              <a:t>K</a:t>
            </a:r>
            <a:r>
              <a:rPr lang="ru-RU" dirty="0" smtClean="0"/>
              <a:t> </a:t>
            </a:r>
            <a:r>
              <a:rPr lang="ru-RU" dirty="0"/>
              <a:t>=N, и вывести это число либо сообщение, что такого числа не существует. Для решения этой задачи ученик написал программу, но, к сожалению, его программа оказалась неверной.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2541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Программа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/>
              <a:t>var</a:t>
            </a:r>
            <a:r>
              <a:rPr lang="en-US" b="1" dirty="0"/>
              <a:t> n, k: integer;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begin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read(n);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k := 0;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while n mod 7 = 0 do begin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  k := k + n div 7;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  n := n div 7;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end;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if n &lt;= 7 then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  </a:t>
            </a:r>
            <a:r>
              <a:rPr lang="en-US" b="1" dirty="0" err="1"/>
              <a:t>writeln</a:t>
            </a:r>
            <a:r>
              <a:rPr lang="en-US" b="1" dirty="0"/>
              <a:t>(k)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else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    </a:t>
            </a:r>
            <a:r>
              <a:rPr lang="en-US" b="1" dirty="0" err="1"/>
              <a:t>writeln</a:t>
            </a:r>
            <a:r>
              <a:rPr lang="en-US" b="1" dirty="0"/>
              <a:t>('He </a:t>
            </a:r>
            <a:r>
              <a:rPr lang="en-US" b="1" dirty="0" err="1"/>
              <a:t>существует</a:t>
            </a:r>
            <a:r>
              <a:rPr lang="en-US" b="1" dirty="0"/>
              <a:t>')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end.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4168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2671</Words>
  <Application>Microsoft Office PowerPoint</Application>
  <PresentationFormat>Экран (4:3)</PresentationFormat>
  <Paragraphs>466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Разбор заданий ЕГЭ</vt:lpstr>
      <vt:lpstr>Слайд 2</vt:lpstr>
      <vt:lpstr>Программа</vt:lpstr>
      <vt:lpstr>Задания</vt:lpstr>
      <vt:lpstr>Напишите, что выведет эта программа при вводе числа 25.</vt:lpstr>
      <vt:lpstr>Приведите пример числа, при вводе которого приведённая программа напечатает то, что требуется.</vt:lpstr>
      <vt:lpstr>Найдите в программе все ошибки</vt:lpstr>
      <vt:lpstr>Слайд 8</vt:lpstr>
      <vt:lpstr>Программа</vt:lpstr>
      <vt:lpstr>Задания</vt:lpstr>
      <vt:lpstr>Напишите, что выведет эта программа при вводе числа 49.</vt:lpstr>
      <vt:lpstr>Приведите пример числа, при вводе которого приведённая программа напечатает то, что требуется.</vt:lpstr>
      <vt:lpstr>Найдите в программе все ошибки</vt:lpstr>
      <vt:lpstr>Слайд 14</vt:lpstr>
      <vt:lpstr>Слайд 15</vt:lpstr>
      <vt:lpstr>Анализ ошибок</vt:lpstr>
      <vt:lpstr>Слайд 17</vt:lpstr>
      <vt:lpstr>Слайд 18</vt:lpstr>
      <vt:lpstr>Задание 1. а) При каких значениях числа S Паша может выиграть в один ход? Укажите все такие значения и соответствующие ходы Паши. 1  S  19    1)  +1             2)    *2         выигрыш 20  S  30 </vt:lpstr>
      <vt:lpstr>Слайд 20</vt:lpstr>
      <vt:lpstr>Слайд 21</vt:lpstr>
      <vt:lpstr>Задание 2. У кого из игроков есть выигрышная стратегия  при S = 9, 8? Опишите соответствующие выигрышные стратегии. </vt:lpstr>
      <vt:lpstr>Задание 3. У кого из игроков есть выигрышная стратегия при S = 7? Постройте дерево всех партий, возможных при этой выигрышной стратегии (в виде рисунка или таблицы). На рёбрах дерева указывайте, кто делает ход; в узлах – количество камней в позиции. Пети нет смысла удваивать, т.к. Валя выиграет своим первым ходом</vt:lpstr>
      <vt:lpstr>Слайд 24</vt:lpstr>
      <vt:lpstr>Слайд 25</vt:lpstr>
      <vt:lpstr>Задание 1. а) При каких значениях числа S Петя может выиграть в один ход? Укажите все такие значения и соответствующие ходы Пети. 1  S  27    1)  +1             2)    *2         выигрыш 28  S  46 </vt:lpstr>
      <vt:lpstr>Слайд 27</vt:lpstr>
      <vt:lpstr>Слайд 28</vt:lpstr>
      <vt:lpstr>Задание 2. У кого из игроков есть выигрышная стратегия  при S = 10, 11? Опишите соответствующие выигрышные стратегии. </vt:lpstr>
      <vt:lpstr>Задание 2. У кого из игроков есть выигрышная стратегия  при S = 10, 11? Опишите соответствующие выигрышные стратегии. </vt:lpstr>
      <vt:lpstr>Задание 3. У кого из игроков есть выигрышная стратегия при S = 8? Постройте дерево всех партий, возможных при этой выигрышной стратегии (в виде рисунка или таблицы). На рёбрах дерева указывайте, кто делает ход; в узлах – количество камней в позиции. Пети нет смысла удваивать, т.к. Ваня выиграет своим первым ходом</vt:lpstr>
      <vt:lpstr>Задание 3. У кого из игроков есть выигрышная стратегия при S = 8? Постройте дерево всех партий, возможных при этой выигрышной стратегии (в виде рисунка или таблицы). На рёбрах дерева указывайте, кто делает ход; в узлах – количество камней в позиции. </vt:lpstr>
      <vt:lpstr>Задание 3. У кого из игроков есть выигрышная стратегия при S = 8? Постройте дерево всех партий, возможных при этой выигрышной стратегии (в виде рисунка или таблицы). На рёбрах дерева указывайте, кто делает ход; в узлах – количество камней в позиции. Пети нет смысла удваивать,т.к. Ваня выиграет своим первым ходом</vt:lpstr>
      <vt:lpstr>Задание 3. У кого из игроков есть выигрышная стратегия при S = 8? Постройте дерево всех партий, возможных при этой выигрышной стратегии (в виде рисунка или таблицы). На рёбрах дерева указывайте, кто делает ход; в узлах – количество камней в позиции.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ЕГЭ 2016</dc:title>
  <dc:creator>pc</dc:creator>
  <cp:lastModifiedBy>Игали СОШ Зам по УВР</cp:lastModifiedBy>
  <cp:revision>28</cp:revision>
  <dcterms:created xsi:type="dcterms:W3CDTF">2016-08-10T14:31:52Z</dcterms:created>
  <dcterms:modified xsi:type="dcterms:W3CDTF">2017-11-10T06:18:47Z</dcterms:modified>
</cp:coreProperties>
</file>