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7FF92-3840-4B50-8373-5D288F11DD8E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42D2C-51CB-4774-AFBF-6CBB7A37B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3.xml"/><Relationship Id="rId18" Type="http://schemas.openxmlformats.org/officeDocument/2006/relationships/slide" Target="slide22.xml"/><Relationship Id="rId3" Type="http://schemas.openxmlformats.org/officeDocument/2006/relationships/slide" Target="slide12.xml"/><Relationship Id="rId21" Type="http://schemas.openxmlformats.org/officeDocument/2006/relationships/slide" Target="slide14.xml"/><Relationship Id="rId7" Type="http://schemas.openxmlformats.org/officeDocument/2006/relationships/slide" Target="slide9.xml"/><Relationship Id="rId12" Type="http://schemas.openxmlformats.org/officeDocument/2006/relationships/slide" Target="slide4.xml"/><Relationship Id="rId17" Type="http://schemas.openxmlformats.org/officeDocument/2006/relationships/slide" Target="slide25.xml"/><Relationship Id="rId2" Type="http://schemas.openxmlformats.org/officeDocument/2006/relationships/slide" Target="slide11.xml"/><Relationship Id="rId16" Type="http://schemas.openxmlformats.org/officeDocument/2006/relationships/slide" Target="slide20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7.xml"/><Relationship Id="rId24" Type="http://schemas.openxmlformats.org/officeDocument/2006/relationships/slide" Target="slide15.xml"/><Relationship Id="rId5" Type="http://schemas.openxmlformats.org/officeDocument/2006/relationships/slide" Target="slide13.xml"/><Relationship Id="rId15" Type="http://schemas.openxmlformats.org/officeDocument/2006/relationships/slide" Target="slide24.xml"/><Relationship Id="rId23" Type="http://schemas.openxmlformats.org/officeDocument/2006/relationships/slide" Target="slide16.xml"/><Relationship Id="rId10" Type="http://schemas.openxmlformats.org/officeDocument/2006/relationships/slide" Target="slide2.xml"/><Relationship Id="rId19" Type="http://schemas.openxmlformats.org/officeDocument/2006/relationships/slide" Target="slide17.xml"/><Relationship Id="rId4" Type="http://schemas.openxmlformats.org/officeDocument/2006/relationships/slide" Target="slide8.xml"/><Relationship Id="rId9" Type="http://schemas.openxmlformats.org/officeDocument/2006/relationships/slide" Target="slide6.xml"/><Relationship Id="rId14" Type="http://schemas.openxmlformats.org/officeDocument/2006/relationships/slide" Target="slide23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>
            <a:hlinkClick r:id="rId2" action="ppaction://hlinksldjump"/>
          </p:cNvPr>
          <p:cNvSpPr/>
          <p:nvPr/>
        </p:nvSpPr>
        <p:spPr>
          <a:xfrm>
            <a:off x="6286512" y="1928802"/>
            <a:ext cx="1714512" cy="142876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10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6" name="Равнобедренный треугольник 5">
            <a:hlinkClick r:id="rId3" action="ppaction://hlinksldjump"/>
          </p:cNvPr>
          <p:cNvSpPr/>
          <p:nvPr/>
        </p:nvSpPr>
        <p:spPr>
          <a:xfrm rot="10800000">
            <a:off x="5429256" y="1928802"/>
            <a:ext cx="1714512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11</a:t>
            </a:r>
            <a:r>
              <a:rPr lang="ru-RU" sz="4400" b="1" dirty="0" smtClean="0">
                <a:solidFill>
                  <a:schemeClr val="bg1"/>
                </a:solidFill>
              </a:rPr>
              <a:t>..</a:t>
            </a:r>
            <a:r>
              <a:rPr lang="ru-RU" sz="4800" b="1" dirty="0" smtClean="0">
                <a:solidFill>
                  <a:schemeClr val="bg1"/>
                </a:solidFill>
              </a:rPr>
              <a:t>.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8" name="Равнобедренный треугольник 7">
            <a:hlinkClick r:id="rId4" action="ppaction://hlinksldjump"/>
          </p:cNvPr>
          <p:cNvSpPr/>
          <p:nvPr/>
        </p:nvSpPr>
        <p:spPr>
          <a:xfrm rot="10800000">
            <a:off x="6286512" y="500042"/>
            <a:ext cx="1714512" cy="1428760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7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9" name="Равнобедренный треугольник 8">
            <a:hlinkClick r:id="rId5" action="ppaction://hlinksldjump"/>
          </p:cNvPr>
          <p:cNvSpPr/>
          <p:nvPr/>
        </p:nvSpPr>
        <p:spPr>
          <a:xfrm>
            <a:off x="5429256" y="500042"/>
            <a:ext cx="1714512" cy="1428760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12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12" name="Равнобедренный треугольник 11">
            <a:hlinkClick r:id="rId6" action="ppaction://hlinksldjump"/>
          </p:cNvPr>
          <p:cNvSpPr/>
          <p:nvPr/>
        </p:nvSpPr>
        <p:spPr>
          <a:xfrm rot="10800000">
            <a:off x="7143768" y="1928802"/>
            <a:ext cx="1714512" cy="1428760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9.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13" name="Равнобедренный треугольник 12">
            <a:hlinkClick r:id="rId7" action="ppaction://hlinksldjump"/>
          </p:cNvPr>
          <p:cNvSpPr/>
          <p:nvPr/>
        </p:nvSpPr>
        <p:spPr>
          <a:xfrm>
            <a:off x="7143768" y="500042"/>
            <a:ext cx="1714512" cy="142876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8.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28" name="Равнобедренный треугольник 27">
            <a:hlinkClick r:id="rId8" action="ppaction://hlinksldjump"/>
          </p:cNvPr>
          <p:cNvSpPr/>
          <p:nvPr/>
        </p:nvSpPr>
        <p:spPr>
          <a:xfrm>
            <a:off x="1142976" y="1928802"/>
            <a:ext cx="1714512" cy="142876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4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9" name="Равнобедренный треугольник 28">
            <a:hlinkClick r:id="rId9" action="ppaction://hlinksldjump"/>
          </p:cNvPr>
          <p:cNvSpPr/>
          <p:nvPr/>
        </p:nvSpPr>
        <p:spPr>
          <a:xfrm rot="10800000">
            <a:off x="285720" y="1928802"/>
            <a:ext cx="1714512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5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0" name="Равнобедренный треугольник 29">
            <a:hlinkClick r:id="rId10" action="ppaction://hlinksldjump"/>
          </p:cNvPr>
          <p:cNvSpPr/>
          <p:nvPr/>
        </p:nvSpPr>
        <p:spPr>
          <a:xfrm rot="10800000">
            <a:off x="1142976" y="500042"/>
            <a:ext cx="1714512" cy="1428760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I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31" name="Равнобедренный треугольник 30">
            <a:hlinkClick r:id="rId11" action="ppaction://hlinksldjump"/>
          </p:cNvPr>
          <p:cNvSpPr/>
          <p:nvPr/>
        </p:nvSpPr>
        <p:spPr>
          <a:xfrm>
            <a:off x="285720" y="500042"/>
            <a:ext cx="1714512" cy="1428760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6.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2" name="Равнобедренный треугольник 31">
            <a:hlinkClick r:id="rId12" action="ppaction://hlinksldjump"/>
          </p:cNvPr>
          <p:cNvSpPr/>
          <p:nvPr/>
        </p:nvSpPr>
        <p:spPr>
          <a:xfrm rot="10800000">
            <a:off x="2000232" y="1928802"/>
            <a:ext cx="1714512" cy="1428760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</a:rPr>
              <a:t>III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3" name="Равнобедренный треугольник 32">
            <a:hlinkClick r:id="rId13" action="ppaction://hlinksldjump"/>
          </p:cNvPr>
          <p:cNvSpPr/>
          <p:nvPr/>
        </p:nvSpPr>
        <p:spPr>
          <a:xfrm>
            <a:off x="2000232" y="500042"/>
            <a:ext cx="1714512" cy="142876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2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34" name="Равнобедренный треугольник 33">
            <a:hlinkClick r:id="rId14" action="ppaction://hlinksldjump"/>
          </p:cNvPr>
          <p:cNvSpPr/>
          <p:nvPr/>
        </p:nvSpPr>
        <p:spPr>
          <a:xfrm>
            <a:off x="6286512" y="5000636"/>
            <a:ext cx="1714512" cy="142876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22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5" name="Равнобедренный треугольник 34">
            <a:hlinkClick r:id="rId15" action="ppaction://hlinksldjump"/>
          </p:cNvPr>
          <p:cNvSpPr/>
          <p:nvPr/>
        </p:nvSpPr>
        <p:spPr>
          <a:xfrm rot="10800000">
            <a:off x="5429256" y="5000636"/>
            <a:ext cx="1714512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23</a:t>
            </a:r>
            <a:endParaRPr lang="ru-RU" sz="4400" b="1" dirty="0"/>
          </a:p>
        </p:txBody>
      </p:sp>
      <p:sp>
        <p:nvSpPr>
          <p:cNvPr id="36" name="Равнобедренный треугольник 35">
            <a:hlinkClick r:id="rId16" action="ppaction://hlinksldjump"/>
          </p:cNvPr>
          <p:cNvSpPr/>
          <p:nvPr/>
        </p:nvSpPr>
        <p:spPr>
          <a:xfrm rot="10800000">
            <a:off x="6286512" y="3571876"/>
            <a:ext cx="1714512" cy="1428760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19.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7" name="Равнобедренный треугольник 36">
            <a:hlinkClick r:id="rId17" action="ppaction://hlinksldjump"/>
          </p:cNvPr>
          <p:cNvSpPr/>
          <p:nvPr/>
        </p:nvSpPr>
        <p:spPr>
          <a:xfrm>
            <a:off x="5429256" y="3571876"/>
            <a:ext cx="1714512" cy="1428760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24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8" name="Равнобедренный треугольник 37">
            <a:hlinkClick r:id="rId18" action="ppaction://hlinksldjump"/>
          </p:cNvPr>
          <p:cNvSpPr/>
          <p:nvPr/>
        </p:nvSpPr>
        <p:spPr>
          <a:xfrm rot="10800000">
            <a:off x="7143768" y="5000636"/>
            <a:ext cx="1714512" cy="1428760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21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9" name="Равнобедренный треугольник 38">
            <a:hlinkClick r:id="rId18" action="ppaction://hlinksldjump"/>
          </p:cNvPr>
          <p:cNvSpPr/>
          <p:nvPr/>
        </p:nvSpPr>
        <p:spPr>
          <a:xfrm>
            <a:off x="7143768" y="3571876"/>
            <a:ext cx="1714512" cy="142876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20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40" name="Равнобедренный треугольник 39">
            <a:hlinkClick r:id="rId19" action="ppaction://hlinksldjump"/>
          </p:cNvPr>
          <p:cNvSpPr/>
          <p:nvPr/>
        </p:nvSpPr>
        <p:spPr>
          <a:xfrm>
            <a:off x="1142976" y="5000636"/>
            <a:ext cx="1714512" cy="1428760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16.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1" name="Равнобедренный треугольник 40">
            <a:hlinkClick r:id="rId20" action="ppaction://hlinksldjump"/>
          </p:cNvPr>
          <p:cNvSpPr/>
          <p:nvPr/>
        </p:nvSpPr>
        <p:spPr>
          <a:xfrm rot="10800000">
            <a:off x="285720" y="5000636"/>
            <a:ext cx="1714512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17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2" name="Равнобедренный треугольник 41">
            <a:hlinkClick r:id="rId21" action="ppaction://hlinksldjump"/>
          </p:cNvPr>
          <p:cNvSpPr/>
          <p:nvPr/>
        </p:nvSpPr>
        <p:spPr>
          <a:xfrm rot="10800000">
            <a:off x="1142976" y="3571876"/>
            <a:ext cx="1714512" cy="1428760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13.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3" name="Равнобедренный треугольник 42">
            <a:hlinkClick r:id="rId22" action="ppaction://hlinksldjump"/>
          </p:cNvPr>
          <p:cNvSpPr/>
          <p:nvPr/>
        </p:nvSpPr>
        <p:spPr>
          <a:xfrm>
            <a:off x="285720" y="3571876"/>
            <a:ext cx="1714512" cy="1428760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18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4" name="Равнобедренный треугольник 43">
            <a:hlinkClick r:id="rId23" action="ppaction://hlinksldjump"/>
          </p:cNvPr>
          <p:cNvSpPr/>
          <p:nvPr/>
        </p:nvSpPr>
        <p:spPr>
          <a:xfrm rot="10800000">
            <a:off x="2000232" y="5000636"/>
            <a:ext cx="1714512" cy="1428760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15.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5" name="Равнобедренный треугольник 44">
            <a:hlinkClick r:id="rId24" action="ppaction://hlinksldjump"/>
          </p:cNvPr>
          <p:cNvSpPr/>
          <p:nvPr/>
        </p:nvSpPr>
        <p:spPr>
          <a:xfrm>
            <a:off x="2000232" y="3571876"/>
            <a:ext cx="1714512" cy="142876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14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86116" y="3214686"/>
            <a:ext cx="27510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Эфендиев</a:t>
            </a:r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М.М.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00364" y="142852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Интеллектуальная викторина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00430" y="5715016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ХИМИЯ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Какую кислоту можно пить? 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Н</a:t>
            </a:r>
            <a:r>
              <a:rPr lang="ru-RU" sz="5400" b="1" baseline="-25000" dirty="0" smtClean="0">
                <a:solidFill>
                  <a:srgbClr val="FF0000"/>
                </a:solidFill>
              </a:rPr>
              <a:t>2</a:t>
            </a:r>
            <a:r>
              <a:rPr lang="ru-RU" sz="5400" b="1" dirty="0" smtClean="0">
                <a:solidFill>
                  <a:srgbClr val="FF0000"/>
                </a:solidFill>
              </a:rPr>
              <a:t>СО</a:t>
            </a:r>
            <a:r>
              <a:rPr lang="ru-RU" sz="5400" b="1" baseline="-25000" dirty="0" smtClean="0">
                <a:solidFill>
                  <a:srgbClr val="FF0000"/>
                </a:solidFill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вещество, которое образуется при горении кислорода и водорода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ВОДА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Вещество, дезинфицирующее воду, и не оставляющее привкуса?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ОЗОН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Метод очистки воды? 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ФИЛЬТРОВАНИЕ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Назовите металл, плотность которого меньше плотности воды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НАТРИЙ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 называется процесс, сопровождающийся отдачей электронов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ОКИСЛЕНИЕ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Назовите металл, который входит в состав поваренной соли?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Натрий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самый распространённый элемент в космосе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Водород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 называются растворимые в воде основания?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Щёлочи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химический элемент, который входит в состав отбеливателей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Хлор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 снять скорлупу с яйца, не разбивая ее?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Растворить в кислоте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самый распространённый элемент земной коры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Кислород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Какой металл используют при изготовлении бенгальских огней?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Магний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Назовите нерастворимую в воде кислоту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Кремниевая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Почему горящий керосин нельзя тушить водой?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Плотность воды больше плотности керосина, вследствие этого, она опустится вниз и не перекроет доступ воздуха к горящему керосину</a:t>
            </a:r>
            <a:endParaRPr lang="ru-RU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Элементарные частицы, движение которых обуславливает многие физические свойства металлов? 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Электроны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Атомы, отличающиеся по атомной массе, но имеющие одинаковый заряд ядра 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Изотопы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Рабочий стол\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81000"/>
            <a:ext cx="6096000" cy="42624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57224" y="4929198"/>
            <a:ext cx="7715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Химия- это область чудес, в ней скрыто счастье человечества, величайшие завоевания разума будут сделаны именно в этой области. 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                                                                       (М. Горький)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Какой “лед” получают из продуктов горения угля?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Твердый углекислый газ (</a:t>
            </a:r>
            <a:r>
              <a:rPr lang="ru-RU" sz="3200" b="1" dirty="0" err="1" smtClean="0">
                <a:solidFill>
                  <a:srgbClr val="FF0000"/>
                </a:solidFill>
              </a:rPr>
              <a:t>t</a:t>
            </a:r>
            <a:r>
              <a:rPr lang="ru-RU" sz="3200" b="1" dirty="0" smtClean="0">
                <a:solidFill>
                  <a:srgbClr val="FF0000"/>
                </a:solidFill>
              </a:rPr>
              <a:t> = – 84°С) называют «сухим льдом»</a:t>
            </a:r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Какой элемент в одних случаях тверд как сталь, а в других – мягкий?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Углерод, все зависит от кристаллической решетки; алмаз – твердый, графит – мягкий</a:t>
            </a:r>
            <a:endParaRPr lang="ru-RU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 называется смесь концентрированных азотной и соляной кислот? 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«царская водка»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Какая вода мутится от дыхания? 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ИЗВЕСТКОВАЯ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Что, сгорая, выделяет энергию в виде тепла? 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ТОПЛИВО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Какой металл, при комнатной температуре жидкий? 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РТУТЬ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85720" y="285728"/>
            <a:ext cx="8501122" cy="178595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Это самый легкий газ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72074"/>
            <a:ext cx="778674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Н</a:t>
            </a:r>
            <a:r>
              <a:rPr lang="ru-RU" sz="6000" b="1" baseline="-25000" dirty="0" smtClean="0">
                <a:solidFill>
                  <a:srgbClr val="FF0000"/>
                </a:solidFill>
              </a:rPr>
              <a:t>2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8001024" y="6215082"/>
            <a:ext cx="1000132" cy="428628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337</Words>
  <Application>Microsoft Office PowerPoint</Application>
  <PresentationFormat>Экран (4:3)</PresentationFormat>
  <Paragraphs>77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Химия</dc:title>
  <dc:creator>муртаза2018</dc:creator>
  <cp:lastModifiedBy>муртаза</cp:lastModifiedBy>
  <cp:revision>16</cp:revision>
  <dcterms:created xsi:type="dcterms:W3CDTF">2018-02-18T14:40:23Z</dcterms:created>
  <dcterms:modified xsi:type="dcterms:W3CDTF">2018-10-27T14:36:23Z</dcterms:modified>
</cp:coreProperties>
</file>