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Default Extension="gif" ContentType="image/gif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2F825-0A6E-4872-AA63-CF61178F421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006EB-7443-434E-946E-53A22E68B2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6.xml"/><Relationship Id="rId18" Type="http://schemas.openxmlformats.org/officeDocument/2006/relationships/slide" Target="slide3.xml"/><Relationship Id="rId3" Type="http://schemas.openxmlformats.org/officeDocument/2006/relationships/slide" Target="slide6.xml"/><Relationship Id="rId7" Type="http://schemas.openxmlformats.org/officeDocument/2006/relationships/slide" Target="slide5.xml"/><Relationship Id="rId12" Type="http://schemas.openxmlformats.org/officeDocument/2006/relationships/slide" Target="slide15.xml"/><Relationship Id="rId17" Type="http://schemas.openxmlformats.org/officeDocument/2006/relationships/slide" Target="slide7.xml"/><Relationship Id="rId2" Type="http://schemas.openxmlformats.org/officeDocument/2006/relationships/slide" Target="slide17.xml"/><Relationship Id="rId16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slide" Target="slide12.xml"/><Relationship Id="rId5" Type="http://schemas.openxmlformats.org/officeDocument/2006/relationships/slide" Target="slide13.xml"/><Relationship Id="rId15" Type="http://schemas.openxmlformats.org/officeDocument/2006/relationships/slide" Target="slide14.xml"/><Relationship Id="rId10" Type="http://schemas.openxmlformats.org/officeDocument/2006/relationships/slide" Target="slide11.xml"/><Relationship Id="rId4" Type="http://schemas.openxmlformats.org/officeDocument/2006/relationships/slide" Target="slide2.xml"/><Relationship Id="rId9" Type="http://schemas.openxmlformats.org/officeDocument/2006/relationships/slide" Target="slide10.xml"/><Relationship Id="rId14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стиугольник 3">
            <a:hlinkClick r:id="rId2" action="ppaction://hlinksldjump"/>
          </p:cNvPr>
          <p:cNvSpPr/>
          <p:nvPr/>
        </p:nvSpPr>
        <p:spPr>
          <a:xfrm>
            <a:off x="1285852" y="1428736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16</a:t>
            </a:r>
            <a:endParaRPr lang="ru-RU" sz="3600" b="1" dirty="0"/>
          </a:p>
        </p:txBody>
      </p:sp>
      <p:sp>
        <p:nvSpPr>
          <p:cNvPr id="5" name="Шестиугольник 4">
            <a:hlinkClick r:id="rId3" action="ppaction://hlinksldjump"/>
          </p:cNvPr>
          <p:cNvSpPr/>
          <p:nvPr/>
        </p:nvSpPr>
        <p:spPr>
          <a:xfrm>
            <a:off x="3714744" y="4286256"/>
            <a:ext cx="1285884" cy="928694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5</a:t>
            </a:r>
            <a:endParaRPr lang="ru-RU" sz="3200" b="1" dirty="0"/>
          </a:p>
        </p:txBody>
      </p:sp>
      <p:sp>
        <p:nvSpPr>
          <p:cNvPr id="6" name="Шестиугольник 5">
            <a:hlinkClick r:id="rId4" action="ppaction://hlinksldjump"/>
          </p:cNvPr>
          <p:cNvSpPr/>
          <p:nvPr/>
        </p:nvSpPr>
        <p:spPr>
          <a:xfrm>
            <a:off x="3714744" y="2786058"/>
            <a:ext cx="1285884" cy="928694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</a:t>
            </a:r>
            <a:endParaRPr lang="ru-RU" sz="3600" b="1" dirty="0"/>
          </a:p>
        </p:txBody>
      </p:sp>
      <p:sp>
        <p:nvSpPr>
          <p:cNvPr id="7" name="Шестиугольник 6">
            <a:hlinkClick r:id="rId5" action="ppaction://hlinksldjump"/>
          </p:cNvPr>
          <p:cNvSpPr/>
          <p:nvPr/>
        </p:nvSpPr>
        <p:spPr>
          <a:xfrm>
            <a:off x="4572000" y="5214950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12</a:t>
            </a:r>
            <a:endParaRPr lang="ru-RU" sz="3200" b="1" dirty="0"/>
          </a:p>
        </p:txBody>
      </p:sp>
      <p:sp>
        <p:nvSpPr>
          <p:cNvPr id="8" name="Шестиугольник 7">
            <a:hlinkClick r:id="rId6" action="ppaction://hlinksldjump"/>
          </p:cNvPr>
          <p:cNvSpPr/>
          <p:nvPr/>
        </p:nvSpPr>
        <p:spPr>
          <a:xfrm>
            <a:off x="4500562" y="500042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8</a:t>
            </a:r>
            <a:endParaRPr lang="ru-RU" sz="3200" b="1" dirty="0"/>
          </a:p>
        </p:txBody>
      </p:sp>
      <p:sp>
        <p:nvSpPr>
          <p:cNvPr id="9" name="Шестиугольник 8">
            <a:hlinkClick r:id="rId7" action="ppaction://hlinksldjump"/>
          </p:cNvPr>
          <p:cNvSpPr/>
          <p:nvPr/>
        </p:nvSpPr>
        <p:spPr>
          <a:xfrm>
            <a:off x="4929190" y="3571876"/>
            <a:ext cx="1285884" cy="928694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4</a:t>
            </a:r>
            <a:endParaRPr lang="ru-RU" sz="3600" b="1" dirty="0"/>
          </a:p>
        </p:txBody>
      </p:sp>
      <p:sp>
        <p:nvSpPr>
          <p:cNvPr id="10" name="Шестиугольник 9">
            <a:hlinkClick r:id="rId8" action="ppaction://hlinksldjump"/>
          </p:cNvPr>
          <p:cNvSpPr/>
          <p:nvPr/>
        </p:nvSpPr>
        <p:spPr>
          <a:xfrm>
            <a:off x="4929190" y="2071678"/>
            <a:ext cx="1285884" cy="928694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3</a:t>
            </a:r>
            <a:endParaRPr lang="ru-RU" sz="3600" b="1" dirty="0"/>
          </a:p>
        </p:txBody>
      </p:sp>
      <p:sp>
        <p:nvSpPr>
          <p:cNvPr id="11" name="Шестиугольник 10">
            <a:hlinkClick r:id="rId9" action="ppaction://hlinksldjump"/>
          </p:cNvPr>
          <p:cNvSpPr/>
          <p:nvPr/>
        </p:nvSpPr>
        <p:spPr>
          <a:xfrm>
            <a:off x="6143636" y="1357298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9</a:t>
            </a:r>
            <a:endParaRPr lang="ru-RU" sz="3600" b="1" dirty="0"/>
          </a:p>
        </p:txBody>
      </p:sp>
      <p:sp>
        <p:nvSpPr>
          <p:cNvPr id="12" name="Шестиугольник 11">
            <a:hlinkClick r:id="rId10" action="ppaction://hlinksldjump"/>
          </p:cNvPr>
          <p:cNvSpPr/>
          <p:nvPr/>
        </p:nvSpPr>
        <p:spPr>
          <a:xfrm>
            <a:off x="6143636" y="2786058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10</a:t>
            </a:r>
            <a:endParaRPr lang="ru-RU" sz="3200" b="1" dirty="0"/>
          </a:p>
        </p:txBody>
      </p:sp>
      <p:sp>
        <p:nvSpPr>
          <p:cNvPr id="13" name="Шестиугольник 12">
            <a:hlinkClick r:id="rId11" action="ppaction://hlinksldjump"/>
          </p:cNvPr>
          <p:cNvSpPr/>
          <p:nvPr/>
        </p:nvSpPr>
        <p:spPr>
          <a:xfrm>
            <a:off x="6143636" y="4214818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11</a:t>
            </a:r>
            <a:endParaRPr lang="ru-RU" sz="2800" b="1" dirty="0"/>
          </a:p>
        </p:txBody>
      </p:sp>
      <p:sp>
        <p:nvSpPr>
          <p:cNvPr id="18" name="Шестиугольник 17">
            <a:hlinkClick r:id="rId12" action="ppaction://hlinksldjump"/>
          </p:cNvPr>
          <p:cNvSpPr/>
          <p:nvPr/>
        </p:nvSpPr>
        <p:spPr>
          <a:xfrm>
            <a:off x="1357290" y="4143380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14</a:t>
            </a:r>
            <a:endParaRPr lang="ru-RU" sz="3200" b="1" dirty="0"/>
          </a:p>
        </p:txBody>
      </p:sp>
      <p:sp>
        <p:nvSpPr>
          <p:cNvPr id="19" name="Шестиугольник 18">
            <a:hlinkClick r:id="rId13" action="ppaction://hlinksldjump"/>
          </p:cNvPr>
          <p:cNvSpPr/>
          <p:nvPr/>
        </p:nvSpPr>
        <p:spPr>
          <a:xfrm>
            <a:off x="1285852" y="2786058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15</a:t>
            </a:r>
            <a:endParaRPr lang="ru-RU" sz="3200" b="1" dirty="0"/>
          </a:p>
        </p:txBody>
      </p:sp>
      <p:sp>
        <p:nvSpPr>
          <p:cNvPr id="20" name="Шестиугольник 19">
            <a:hlinkClick r:id="rId14" action="ppaction://hlinksldjump"/>
          </p:cNvPr>
          <p:cNvSpPr/>
          <p:nvPr/>
        </p:nvSpPr>
        <p:spPr>
          <a:xfrm>
            <a:off x="2857488" y="500042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17</a:t>
            </a:r>
            <a:endParaRPr lang="ru-RU" sz="3600" b="1" dirty="0"/>
          </a:p>
        </p:txBody>
      </p:sp>
      <p:sp>
        <p:nvSpPr>
          <p:cNvPr id="21" name="Шестиугольник 20">
            <a:hlinkClick r:id="rId15" action="ppaction://hlinksldjump"/>
          </p:cNvPr>
          <p:cNvSpPr/>
          <p:nvPr/>
        </p:nvSpPr>
        <p:spPr>
          <a:xfrm>
            <a:off x="2857488" y="5214950"/>
            <a:ext cx="1285884" cy="928694"/>
          </a:xfrm>
          <a:prstGeom prst="hexagon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13</a:t>
            </a:r>
            <a:endParaRPr lang="ru-RU" sz="2800" b="1" dirty="0"/>
          </a:p>
        </p:txBody>
      </p:sp>
      <p:sp>
        <p:nvSpPr>
          <p:cNvPr id="22" name="Шестиугольник 21">
            <a:hlinkClick r:id="rId16" action="ppaction://hlinksldjump"/>
          </p:cNvPr>
          <p:cNvSpPr/>
          <p:nvPr/>
        </p:nvSpPr>
        <p:spPr>
          <a:xfrm>
            <a:off x="2500298" y="2143116"/>
            <a:ext cx="1285884" cy="928694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7</a:t>
            </a:r>
            <a:endParaRPr lang="ru-RU" sz="3200" b="1" dirty="0"/>
          </a:p>
        </p:txBody>
      </p:sp>
      <p:sp>
        <p:nvSpPr>
          <p:cNvPr id="23" name="Шестиугольник 22">
            <a:hlinkClick r:id="rId17" action="ppaction://hlinksldjump"/>
          </p:cNvPr>
          <p:cNvSpPr/>
          <p:nvPr/>
        </p:nvSpPr>
        <p:spPr>
          <a:xfrm>
            <a:off x="2571736" y="3571876"/>
            <a:ext cx="1285884" cy="928694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</a:t>
            </a:r>
            <a:endParaRPr lang="ru-RU" sz="3200" b="1" dirty="0"/>
          </a:p>
        </p:txBody>
      </p:sp>
      <p:sp>
        <p:nvSpPr>
          <p:cNvPr id="24" name="Шестиугольник 23">
            <a:hlinkClick r:id="rId18" action="ppaction://hlinksldjump"/>
          </p:cNvPr>
          <p:cNvSpPr/>
          <p:nvPr/>
        </p:nvSpPr>
        <p:spPr>
          <a:xfrm>
            <a:off x="3643306" y="1428736"/>
            <a:ext cx="1285884" cy="928694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643206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400" b="1" dirty="0" smtClean="0"/>
              <a:t>Где проходило детство будущего писателя М.Ю.Лермонтова?</a:t>
            </a:r>
          </a:p>
          <a:p>
            <a:pPr algn="ctr"/>
            <a:r>
              <a:rPr lang="ru-RU" dirty="0" smtClean="0"/>
              <a:t>а) в Тарханах;                                                                                                                                      б) в Москве;                                                                                                                                             в) </a:t>
            </a:r>
            <a:r>
              <a:rPr lang="ru-RU" dirty="0" err="1" smtClean="0"/>
              <a:t>в</a:t>
            </a:r>
            <a:r>
              <a:rPr lang="ru-RU" dirty="0" smtClean="0"/>
              <a:t> Петербурге;                                                                                                                                       г) в Кишинёве.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357562"/>
            <a:ext cx="7715304" cy="1200329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в Тарханах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500330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Как называется усадьба, где родился И.С.Тургенев?</a:t>
            </a:r>
          </a:p>
          <a:p>
            <a:pPr algn="ctr"/>
            <a:r>
              <a:rPr lang="ru-RU" dirty="0" smtClean="0"/>
              <a:t>а) Царское Село;                                                                                                                                            б) Михайловское;                                                                                                                                             в) Спасское - </a:t>
            </a:r>
            <a:r>
              <a:rPr lang="ru-RU" dirty="0" err="1" smtClean="0"/>
              <a:t>Лутовиново</a:t>
            </a:r>
            <a:r>
              <a:rPr lang="ru-RU" dirty="0" smtClean="0"/>
              <a:t>;                                                                                                                                         г) Тарханы.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429000"/>
            <a:ext cx="7715304" cy="769441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Спасское - </a:t>
            </a:r>
            <a:r>
              <a:rPr lang="ru-RU" sz="4400" b="1" dirty="0" err="1" smtClean="0">
                <a:solidFill>
                  <a:srgbClr val="FF0000"/>
                </a:solidFill>
              </a:rPr>
              <a:t>Лутовиново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21457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000" b="1" dirty="0" smtClean="0"/>
              <a:t>Какое из произведений не написано Н.А. Некрасовым?</a:t>
            </a:r>
          </a:p>
          <a:p>
            <a:pPr algn="ctr"/>
            <a:r>
              <a:rPr lang="ru-RU" dirty="0" smtClean="0"/>
              <a:t>а) «Дедушка»;                                                                                                                                                              б) «На Волге»;                                                                                                                                                                в) «Железная дорога»;                                                                                                                                                             г) «Три пальмы».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214686"/>
            <a:ext cx="7715304" cy="110799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«ТРИ ПАЛЬМЫ»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21457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 чём стихотворение Н.А. Некрасова «Железная дорога»?</a:t>
            </a:r>
          </a:p>
          <a:p>
            <a:pPr algn="ctr"/>
            <a:r>
              <a:rPr lang="ru-RU" dirty="0" smtClean="0"/>
              <a:t>а) о красивых просторах родной страны;                                                                                                                                                              б) о счастливой судьбе русского народа;                                                                                                                                                                в) о тяжёлом каторжном труде рабочих;                                                                                                                                                             г) о мальчике Ване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214686"/>
            <a:ext cx="7715304" cy="646331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 тяжёлом каторжном труде рабочих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21457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400" b="1" dirty="0" smtClean="0"/>
              <a:t>Над чем смеётся А.П. Чехов в рассказе «Толстый и тонкий»?</a:t>
            </a:r>
          </a:p>
          <a:p>
            <a:pPr algn="ctr"/>
            <a:r>
              <a:rPr lang="ru-RU" dirty="0" smtClean="0"/>
              <a:t>а) над неуклюжестью Толстого;                                                                                                                                                              б) над именами двух приятелей;                                                                                                                                                                в) над чинопочитанием, угодливостью Порфирия;                                                                                                                                                             г) над стройностью Луизы, жены Порфирия.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214686"/>
            <a:ext cx="7715304" cy="1200329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над чинопочитанием, угодливостью Порфирия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500330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Как долго пробыл Владимир Дубровский в доме Троекурова в качестве учителя?</a:t>
            </a:r>
          </a:p>
          <a:p>
            <a:pPr algn="ctr"/>
            <a:r>
              <a:rPr lang="ru-RU" dirty="0" smtClean="0"/>
              <a:t>а) три недели;                                                                                                                                                              б) одну неделю ;                            </a:t>
            </a:r>
          </a:p>
          <a:p>
            <a:pPr algn="ctr"/>
            <a:r>
              <a:rPr lang="ru-RU" dirty="0" smtClean="0"/>
              <a:t>в) две недели;                                                                                                                                                             г) пять дней.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571876"/>
            <a:ext cx="7715304" cy="1015663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три недели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21457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400" b="1" dirty="0" smtClean="0"/>
              <a:t>Что стало с Владимиром Дубровским в конце романа?</a:t>
            </a:r>
          </a:p>
          <a:p>
            <a:pPr algn="ctr"/>
            <a:r>
              <a:rPr lang="ru-RU" dirty="0" smtClean="0"/>
              <a:t>а) женился на Маше </a:t>
            </a:r>
            <a:r>
              <a:rPr lang="ru-RU" dirty="0" err="1" smtClean="0"/>
              <a:t>Троекуровой</a:t>
            </a:r>
            <a:r>
              <a:rPr lang="ru-RU" dirty="0" smtClean="0"/>
              <a:t>;                                                                                                                                                              б) погиб в перестрелке;                                                                                                                                                                в) продолжал разбои;                                                                                                                                                             г) уехал за границу.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214686"/>
            <a:ext cx="7715304" cy="110799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уехал в за границу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21457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000" b="1" dirty="0" smtClean="0"/>
              <a:t>Какое сходство в «судьбе туч» и в судьбе поэта отмечает М.Ю. Лермонтов </a:t>
            </a:r>
          </a:p>
          <a:p>
            <a:pPr algn="ctr"/>
            <a:r>
              <a:rPr lang="ru-RU" sz="2000" b="1" dirty="0" smtClean="0"/>
              <a:t>в стихотворении «Тучи»?</a:t>
            </a:r>
          </a:p>
          <a:p>
            <a:pPr algn="ctr"/>
            <a:r>
              <a:rPr lang="ru-RU" dirty="0" smtClean="0"/>
              <a:t>а) оба «изгнанники»;                                                                                                                                                              б) у них нет Родины;                                                                                                                                                                в) вечные странники;                                                                                                                                                             г) свободные.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214686"/>
            <a:ext cx="7715304" cy="1015663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оба «изгнанники»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500330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000" b="1" dirty="0" smtClean="0"/>
              <a:t>Определите размер стиха «Железная дорога» по первым строчкам: </a:t>
            </a:r>
          </a:p>
          <a:p>
            <a:pPr algn="ctr"/>
            <a:r>
              <a:rPr lang="ru-RU" sz="2000" b="1" i="1" dirty="0" smtClean="0"/>
              <a:t>Славная осень! Здоровый, ядрёный                                                                                               Воздух усталые силы бодрит…          </a:t>
            </a:r>
            <a:r>
              <a:rPr lang="ru-RU" i="1" dirty="0" smtClean="0"/>
              <a:t>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 smtClean="0"/>
          </a:p>
          <a:p>
            <a:pPr algn="ctr"/>
            <a:r>
              <a:rPr lang="ru-RU" dirty="0" smtClean="0"/>
              <a:t>а) анапест;                                                                                                                                                                     б) ямб;                                                                                                                                             </a:t>
            </a:r>
          </a:p>
          <a:p>
            <a:pPr algn="ctr"/>
            <a:r>
              <a:rPr lang="ru-RU" dirty="0" smtClean="0"/>
              <a:t>в</a:t>
            </a:r>
            <a:r>
              <a:rPr lang="ru-RU" smtClean="0"/>
              <a:t>) </a:t>
            </a:r>
            <a:r>
              <a:rPr lang="ru-RU" dirty="0" smtClean="0"/>
              <a:t>амфибрахий</a:t>
            </a:r>
            <a:r>
              <a:rPr lang="ru-RU" smtClean="0"/>
              <a:t>;                                                                                                                                         г) </a:t>
            </a:r>
            <a:r>
              <a:rPr lang="ru-RU" dirty="0" smtClean="0"/>
              <a:t>дактиль.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214686"/>
            <a:ext cx="7715304" cy="144655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дактиль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9" name="Управляющая кнопка: в конец 8">
            <a:hlinkClick r:id="" action="ppaction://hlinkshowjump?jump=lastslide" highlightClick="1"/>
          </p:cNvPr>
          <p:cNvSpPr/>
          <p:nvPr/>
        </p:nvSpPr>
        <p:spPr>
          <a:xfrm>
            <a:off x="4143372" y="6500834"/>
            <a:ext cx="857256" cy="214314"/>
          </a:xfrm>
          <a:prstGeom prst="actionButtonEnd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download (3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642918"/>
            <a:ext cx="5857916" cy="190500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Downloads\download (4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4000504"/>
            <a:ext cx="5857916" cy="1905000"/>
          </a:xfrm>
          <a:prstGeom prst="rect">
            <a:avLst/>
          </a:prstGeom>
          <a:noFill/>
        </p:spPr>
      </p:pic>
      <p:pic>
        <p:nvPicPr>
          <p:cNvPr id="1028" name="Picture 4" descr="D:\Documents and Settings\муртаза\Мои документы\Downloads\download (5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2714620"/>
            <a:ext cx="5857916" cy="1166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5717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r>
              <a:rPr lang="ru-RU" sz="2400" b="1" dirty="0" smtClean="0"/>
              <a:t>Когда появились пословицы и поговорки?</a:t>
            </a:r>
          </a:p>
          <a:p>
            <a:pPr algn="ctr"/>
            <a:r>
              <a:rPr lang="ru-RU" sz="2000" b="1" dirty="0" smtClean="0"/>
              <a:t>а) до появления письменности;                                                                                                                                                              б)  в Х</a:t>
            </a:r>
            <a:r>
              <a:rPr lang="en-US" sz="2000" b="1" dirty="0" smtClean="0"/>
              <a:t>VIII</a:t>
            </a:r>
            <a:r>
              <a:rPr lang="ru-RU" sz="2000" b="1" dirty="0" smtClean="0"/>
              <a:t> веке;                                                                                                                                                                в)  </a:t>
            </a:r>
            <a:r>
              <a:rPr lang="ru-RU" sz="2000" b="1" dirty="0" err="1" smtClean="0"/>
              <a:t>в</a:t>
            </a:r>
            <a:r>
              <a:rPr lang="ru-RU" sz="2000" b="1" dirty="0" smtClean="0"/>
              <a:t> Х</a:t>
            </a:r>
            <a:r>
              <a:rPr lang="en-US" sz="2000" b="1" dirty="0" smtClean="0"/>
              <a:t>I</a:t>
            </a:r>
            <a:r>
              <a:rPr lang="ru-RU" sz="2000" b="1" dirty="0" smtClean="0"/>
              <a:t>Х веке;                                                                                                                                                             г) в ХХ веке.</a:t>
            </a:r>
          </a:p>
          <a:p>
            <a:pPr algn="ctr"/>
            <a:endParaRPr lang="ru-RU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214686"/>
            <a:ext cx="7715304" cy="1938992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появления письменности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3143272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Какое произведение не относится к древнерусской литературе?</a:t>
            </a:r>
          </a:p>
          <a:p>
            <a:pPr algn="ctr"/>
            <a:r>
              <a:rPr lang="ru-RU" sz="1600" b="1" dirty="0" smtClean="0"/>
              <a:t>а) «Повесть временных лет»;                                                                                                                                                              б) «Житие Александра Невского»;                                                                                                                                                                в) «Повесть о Горе -Злосчастии»;                                                                                                                                                             г) «Дубровский».</a:t>
            </a:r>
          </a:p>
          <a:p>
            <a:pPr algn="ctr"/>
            <a:endParaRPr lang="ru-RU" sz="1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3571876"/>
            <a:ext cx="7715304" cy="769441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ДУБРОВСКИЙ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3071834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Какова идея произведения «Сказание о белгородском киселе»?</a:t>
            </a:r>
          </a:p>
          <a:p>
            <a:pPr algn="ctr"/>
            <a:r>
              <a:rPr lang="ru-RU" dirty="0" smtClean="0"/>
              <a:t>а) трусость печенегов;                                                                                                                                      б) смекалка и хитрость старца спасли город от печенегов;                                                                                                                                            в) осада Белгорода;                                                                                                                                 г) слабость русских войск.</a:t>
            </a:r>
          </a:p>
          <a:p>
            <a:pPr algn="ctr"/>
            <a:endParaRPr lang="ru-RU" sz="1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786190"/>
            <a:ext cx="7715304" cy="107721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смекалка и хитрость старца спасли город от печенегов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786082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На какой вопрос отвечает русская басня?</a:t>
            </a:r>
          </a:p>
          <a:p>
            <a:pPr algn="ctr"/>
            <a:r>
              <a:rPr lang="ru-RU" dirty="0" smtClean="0"/>
              <a:t>а) каким должен быть сюжет басни?                                                                                                                                                    б) как должен вести себя человек в этом мире?                                                                                                                                           в) каких животных изображать в басне?                                                                                             г) как устроен мир?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500438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571876"/>
            <a:ext cx="7715304" cy="1200329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как должен вести себя человек в этом мире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643206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400" b="1" dirty="0" smtClean="0"/>
              <a:t>Какова мораль басни И.И. Дмитриева «Муха»?</a:t>
            </a:r>
          </a:p>
          <a:p>
            <a:pPr algn="ctr"/>
            <a:r>
              <a:rPr lang="ru-RU" dirty="0" smtClean="0"/>
              <a:t>а) пахота земли особенно тягостна;                                                                                             б) после трудового дня приятно отдыхать;                                                                                в) Муха заслуженно гордится своими трудовыми подвигами;                                                          г) не прилагая никаких усилий, не следует присваивать себе чужие труды.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571876"/>
            <a:ext cx="7715304" cy="107721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не прилагая никаких усилий, не следует присваивать себе чужие труды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714644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000" b="1" dirty="0" smtClean="0"/>
              <a:t>Где было написано стихотворение А.С.Пушкина «Узник»?</a:t>
            </a:r>
          </a:p>
          <a:p>
            <a:pPr algn="ctr"/>
            <a:r>
              <a:rPr lang="ru-RU" dirty="0" smtClean="0"/>
              <a:t>а) в Михайловском;                                                                                                                                            б) в кишинёвской ссылке;                                                                                                                                            в) </a:t>
            </a:r>
            <a:r>
              <a:rPr lang="ru-RU" dirty="0" err="1" smtClean="0"/>
              <a:t>в</a:t>
            </a:r>
            <a:r>
              <a:rPr lang="ru-RU" dirty="0" smtClean="0"/>
              <a:t> Санкт-Петербурге;                                                                                                                         г) в Царскосельском лицее.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571876"/>
            <a:ext cx="7715304" cy="830997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 кишинёвской ссылке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643206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400" b="1" dirty="0" smtClean="0"/>
              <a:t>Укажите стихотворный размер в пушкинской строке </a:t>
            </a:r>
            <a:r>
              <a:rPr lang="ru-RU" sz="2400" b="1" i="1" dirty="0" smtClean="0"/>
              <a:t>«Мороз и солнце; день чудесный!»:</a:t>
            </a:r>
            <a:endParaRPr lang="ru-RU" sz="2400" b="1" dirty="0" smtClean="0"/>
          </a:p>
          <a:p>
            <a:pPr algn="ctr"/>
            <a:r>
              <a:rPr lang="ru-RU" sz="2000" dirty="0" smtClean="0"/>
              <a:t>а) ямб;                                                                                                                                            б) хорей;                                                                                                                                            в) дактиль;                                                                                                                                                г)анапест.</a:t>
            </a:r>
          </a:p>
          <a:p>
            <a:pPr algn="ctr"/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500438"/>
            <a:ext cx="7715304" cy="110799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ЯМБ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285720" y="285728"/>
            <a:ext cx="8501122" cy="25717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Как первоначально назывался роман А.С.Пушкина «Дубровский»?</a:t>
            </a:r>
          </a:p>
          <a:p>
            <a:pPr algn="ctr"/>
            <a:r>
              <a:rPr lang="ru-RU" dirty="0" smtClean="0"/>
              <a:t>А) «Крюков»;                                                                                                                                        Б) «Муратов»;                                                                                                                                            В) «П.А.Ганнибал »;                                                                                                                                                Г) «Островский».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5357826"/>
            <a:ext cx="3714776" cy="10001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28612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14348" y="3643314"/>
            <a:ext cx="7715304" cy="1200329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«Островский»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143372" y="6500834"/>
            <a:ext cx="928694" cy="21431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677</Words>
  <Application>Microsoft Office PowerPoint</Application>
  <PresentationFormat>Экран (4:3)</PresentationFormat>
  <Paragraphs>97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муртаза2018</dc:creator>
  <cp:lastModifiedBy>муртаза</cp:lastModifiedBy>
  <cp:revision>32</cp:revision>
  <dcterms:created xsi:type="dcterms:W3CDTF">2018-10-18T14:28:56Z</dcterms:created>
  <dcterms:modified xsi:type="dcterms:W3CDTF">2018-10-22T17:31:20Z</dcterms:modified>
</cp:coreProperties>
</file>