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8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C322-9FE3-4267-B12F-0ACBF5214695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8313-5818-4F65-925A-F4299DCAB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C322-9FE3-4267-B12F-0ACBF5214695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8313-5818-4F65-925A-F4299DCAB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C322-9FE3-4267-B12F-0ACBF5214695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8313-5818-4F65-925A-F4299DCAB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C322-9FE3-4267-B12F-0ACBF5214695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8313-5818-4F65-925A-F4299DCAB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C322-9FE3-4267-B12F-0ACBF5214695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8313-5818-4F65-925A-F4299DCAB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C322-9FE3-4267-B12F-0ACBF5214695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8313-5818-4F65-925A-F4299DCAB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C322-9FE3-4267-B12F-0ACBF5214695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8313-5818-4F65-925A-F4299DCAB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C322-9FE3-4267-B12F-0ACBF5214695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8313-5818-4F65-925A-F4299DCAB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C322-9FE3-4267-B12F-0ACBF5214695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8313-5818-4F65-925A-F4299DCAB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C322-9FE3-4267-B12F-0ACBF5214695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8313-5818-4F65-925A-F4299DCAB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C322-9FE3-4267-B12F-0ACBF5214695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8313-5818-4F65-925A-F4299DCAB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200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7C322-9FE3-4267-B12F-0ACBF5214695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28313-5818-4F65-925A-F4299DCAB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17.xml"/><Relationship Id="rId3" Type="http://schemas.openxmlformats.org/officeDocument/2006/relationships/slide" Target="slide2.xml"/><Relationship Id="rId21" Type="http://schemas.openxmlformats.org/officeDocument/2006/relationships/slide" Target="slide20.xml"/><Relationship Id="rId7" Type="http://schemas.openxmlformats.org/officeDocument/2006/relationships/slide" Target="slide6.xml"/><Relationship Id="rId12" Type="http://schemas.openxmlformats.org/officeDocument/2006/relationships/slide" Target="slide11.xml"/><Relationship Id="rId17" Type="http://schemas.openxmlformats.org/officeDocument/2006/relationships/slide" Target="slide16.xml"/><Relationship Id="rId2" Type="http://schemas.openxmlformats.org/officeDocument/2006/relationships/image" Target="../media/image1.jpeg"/><Relationship Id="rId16" Type="http://schemas.openxmlformats.org/officeDocument/2006/relationships/slide" Target="slide15.xml"/><Relationship Id="rId20" Type="http://schemas.openxmlformats.org/officeDocument/2006/relationships/slide" Target="slide1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slide" Target="slide4.xml"/><Relationship Id="rId15" Type="http://schemas.openxmlformats.org/officeDocument/2006/relationships/slide" Target="slide14.xml"/><Relationship Id="rId23" Type="http://schemas.openxmlformats.org/officeDocument/2006/relationships/slide" Target="slide22.xml"/><Relationship Id="rId10" Type="http://schemas.openxmlformats.org/officeDocument/2006/relationships/slide" Target="slide9.xml"/><Relationship Id="rId19" Type="http://schemas.openxmlformats.org/officeDocument/2006/relationships/slide" Target="slide18.xml"/><Relationship Id="rId4" Type="http://schemas.openxmlformats.org/officeDocument/2006/relationships/slide" Target="slide3.xml"/><Relationship Id="rId9" Type="http://schemas.openxmlformats.org/officeDocument/2006/relationships/slide" Target="slide8.xml"/><Relationship Id="rId14" Type="http://schemas.openxmlformats.org/officeDocument/2006/relationships/slide" Target="slide13.xml"/><Relationship Id="rId22" Type="http://schemas.openxmlformats.org/officeDocument/2006/relationships/slide" Target="slide2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19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муртаза\Мои документы\Downloads\minisekretipushkin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714356"/>
            <a:ext cx="8001055" cy="5286412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3" name="Прямоугольник 2">
            <a:hlinkClick r:id="rId3" action="ppaction://hlinksldjump"/>
          </p:cNvPr>
          <p:cNvSpPr/>
          <p:nvPr/>
        </p:nvSpPr>
        <p:spPr>
          <a:xfrm>
            <a:off x="563952" y="571480"/>
            <a:ext cx="1650594" cy="1357322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1</a:t>
            </a:r>
            <a:endParaRPr lang="ru-RU" sz="5400" b="1" dirty="0"/>
          </a:p>
        </p:txBody>
      </p:sp>
      <p:sp>
        <p:nvSpPr>
          <p:cNvPr id="4" name="Прямоугольник 3">
            <a:hlinkClick r:id="rId4" action="ppaction://hlinksldjump"/>
          </p:cNvPr>
          <p:cNvSpPr/>
          <p:nvPr/>
        </p:nvSpPr>
        <p:spPr>
          <a:xfrm>
            <a:off x="2207026" y="571480"/>
            <a:ext cx="1650594" cy="1357322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2</a:t>
            </a:r>
            <a:endParaRPr lang="ru-RU" sz="5400" b="1" dirty="0"/>
          </a:p>
        </p:txBody>
      </p:sp>
      <p:sp>
        <p:nvSpPr>
          <p:cNvPr id="5" name="Прямоугольник 4">
            <a:hlinkClick r:id="rId5" action="ppaction://hlinksldjump"/>
          </p:cNvPr>
          <p:cNvSpPr/>
          <p:nvPr/>
        </p:nvSpPr>
        <p:spPr>
          <a:xfrm>
            <a:off x="3850100" y="571480"/>
            <a:ext cx="1650594" cy="1357322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3</a:t>
            </a:r>
            <a:endParaRPr lang="ru-RU" sz="5400" b="1" dirty="0"/>
          </a:p>
        </p:txBody>
      </p:sp>
      <p:sp>
        <p:nvSpPr>
          <p:cNvPr id="6" name="Прямоугольник 5">
            <a:hlinkClick r:id="rId6" action="ppaction://hlinksldjump"/>
          </p:cNvPr>
          <p:cNvSpPr/>
          <p:nvPr/>
        </p:nvSpPr>
        <p:spPr>
          <a:xfrm>
            <a:off x="5493174" y="571480"/>
            <a:ext cx="1650594" cy="1357322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4</a:t>
            </a:r>
            <a:endParaRPr lang="ru-RU" sz="5400" b="1" dirty="0"/>
          </a:p>
        </p:txBody>
      </p:sp>
      <p:sp>
        <p:nvSpPr>
          <p:cNvPr id="7" name="Прямоугольник 6">
            <a:hlinkClick r:id="rId7" action="ppaction://hlinksldjump"/>
          </p:cNvPr>
          <p:cNvSpPr/>
          <p:nvPr/>
        </p:nvSpPr>
        <p:spPr>
          <a:xfrm>
            <a:off x="7215206" y="571480"/>
            <a:ext cx="1493394" cy="1357322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5</a:t>
            </a:r>
            <a:endParaRPr lang="ru-RU" sz="5400" b="1" dirty="0"/>
          </a:p>
        </p:txBody>
      </p:sp>
      <p:sp>
        <p:nvSpPr>
          <p:cNvPr id="8" name="Прямоугольник 7">
            <a:hlinkClick r:id="rId8" action="ppaction://hlinksldjump"/>
          </p:cNvPr>
          <p:cNvSpPr/>
          <p:nvPr/>
        </p:nvSpPr>
        <p:spPr>
          <a:xfrm>
            <a:off x="571472" y="2000240"/>
            <a:ext cx="1650594" cy="1285884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6</a:t>
            </a:r>
            <a:endParaRPr lang="ru-RU" sz="5400" b="1" dirty="0"/>
          </a:p>
        </p:txBody>
      </p:sp>
      <p:sp>
        <p:nvSpPr>
          <p:cNvPr id="9" name="Прямоугольник 8">
            <a:hlinkClick r:id="rId9" action="ppaction://hlinksldjump"/>
          </p:cNvPr>
          <p:cNvSpPr/>
          <p:nvPr/>
        </p:nvSpPr>
        <p:spPr>
          <a:xfrm>
            <a:off x="2214546" y="2000240"/>
            <a:ext cx="1650594" cy="1285884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7</a:t>
            </a:r>
            <a:endParaRPr lang="ru-RU" sz="5400" b="1" dirty="0"/>
          </a:p>
        </p:txBody>
      </p:sp>
      <p:sp>
        <p:nvSpPr>
          <p:cNvPr id="10" name="Прямоугольник 9">
            <a:hlinkClick r:id="rId10" action="ppaction://hlinksldjump"/>
          </p:cNvPr>
          <p:cNvSpPr/>
          <p:nvPr/>
        </p:nvSpPr>
        <p:spPr>
          <a:xfrm>
            <a:off x="3857620" y="2000240"/>
            <a:ext cx="1650594" cy="1285884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8</a:t>
            </a:r>
            <a:endParaRPr lang="ru-RU" sz="5400" b="1" dirty="0"/>
          </a:p>
        </p:txBody>
      </p:sp>
      <p:sp>
        <p:nvSpPr>
          <p:cNvPr id="11" name="Прямоугольник 10">
            <a:hlinkClick r:id="rId11" action="ppaction://hlinksldjump"/>
          </p:cNvPr>
          <p:cNvSpPr/>
          <p:nvPr/>
        </p:nvSpPr>
        <p:spPr>
          <a:xfrm>
            <a:off x="5500694" y="2000240"/>
            <a:ext cx="1650594" cy="1285884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9</a:t>
            </a:r>
            <a:endParaRPr lang="ru-RU" sz="5400" b="1" dirty="0"/>
          </a:p>
        </p:txBody>
      </p:sp>
      <p:sp>
        <p:nvSpPr>
          <p:cNvPr id="12" name="Прямоугольник 11">
            <a:hlinkClick r:id="rId12" action="ppaction://hlinksldjump"/>
          </p:cNvPr>
          <p:cNvSpPr/>
          <p:nvPr/>
        </p:nvSpPr>
        <p:spPr>
          <a:xfrm>
            <a:off x="7222726" y="2000240"/>
            <a:ext cx="1493394" cy="1285884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10</a:t>
            </a:r>
            <a:endParaRPr lang="ru-RU" sz="5400" b="1" dirty="0"/>
          </a:p>
        </p:txBody>
      </p:sp>
      <p:sp>
        <p:nvSpPr>
          <p:cNvPr id="13" name="Прямоугольник 12">
            <a:hlinkClick r:id="rId13" action="ppaction://hlinksldjump"/>
          </p:cNvPr>
          <p:cNvSpPr/>
          <p:nvPr/>
        </p:nvSpPr>
        <p:spPr>
          <a:xfrm>
            <a:off x="571472" y="3357562"/>
            <a:ext cx="1650594" cy="1285884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11</a:t>
            </a:r>
            <a:endParaRPr lang="ru-RU" sz="5400" b="1" dirty="0"/>
          </a:p>
        </p:txBody>
      </p:sp>
      <p:sp>
        <p:nvSpPr>
          <p:cNvPr id="14" name="Прямоугольник 13">
            <a:hlinkClick r:id="rId14" action="ppaction://hlinksldjump"/>
          </p:cNvPr>
          <p:cNvSpPr/>
          <p:nvPr/>
        </p:nvSpPr>
        <p:spPr>
          <a:xfrm>
            <a:off x="2214546" y="3357562"/>
            <a:ext cx="1650594" cy="1285884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12</a:t>
            </a:r>
            <a:endParaRPr lang="ru-RU" sz="5400" b="1" dirty="0"/>
          </a:p>
        </p:txBody>
      </p:sp>
      <p:sp>
        <p:nvSpPr>
          <p:cNvPr id="15" name="Прямоугольник 14">
            <a:hlinkClick r:id="rId15" action="ppaction://hlinksldjump"/>
          </p:cNvPr>
          <p:cNvSpPr/>
          <p:nvPr/>
        </p:nvSpPr>
        <p:spPr>
          <a:xfrm>
            <a:off x="3857620" y="3357562"/>
            <a:ext cx="1650594" cy="1285884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13</a:t>
            </a:r>
            <a:endParaRPr lang="ru-RU" sz="5400" b="1" dirty="0"/>
          </a:p>
        </p:txBody>
      </p:sp>
      <p:sp>
        <p:nvSpPr>
          <p:cNvPr id="16" name="Прямоугольник 15">
            <a:hlinkClick r:id="rId16" action="ppaction://hlinksldjump"/>
          </p:cNvPr>
          <p:cNvSpPr/>
          <p:nvPr/>
        </p:nvSpPr>
        <p:spPr>
          <a:xfrm>
            <a:off x="5500694" y="3357562"/>
            <a:ext cx="1650594" cy="1285884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14</a:t>
            </a:r>
            <a:endParaRPr lang="ru-RU" sz="5400" b="1" dirty="0"/>
          </a:p>
        </p:txBody>
      </p:sp>
      <p:sp>
        <p:nvSpPr>
          <p:cNvPr id="17" name="Прямоугольник 16">
            <a:hlinkClick r:id="rId17" action="ppaction://hlinksldjump"/>
          </p:cNvPr>
          <p:cNvSpPr/>
          <p:nvPr/>
        </p:nvSpPr>
        <p:spPr>
          <a:xfrm>
            <a:off x="7222726" y="3357562"/>
            <a:ext cx="1493394" cy="1285884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15</a:t>
            </a:r>
            <a:endParaRPr lang="ru-RU" sz="5400" b="1" dirty="0"/>
          </a:p>
        </p:txBody>
      </p:sp>
      <p:sp>
        <p:nvSpPr>
          <p:cNvPr id="18" name="Прямоугольник 17">
            <a:hlinkClick r:id="rId18" action="ppaction://hlinksldjump"/>
          </p:cNvPr>
          <p:cNvSpPr/>
          <p:nvPr/>
        </p:nvSpPr>
        <p:spPr>
          <a:xfrm>
            <a:off x="571472" y="4714884"/>
            <a:ext cx="1650594" cy="1285884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16</a:t>
            </a:r>
            <a:endParaRPr lang="ru-RU" sz="5400" b="1" dirty="0"/>
          </a:p>
        </p:txBody>
      </p:sp>
      <p:sp>
        <p:nvSpPr>
          <p:cNvPr id="19" name="Прямоугольник 18">
            <a:hlinkClick r:id="rId19" action="ppaction://hlinksldjump"/>
          </p:cNvPr>
          <p:cNvSpPr/>
          <p:nvPr/>
        </p:nvSpPr>
        <p:spPr>
          <a:xfrm>
            <a:off x="2214546" y="4714884"/>
            <a:ext cx="1650594" cy="1285884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17</a:t>
            </a:r>
            <a:endParaRPr lang="ru-RU" sz="5400" b="1" dirty="0"/>
          </a:p>
        </p:txBody>
      </p:sp>
      <p:sp>
        <p:nvSpPr>
          <p:cNvPr id="20" name="Прямоугольник 19">
            <a:hlinkClick r:id="rId20" action="ppaction://hlinksldjump"/>
          </p:cNvPr>
          <p:cNvSpPr/>
          <p:nvPr/>
        </p:nvSpPr>
        <p:spPr>
          <a:xfrm>
            <a:off x="3857620" y="4714884"/>
            <a:ext cx="1650594" cy="1285884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18</a:t>
            </a:r>
            <a:endParaRPr lang="ru-RU" sz="5400" b="1" dirty="0"/>
          </a:p>
        </p:txBody>
      </p:sp>
      <p:sp>
        <p:nvSpPr>
          <p:cNvPr id="21" name="Прямоугольник 20">
            <a:hlinkClick r:id="rId21" action="ppaction://hlinksldjump"/>
          </p:cNvPr>
          <p:cNvSpPr/>
          <p:nvPr/>
        </p:nvSpPr>
        <p:spPr>
          <a:xfrm>
            <a:off x="5500694" y="4714884"/>
            <a:ext cx="1650594" cy="1285884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19</a:t>
            </a:r>
            <a:endParaRPr lang="ru-RU" sz="5400" b="1" dirty="0"/>
          </a:p>
        </p:txBody>
      </p:sp>
      <p:sp>
        <p:nvSpPr>
          <p:cNvPr id="22" name="Прямоугольник 21">
            <a:hlinkClick r:id="rId22" action="ppaction://hlinksldjump"/>
          </p:cNvPr>
          <p:cNvSpPr/>
          <p:nvPr/>
        </p:nvSpPr>
        <p:spPr>
          <a:xfrm>
            <a:off x="7215206" y="4714884"/>
            <a:ext cx="1493394" cy="1285884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20</a:t>
            </a:r>
            <a:endParaRPr lang="ru-RU" sz="5400" b="1" dirty="0"/>
          </a:p>
        </p:txBody>
      </p:sp>
      <p:sp>
        <p:nvSpPr>
          <p:cNvPr id="23" name="Управляющая кнопка: в конец 22">
            <a:hlinkClick r:id="rId23" action="ppaction://hlinksldjump" highlightClick="1"/>
          </p:cNvPr>
          <p:cNvSpPr/>
          <p:nvPr/>
        </p:nvSpPr>
        <p:spPr>
          <a:xfrm>
            <a:off x="8143900" y="5572140"/>
            <a:ext cx="428628" cy="285752"/>
          </a:xfrm>
          <a:prstGeom prst="actionButtonEnd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3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3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3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3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3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3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0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3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0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0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6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0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6" dur="3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3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3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3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0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3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3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3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3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0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0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6" dur="3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3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3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3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0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3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3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3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3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0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9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3" fill="hold">
                      <p:stCondLst>
                        <p:cond delay="0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6" dur="3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3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3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3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0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357166"/>
            <a:ext cx="728667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После известия о казни пятерых декабристов Пушкин нарисовал виселицу с телами повешенных и написал четыре слова. Какие? 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1000100" y="2643182"/>
            <a:ext cx="7215238" cy="142876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«И я бы мог…»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5" name="Правильный пятиугольник 4"/>
          <p:cNvSpPr/>
          <p:nvPr/>
        </p:nvSpPr>
        <p:spPr>
          <a:xfrm>
            <a:off x="3357554" y="5500702"/>
            <a:ext cx="2714644" cy="1071570"/>
          </a:xfrm>
          <a:prstGeom prst="pentagon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в начало 5">
            <a:hlinkClick r:id="" action="ppaction://hlinkshowjump?jump=firstslide" highlightClick="1"/>
          </p:cNvPr>
          <p:cNvSpPr/>
          <p:nvPr/>
        </p:nvSpPr>
        <p:spPr>
          <a:xfrm>
            <a:off x="7500958" y="6072206"/>
            <a:ext cx="1143008" cy="500066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357166"/>
            <a:ext cx="72866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Какое стихотворение было написано поэтом для чтения на публичном экзамене 8 января 1815 года при переходе с младшего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3-летнего курса лицея на старший курс? 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1000100" y="2643182"/>
            <a:ext cx="7215238" cy="142876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</a:rPr>
              <a:t>«Воспоминания в Царском Селе»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" name="Правильный пятиугольник 4"/>
          <p:cNvSpPr/>
          <p:nvPr/>
        </p:nvSpPr>
        <p:spPr>
          <a:xfrm>
            <a:off x="3357554" y="5500702"/>
            <a:ext cx="2714644" cy="1071570"/>
          </a:xfrm>
          <a:prstGeom prst="pentagon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в начало 5">
            <a:hlinkClick r:id="" action="ppaction://hlinkshowjump?jump=firstslide" highlightClick="1"/>
          </p:cNvPr>
          <p:cNvSpPr/>
          <p:nvPr/>
        </p:nvSpPr>
        <p:spPr>
          <a:xfrm>
            <a:off x="7500958" y="6072206"/>
            <a:ext cx="1143008" cy="500066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357166"/>
            <a:ext cx="72866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Назовите 6 произведений А.С.Пушкина, в которых главную героиню звали Мария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1000100" y="2643182"/>
            <a:ext cx="7215238" cy="142876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«Бахчисарайский фонтан», «Дубровский», «Капитанская дочка», «Полтава», «Метель», «Выстрел»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" name="Правильный пятиугольник 4"/>
          <p:cNvSpPr/>
          <p:nvPr/>
        </p:nvSpPr>
        <p:spPr>
          <a:xfrm>
            <a:off x="3357554" y="5500702"/>
            <a:ext cx="2714644" cy="1071570"/>
          </a:xfrm>
          <a:prstGeom prst="pentagon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в начало 5">
            <a:hlinkClick r:id="" action="ppaction://hlinkshowjump?jump=firstslide" highlightClick="1"/>
          </p:cNvPr>
          <p:cNvSpPr/>
          <p:nvPr/>
        </p:nvSpPr>
        <p:spPr>
          <a:xfrm>
            <a:off x="7500958" y="6072206"/>
            <a:ext cx="1143008" cy="500066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357166"/>
            <a:ext cx="72866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В каком месяце и какого числа отмечали Пушкин и его друзья день открытия Лицея? 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1000100" y="2643182"/>
            <a:ext cx="7215238" cy="142876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19 октября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5" name="Правильный пятиугольник 4"/>
          <p:cNvSpPr/>
          <p:nvPr/>
        </p:nvSpPr>
        <p:spPr>
          <a:xfrm>
            <a:off x="3357554" y="5500702"/>
            <a:ext cx="2714644" cy="1071570"/>
          </a:xfrm>
          <a:prstGeom prst="pentagon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в начало 5">
            <a:hlinkClick r:id="" action="ppaction://hlinkshowjump?jump=firstslide" highlightClick="1"/>
          </p:cNvPr>
          <p:cNvSpPr/>
          <p:nvPr/>
        </p:nvSpPr>
        <p:spPr>
          <a:xfrm>
            <a:off x="7500958" y="6072206"/>
            <a:ext cx="1143008" cy="500066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357166"/>
            <a:ext cx="72866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Кто в романе «Евгений Онегин» произносит фразу: «Любви все возрасты покорны»? 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1000100" y="2643182"/>
            <a:ext cx="7215238" cy="142876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Автор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5" name="Правильный пятиугольник 4"/>
          <p:cNvSpPr/>
          <p:nvPr/>
        </p:nvSpPr>
        <p:spPr>
          <a:xfrm>
            <a:off x="3357554" y="5500702"/>
            <a:ext cx="2714644" cy="1071570"/>
          </a:xfrm>
          <a:prstGeom prst="pentagon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в начало 5">
            <a:hlinkClick r:id="" action="ppaction://hlinkshowjump?jump=firstslide" highlightClick="1"/>
          </p:cNvPr>
          <p:cNvSpPr/>
          <p:nvPr/>
        </p:nvSpPr>
        <p:spPr>
          <a:xfrm>
            <a:off x="7500958" y="6072206"/>
            <a:ext cx="1143008" cy="500066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357166"/>
            <a:ext cx="72866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Когда и в связи с чем В.Жуковский подарил Пушкину свой портрет? 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1000100" y="2643182"/>
            <a:ext cx="7215238" cy="142876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</a:rPr>
              <a:t>После написания поэмы «Руслан и Людмила»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" name="Правильный пятиугольник 4"/>
          <p:cNvSpPr/>
          <p:nvPr/>
        </p:nvSpPr>
        <p:spPr>
          <a:xfrm>
            <a:off x="3357554" y="5500702"/>
            <a:ext cx="2714644" cy="1071570"/>
          </a:xfrm>
          <a:prstGeom prst="pentagon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в начало 5">
            <a:hlinkClick r:id="" action="ppaction://hlinkshowjump?jump=firstslide" highlightClick="1"/>
          </p:cNvPr>
          <p:cNvSpPr/>
          <p:nvPr/>
        </p:nvSpPr>
        <p:spPr>
          <a:xfrm>
            <a:off x="7500958" y="6072206"/>
            <a:ext cx="1143008" cy="500066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357166"/>
            <a:ext cx="72866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Кто из русских литераторов так же, как и Пушкин, служил в Коллегии иностранных дел? 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1000100" y="2643182"/>
            <a:ext cx="7215238" cy="142876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Александр Сергеевич Грибоедов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" name="Правильный пятиугольник 4"/>
          <p:cNvSpPr/>
          <p:nvPr/>
        </p:nvSpPr>
        <p:spPr>
          <a:xfrm>
            <a:off x="3357554" y="5500702"/>
            <a:ext cx="2714644" cy="1071570"/>
          </a:xfrm>
          <a:prstGeom prst="pentagon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в начало 5">
            <a:hlinkClick r:id="" action="ppaction://hlinkshowjump?jump=firstslide" highlightClick="1"/>
          </p:cNvPr>
          <p:cNvSpPr/>
          <p:nvPr/>
        </p:nvSpPr>
        <p:spPr>
          <a:xfrm>
            <a:off x="7500958" y="6072206"/>
            <a:ext cx="1143008" cy="500066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357166"/>
            <a:ext cx="72866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Какое одинаковое название имеют романтическая поэма А.С.Пушкина и рассказ Л.Н.Толстого? 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1000100" y="2643182"/>
            <a:ext cx="7215238" cy="142876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</a:rPr>
              <a:t>«Кавказский пленник»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5" name="Правильный пятиугольник 4"/>
          <p:cNvSpPr/>
          <p:nvPr/>
        </p:nvSpPr>
        <p:spPr>
          <a:xfrm>
            <a:off x="3357554" y="5500702"/>
            <a:ext cx="2714644" cy="1071570"/>
          </a:xfrm>
          <a:prstGeom prst="pentagon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в начало 5">
            <a:hlinkClick r:id="" action="ppaction://hlinkshowjump?jump=firstslide" highlightClick="1"/>
          </p:cNvPr>
          <p:cNvSpPr/>
          <p:nvPr/>
        </p:nvSpPr>
        <p:spPr>
          <a:xfrm>
            <a:off x="7500958" y="6072206"/>
            <a:ext cx="1143008" cy="500066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357166"/>
            <a:ext cx="72866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В каких произведениях А.С. Пушкина описывается Петр I? 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1000100" y="2643182"/>
            <a:ext cx="7215238" cy="142876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«Полтава», «Медный всадник», </a:t>
            </a: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«Арап Петра великого»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5" name="Правильный пятиугольник 4"/>
          <p:cNvSpPr/>
          <p:nvPr/>
        </p:nvSpPr>
        <p:spPr>
          <a:xfrm>
            <a:off x="3357554" y="5500702"/>
            <a:ext cx="2714644" cy="1071570"/>
          </a:xfrm>
          <a:prstGeom prst="pentagon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в начало 5">
            <a:hlinkClick r:id="rId2" action="ppaction://hlinksldjump" highlightClick="1"/>
          </p:cNvPr>
          <p:cNvSpPr/>
          <p:nvPr/>
        </p:nvSpPr>
        <p:spPr>
          <a:xfrm>
            <a:off x="7500958" y="6072206"/>
            <a:ext cx="1143008" cy="500066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357166"/>
            <a:ext cx="72866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Знаете ли вы известный пушкинский афоризм о воспитании: «Мы все учились понемногу…»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1000100" y="2643182"/>
            <a:ext cx="7215238" cy="142876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«Чему-нибудь и как-нибудь»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" name="Правильный пятиугольник 4"/>
          <p:cNvSpPr/>
          <p:nvPr/>
        </p:nvSpPr>
        <p:spPr>
          <a:xfrm>
            <a:off x="3357554" y="5500702"/>
            <a:ext cx="2714644" cy="1071570"/>
          </a:xfrm>
          <a:prstGeom prst="pentagon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в начало 5">
            <a:hlinkClick r:id="rId2" action="ppaction://hlinksldjump" highlightClick="1"/>
          </p:cNvPr>
          <p:cNvSpPr/>
          <p:nvPr/>
        </p:nvSpPr>
        <p:spPr>
          <a:xfrm>
            <a:off x="7500958" y="6072206"/>
            <a:ext cx="1143008" cy="500066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00100" y="357166"/>
            <a:ext cx="72866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</a:rPr>
              <a:t>Назовите имя, отчество, фамилию няни Пушкина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1000100" y="2643182"/>
            <a:ext cx="7215238" cy="142876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Арина Родионовна Яковлева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" name="Правильный пятиугольник 4"/>
          <p:cNvSpPr/>
          <p:nvPr/>
        </p:nvSpPr>
        <p:spPr>
          <a:xfrm>
            <a:off x="3357554" y="5500702"/>
            <a:ext cx="2714644" cy="1071570"/>
          </a:xfrm>
          <a:prstGeom prst="pentagon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в начало 7">
            <a:hlinkClick r:id="" action="ppaction://hlinkshowjump?jump=firstslide" highlightClick="1"/>
          </p:cNvPr>
          <p:cNvSpPr/>
          <p:nvPr/>
        </p:nvSpPr>
        <p:spPr>
          <a:xfrm>
            <a:off x="7500958" y="6072206"/>
            <a:ext cx="1143008" cy="500066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357166"/>
            <a:ext cx="72866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</a:rPr>
              <a:t>Какие прозвища были у Пушкина в Лицее? </a:t>
            </a:r>
            <a:endParaRPr lang="ru-RU" sz="4400" b="1" dirty="0">
              <a:solidFill>
                <a:srgbClr val="0070C0"/>
              </a:solidFill>
            </a:endParaRPr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1000100" y="2643182"/>
            <a:ext cx="7215238" cy="142876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Француз, обезьяна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5" name="Правильный пятиугольник 4"/>
          <p:cNvSpPr/>
          <p:nvPr/>
        </p:nvSpPr>
        <p:spPr>
          <a:xfrm>
            <a:off x="3357554" y="5500702"/>
            <a:ext cx="2714644" cy="1071570"/>
          </a:xfrm>
          <a:prstGeom prst="pentagon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в начало 6">
            <a:hlinkClick r:id="rId2" action="ppaction://hlinksldjump" highlightClick="1"/>
          </p:cNvPr>
          <p:cNvSpPr/>
          <p:nvPr/>
        </p:nvSpPr>
        <p:spPr>
          <a:xfrm>
            <a:off x="7500958" y="6072206"/>
            <a:ext cx="1143008" cy="500066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357166"/>
            <a:ext cx="728667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Назовите произведение, в первых строках которого автор определил цель его создания: “…Воспеть свободу миру, На тронах поразить порок”?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1000100" y="2643182"/>
            <a:ext cx="7215238" cy="142876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«ВОЛЬНОСТЬ»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5" name="Правильный пятиугольник 4"/>
          <p:cNvSpPr/>
          <p:nvPr/>
        </p:nvSpPr>
        <p:spPr>
          <a:xfrm>
            <a:off x="3357554" y="5500702"/>
            <a:ext cx="2714644" cy="1071570"/>
          </a:xfrm>
          <a:prstGeom prst="pentagon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в конец 6">
            <a:hlinkClick r:id="rId2" action="ppaction://hlinksldjump" highlightClick="1"/>
          </p:cNvPr>
          <p:cNvSpPr/>
          <p:nvPr/>
        </p:nvSpPr>
        <p:spPr>
          <a:xfrm>
            <a:off x="6715140" y="6215082"/>
            <a:ext cx="1000132" cy="428628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 descr="D:\Documents and Settings\муртаза\Мои документы\Downloads\download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214422"/>
            <a:ext cx="7620000" cy="1270000"/>
          </a:xfrm>
          <a:prstGeom prst="rect">
            <a:avLst/>
          </a:prstGeom>
          <a:noFill/>
        </p:spPr>
      </p:pic>
      <p:pic>
        <p:nvPicPr>
          <p:cNvPr id="1026" name="Picture 2" descr="D:\Documents and Settings\муртаза\Мои документы\Downloads\download (1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4643446"/>
            <a:ext cx="7620000" cy="1270000"/>
          </a:xfrm>
          <a:prstGeom prst="rect">
            <a:avLst/>
          </a:prstGeom>
          <a:noFill/>
        </p:spPr>
      </p:pic>
      <p:pic>
        <p:nvPicPr>
          <p:cNvPr id="1027" name="Picture 3" descr="D:\Documents and Settings\муртаза\Мои документы\Downloads\download (2)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2794000"/>
            <a:ext cx="7620000" cy="127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357166"/>
            <a:ext cx="72866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</a:rPr>
              <a:t>Какое время года особенно любил Пушкин и почему? </a:t>
            </a:r>
            <a:endParaRPr lang="ru-RU" sz="4400" b="1" dirty="0">
              <a:solidFill>
                <a:srgbClr val="0070C0"/>
              </a:solidFill>
            </a:endParaRPr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1000100" y="2643182"/>
            <a:ext cx="7215238" cy="142876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Осень.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Это время года вдохновляло его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" name="Правильный пятиугольник 4"/>
          <p:cNvSpPr/>
          <p:nvPr/>
        </p:nvSpPr>
        <p:spPr>
          <a:xfrm>
            <a:off x="3357554" y="5500702"/>
            <a:ext cx="2714644" cy="1071570"/>
          </a:xfrm>
          <a:prstGeom prst="pentagon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в начало 5">
            <a:hlinkClick r:id="" action="ppaction://hlinkshowjump?jump=firstslide" highlightClick="1"/>
          </p:cNvPr>
          <p:cNvSpPr/>
          <p:nvPr/>
        </p:nvSpPr>
        <p:spPr>
          <a:xfrm>
            <a:off x="7500958" y="6072206"/>
            <a:ext cx="1143008" cy="500066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357166"/>
            <a:ext cx="72866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Как называется сейчас город, где Пушкин учился в лицее? 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1000100" y="2643182"/>
            <a:ext cx="7215238" cy="142876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ПУШКИН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5" name="Правильный пятиугольник 4"/>
          <p:cNvSpPr/>
          <p:nvPr/>
        </p:nvSpPr>
        <p:spPr>
          <a:xfrm>
            <a:off x="3357554" y="5500702"/>
            <a:ext cx="2714644" cy="1071570"/>
          </a:xfrm>
          <a:prstGeom prst="pentagon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в начало 5">
            <a:hlinkClick r:id="" action="ppaction://hlinkshowjump?jump=firstslide" highlightClick="1"/>
          </p:cNvPr>
          <p:cNvSpPr/>
          <p:nvPr/>
        </p:nvSpPr>
        <p:spPr>
          <a:xfrm>
            <a:off x="7500958" y="6072206"/>
            <a:ext cx="1143008" cy="500066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357166"/>
            <a:ext cx="74295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Какой великий русский поэт слушал стихи Пушкина на лицейском экзамене? 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1000100" y="2643182"/>
            <a:ext cx="7215238" cy="142876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Гаврила Романович Державин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5" name="Правильный пятиугольник 4"/>
          <p:cNvSpPr/>
          <p:nvPr/>
        </p:nvSpPr>
        <p:spPr>
          <a:xfrm>
            <a:off x="3357554" y="5500702"/>
            <a:ext cx="2714644" cy="1071570"/>
          </a:xfrm>
          <a:prstGeom prst="pentagon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в начало 5">
            <a:hlinkClick r:id="" action="ppaction://hlinkshowjump?jump=firstslide" highlightClick="1"/>
          </p:cNvPr>
          <p:cNvSpPr/>
          <p:nvPr/>
        </p:nvSpPr>
        <p:spPr>
          <a:xfrm>
            <a:off x="7500958" y="6072206"/>
            <a:ext cx="1143008" cy="500066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357166"/>
            <a:ext cx="74295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Какое первое стихотворение он опубликовал и под каким псевдонимом? 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1000100" y="2643182"/>
            <a:ext cx="7215238" cy="142876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«К другу-стихотворцу» 1814 г. </a:t>
            </a:r>
          </a:p>
          <a:p>
            <a:pPr algn="ctr"/>
            <a:r>
              <a:rPr lang="ru-RU" sz="2800" b="1" dirty="0" err="1" smtClean="0">
                <a:solidFill>
                  <a:srgbClr val="FF0000"/>
                </a:solidFill>
              </a:rPr>
              <a:t>Нкшп</a:t>
            </a:r>
            <a:r>
              <a:rPr lang="ru-RU" sz="2800" b="1" dirty="0" smtClean="0">
                <a:solidFill>
                  <a:srgbClr val="FF0000"/>
                </a:solidFill>
              </a:rPr>
              <a:t> – согласные «перевёрнутой» фамилии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" name="Правильный пятиугольник 4"/>
          <p:cNvSpPr/>
          <p:nvPr/>
        </p:nvSpPr>
        <p:spPr>
          <a:xfrm>
            <a:off x="3357554" y="5500702"/>
            <a:ext cx="2714644" cy="1071570"/>
          </a:xfrm>
          <a:prstGeom prst="pentagon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в начало 5">
            <a:hlinkClick r:id="" action="ppaction://hlinkshowjump?jump=firstslide" highlightClick="1"/>
          </p:cNvPr>
          <p:cNvSpPr/>
          <p:nvPr/>
        </p:nvSpPr>
        <p:spPr>
          <a:xfrm>
            <a:off x="7500958" y="6072206"/>
            <a:ext cx="1143008" cy="500066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357166"/>
            <a:ext cx="72866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Бывал ли Пушкин за границей?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1000100" y="2643182"/>
            <a:ext cx="7215238" cy="142876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Нет. Арзрум, куда ездил Пушкин, тогда принадлежал России, а впоследствии отошел к Турции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" name="Правильный пятиугольник 4"/>
          <p:cNvSpPr/>
          <p:nvPr/>
        </p:nvSpPr>
        <p:spPr>
          <a:xfrm>
            <a:off x="3357554" y="5500702"/>
            <a:ext cx="2714644" cy="1071570"/>
          </a:xfrm>
          <a:prstGeom prst="pentagon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в начало 5">
            <a:hlinkClick r:id="" action="ppaction://hlinkshowjump?jump=firstslide" highlightClick="1"/>
          </p:cNvPr>
          <p:cNvSpPr/>
          <p:nvPr/>
        </p:nvSpPr>
        <p:spPr>
          <a:xfrm>
            <a:off x="7500958" y="6072206"/>
            <a:ext cx="1143008" cy="500066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357166"/>
            <a:ext cx="72866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Какой русский поэт был выслан из Петербурга за стихотворение, посвященное гибели Пушкина?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1000100" y="2643182"/>
            <a:ext cx="7215238" cy="142876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Михаил Юрьевич Лермонтов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5" name="Правильный пятиугольник 4"/>
          <p:cNvSpPr/>
          <p:nvPr/>
        </p:nvSpPr>
        <p:spPr>
          <a:xfrm>
            <a:off x="3357554" y="5500702"/>
            <a:ext cx="2714644" cy="1071570"/>
          </a:xfrm>
          <a:prstGeom prst="pentagon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в начало 5">
            <a:hlinkClick r:id="" action="ppaction://hlinkshowjump?jump=firstslide" highlightClick="1"/>
          </p:cNvPr>
          <p:cNvSpPr/>
          <p:nvPr/>
        </p:nvSpPr>
        <p:spPr>
          <a:xfrm>
            <a:off x="7500958" y="6072206"/>
            <a:ext cx="1143008" cy="500066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357166"/>
            <a:ext cx="728667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В качестве эпиграфа к «Капитанской дочке» приводится в сокращенном виде русская пословица. 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Знаете ли вы ее целиком? 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1000100" y="2643182"/>
            <a:ext cx="7215238" cy="142876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«Береги платье </a:t>
            </a:r>
            <a:r>
              <a:rPr lang="ru-RU" sz="4000" b="1" dirty="0" err="1" smtClean="0">
                <a:solidFill>
                  <a:srgbClr val="FF0000"/>
                </a:solidFill>
              </a:rPr>
              <a:t>снову</a:t>
            </a:r>
            <a:r>
              <a:rPr lang="ru-RU" sz="4000" b="1" dirty="0" smtClean="0">
                <a:solidFill>
                  <a:srgbClr val="FF0000"/>
                </a:solidFill>
              </a:rPr>
              <a:t>, а честь смолоду»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5" name="Правильный пятиугольник 4"/>
          <p:cNvSpPr/>
          <p:nvPr/>
        </p:nvSpPr>
        <p:spPr>
          <a:xfrm>
            <a:off x="3357554" y="5500702"/>
            <a:ext cx="2714644" cy="1071570"/>
          </a:xfrm>
          <a:prstGeom prst="pentagon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в начало 5">
            <a:hlinkClick r:id="" action="ppaction://hlinkshowjump?jump=firstslide" highlightClick="1"/>
          </p:cNvPr>
          <p:cNvSpPr/>
          <p:nvPr/>
        </p:nvSpPr>
        <p:spPr>
          <a:xfrm>
            <a:off x="7500958" y="6072206"/>
            <a:ext cx="1143008" cy="500066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422</Words>
  <Application>Microsoft Office PowerPoint</Application>
  <PresentationFormat>Экран (4:3)</PresentationFormat>
  <Paragraphs>65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</dc:title>
  <dc:creator>муртаза18</dc:creator>
  <cp:lastModifiedBy>муртаза</cp:lastModifiedBy>
  <cp:revision>33</cp:revision>
  <dcterms:created xsi:type="dcterms:W3CDTF">2018-10-19T03:12:17Z</dcterms:created>
  <dcterms:modified xsi:type="dcterms:W3CDTF">2018-10-21T12:19:45Z</dcterms:modified>
</cp:coreProperties>
</file>