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58" r:id="rId9"/>
    <p:sldId id="259" r:id="rId10"/>
    <p:sldId id="266" r:id="rId11"/>
    <p:sldId id="271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8" autoAdjust="0"/>
    <p:restoredTop sz="94638" autoAdjust="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CEC1C-EB2D-424C-AD04-A656CE4A8DC5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6ACB4-084A-4C09-9562-B8EEBF375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CEC1C-EB2D-424C-AD04-A656CE4A8DC5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6ACB4-084A-4C09-9562-B8EEBF375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CEC1C-EB2D-424C-AD04-A656CE4A8DC5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6ACB4-084A-4C09-9562-B8EEBF375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CEC1C-EB2D-424C-AD04-A656CE4A8DC5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6ACB4-084A-4C09-9562-B8EEBF375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CEC1C-EB2D-424C-AD04-A656CE4A8DC5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6ACB4-084A-4C09-9562-B8EEBF375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CEC1C-EB2D-424C-AD04-A656CE4A8DC5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6ACB4-084A-4C09-9562-B8EEBF375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CEC1C-EB2D-424C-AD04-A656CE4A8DC5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6ACB4-084A-4C09-9562-B8EEBF375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CEC1C-EB2D-424C-AD04-A656CE4A8DC5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6ACB4-084A-4C09-9562-B8EEBF375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CEC1C-EB2D-424C-AD04-A656CE4A8DC5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6ACB4-084A-4C09-9562-B8EEBF375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CEC1C-EB2D-424C-AD04-A656CE4A8DC5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6ACB4-084A-4C09-9562-B8EEBF375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CEC1C-EB2D-424C-AD04-A656CE4A8DC5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6ACB4-084A-4C09-9562-B8EEBF375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CEC1C-EB2D-424C-AD04-A656CE4A8DC5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6ACB4-084A-4C09-9562-B8EEBF375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428604"/>
            <a:ext cx="8786842" cy="607223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ТЕМА: «РЕШЕНИЕ ЗАДАЧ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ПРОГРАММИРОВАНИЯ </a:t>
            </a:r>
            <a:r>
              <a:rPr lang="ru-RU" b="1" dirty="0">
                <a:solidFill>
                  <a:srgbClr val="FF0000"/>
                </a:solidFill>
              </a:rPr>
              <a:t>НА ЯЗЫКЕ ПАСКАЛЬ»</a:t>
            </a: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r>
              <a:rPr lang="ru-RU" u="sng" dirty="0" smtClean="0">
                <a:solidFill>
                  <a:srgbClr val="00B050"/>
                </a:solidFill>
              </a:rPr>
              <a:t>ЦЕЛЬ</a:t>
            </a:r>
            <a:r>
              <a:rPr lang="ru-RU" u="sng" dirty="0">
                <a:solidFill>
                  <a:srgbClr val="00B050"/>
                </a:solidFill>
              </a:rPr>
              <a:t>: 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dirty="0">
                <a:solidFill>
                  <a:srgbClr val="00B050"/>
                </a:solidFill>
              </a:rPr>
              <a:t>СФОРМИРОВАТЬ НАВЫКИ ПРОГРАММИРОВАНИЯ НА ЯЗЫКЕ ПАСКАЛЬ </a:t>
            </a:r>
            <a:r>
              <a:rPr lang="ru-RU">
                <a:solidFill>
                  <a:srgbClr val="00B050"/>
                </a:solidFill>
              </a:rPr>
              <a:t/>
            </a:r>
            <a:br>
              <a:rPr lang="ru-RU">
                <a:solidFill>
                  <a:srgbClr val="00B050"/>
                </a:solidFill>
              </a:rPr>
            </a:br>
            <a:endParaRPr lang="ru-RU" smtClean="0">
              <a:solidFill>
                <a:srgbClr val="00B050"/>
              </a:solidFill>
            </a:endParaRPr>
          </a:p>
          <a:p>
            <a:endParaRPr lang="ru-RU" dirty="0" smtClean="0">
              <a:solidFill>
                <a:srgbClr val="00B050"/>
              </a:solidFill>
            </a:endParaRPr>
          </a:p>
          <a:p>
            <a:r>
              <a:rPr lang="ru-RU" u="sng" dirty="0" smtClean="0">
                <a:solidFill>
                  <a:srgbClr val="00B0F0"/>
                </a:solidFill>
              </a:rPr>
              <a:t>ЗАДАЧИ</a:t>
            </a:r>
            <a:r>
              <a:rPr lang="ru-RU" u="sng" dirty="0">
                <a:solidFill>
                  <a:srgbClr val="00B0F0"/>
                </a:solidFill>
              </a:rPr>
              <a:t>:</a:t>
            </a:r>
            <a:r>
              <a:rPr lang="ru-RU" dirty="0">
                <a:solidFill>
                  <a:srgbClr val="00B0F0"/>
                </a:solidFill>
              </a:rPr>
              <a:t> </a:t>
            </a:r>
            <a:br>
              <a:rPr lang="ru-RU" dirty="0">
                <a:solidFill>
                  <a:srgbClr val="00B0F0"/>
                </a:solidFill>
              </a:rPr>
            </a:br>
            <a:r>
              <a:rPr lang="ru-RU" sz="2600" dirty="0">
                <a:solidFill>
                  <a:srgbClr val="00B0F0"/>
                </a:solidFill>
              </a:rPr>
              <a:t>- ОТРАБОТАТЬ НАВЫКИ НАПИСАНИЯ ПРОГРАММ ОБРАБОТКИ ДАННЫХ ЦЕЛОГО  И ВЕЩЕСТВЕННОГО ТИПА </a:t>
            </a:r>
            <a:endParaRPr lang="ru-RU" sz="2600" dirty="0" smtClean="0">
              <a:solidFill>
                <a:srgbClr val="00B0F0"/>
              </a:solidFill>
            </a:endParaRPr>
          </a:p>
          <a:p>
            <a:r>
              <a:rPr lang="ru-RU" sz="2600" dirty="0">
                <a:solidFill>
                  <a:srgbClr val="00B0F0"/>
                </a:solidFill>
              </a:rPr>
              <a:t/>
            </a:r>
            <a:br>
              <a:rPr lang="ru-RU" sz="2600" dirty="0">
                <a:solidFill>
                  <a:srgbClr val="00B0F0"/>
                </a:solidFill>
              </a:rPr>
            </a:br>
            <a:r>
              <a:rPr lang="ru-RU" sz="2600" dirty="0">
                <a:solidFill>
                  <a:srgbClr val="00B0F0"/>
                </a:solidFill>
              </a:rPr>
              <a:t>- ЗАКРЕПИТЬ ЗНАНИЯ О СТРУКТУРЕ ПРОГРАММЫ И ОСНОВНЫМ ОПЕРАТОРАМ ПРОГРАММИРОВАНИЯ</a:t>
            </a:r>
            <a:r>
              <a:rPr lang="ru-RU" sz="2600" dirty="0"/>
              <a:t> </a:t>
            </a:r>
            <a:br>
              <a:rPr lang="ru-RU" sz="2600" dirty="0"/>
            </a:br>
            <a:r>
              <a:rPr lang="ru-RU" sz="2600" dirty="0"/>
              <a:t/>
            </a:r>
            <a:br>
              <a:rPr lang="ru-RU" sz="2600" dirty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Выберите правильную группу команд вместо многоточий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err="1" smtClean="0"/>
              <a:t>a,b,c</a:t>
            </a:r>
            <a:r>
              <a:rPr lang="en-US" dirty="0" smtClean="0"/>
              <a:t> : ……..….;</a:t>
            </a:r>
            <a:endParaRPr lang="ru-RU" dirty="0" smtClean="0"/>
          </a:p>
          <a:p>
            <a:r>
              <a:rPr lang="en-US" dirty="0" smtClean="0"/>
              <a:t>    Begin    …….. (</a:t>
            </a:r>
            <a:r>
              <a:rPr lang="en-US" dirty="0" err="1" smtClean="0"/>
              <a:t>a,b</a:t>
            </a:r>
            <a:r>
              <a:rPr lang="en-US" dirty="0" smtClean="0"/>
              <a:t>);</a:t>
            </a:r>
            <a:endParaRPr lang="ru-RU" dirty="0" smtClean="0"/>
          </a:p>
          <a:p>
            <a:r>
              <a:rPr lang="en-US" dirty="0" smtClean="0"/>
              <a:t>       </a:t>
            </a:r>
            <a:r>
              <a:rPr lang="ru-RU" dirty="0" smtClean="0"/>
              <a:t>с</a:t>
            </a:r>
            <a:r>
              <a:rPr lang="en-US" dirty="0" smtClean="0"/>
              <a:t>:=</a:t>
            </a:r>
            <a:r>
              <a:rPr lang="en-US" dirty="0" err="1" smtClean="0"/>
              <a:t>sqrt</a:t>
            </a:r>
            <a:r>
              <a:rPr lang="en-US" dirty="0" smtClean="0"/>
              <a:t>(</a:t>
            </a:r>
            <a:r>
              <a:rPr lang="en-US" dirty="0" err="1" smtClean="0"/>
              <a:t>sqr</a:t>
            </a:r>
            <a:r>
              <a:rPr lang="en-US" dirty="0" smtClean="0"/>
              <a:t>(a)+</a:t>
            </a:r>
            <a:r>
              <a:rPr lang="en-US" dirty="0" err="1" smtClean="0"/>
              <a:t>sqr</a:t>
            </a:r>
            <a:r>
              <a:rPr lang="en-US" dirty="0" smtClean="0"/>
              <a:t>(b)) </a:t>
            </a:r>
            <a:endParaRPr lang="ru-RU" dirty="0" smtClean="0"/>
          </a:p>
          <a:p>
            <a:r>
              <a:rPr lang="en-US" dirty="0" smtClean="0"/>
              <a:t>    </a:t>
            </a:r>
            <a:r>
              <a:rPr lang="ru-RU" dirty="0" smtClean="0"/>
              <a:t>……….  (</a:t>
            </a:r>
            <a:r>
              <a:rPr lang="en-US" dirty="0" smtClean="0"/>
              <a:t>c</a:t>
            </a:r>
            <a:r>
              <a:rPr lang="ru-RU" dirty="0" smtClean="0"/>
              <a:t>);</a:t>
            </a:r>
          </a:p>
          <a:p>
            <a:r>
              <a:rPr lang="ru-RU" dirty="0" smtClean="0"/>
              <a:t>    </a:t>
            </a:r>
            <a:r>
              <a:rPr lang="en-US" dirty="0" smtClean="0"/>
              <a:t>End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smtClean="0"/>
              <a:t>Ответы:</a:t>
            </a:r>
            <a:endParaRPr lang="en-US" dirty="0" smtClean="0"/>
          </a:p>
          <a:p>
            <a:r>
              <a:rPr lang="ru-RU" dirty="0" smtClean="0"/>
              <a:t>1) </a:t>
            </a:r>
            <a:r>
              <a:rPr lang="en-US" dirty="0" smtClean="0"/>
              <a:t>end, real, to </a:t>
            </a:r>
            <a:r>
              <a:rPr lang="en-US" dirty="0" smtClean="0"/>
              <a:t>2) for</a:t>
            </a:r>
            <a:r>
              <a:rPr lang="ru-RU" dirty="0" smtClean="0"/>
              <a:t>,</a:t>
            </a:r>
            <a:r>
              <a:rPr lang="en-US" dirty="0" err="1" smtClean="0"/>
              <a:t>begin,else</a:t>
            </a:r>
            <a:endParaRPr lang="en-US" dirty="0" smtClean="0"/>
          </a:p>
          <a:p>
            <a:r>
              <a:rPr lang="en-US" dirty="0" smtClean="0"/>
              <a:t>3</a:t>
            </a:r>
            <a:r>
              <a:rPr lang="en-US" dirty="0" smtClean="0"/>
              <a:t>) real,</a:t>
            </a:r>
            <a:r>
              <a:rPr lang="ru-RU" dirty="0" smtClean="0"/>
              <a:t> </a:t>
            </a:r>
            <a:r>
              <a:rPr lang="en-US" dirty="0" smtClean="0"/>
              <a:t>read, </a:t>
            </a:r>
            <a:r>
              <a:rPr lang="en-US" dirty="0" err="1" smtClean="0"/>
              <a:t>writeln</a:t>
            </a:r>
            <a:r>
              <a:rPr lang="en-US" dirty="0" smtClean="0"/>
              <a:t> </a:t>
            </a:r>
            <a:r>
              <a:rPr lang="en-US" dirty="0" smtClean="0"/>
              <a:t>4</a:t>
            </a:r>
            <a:r>
              <a:rPr lang="en-US" dirty="0" smtClean="0"/>
              <a:t>) char, writ, read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2871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Правильные ответы</a:t>
            </a:r>
            <a:endParaRPr lang="ru-RU" sz="5400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285852" y="1571612"/>
          <a:ext cx="6786609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9141"/>
                <a:gridCol w="710226"/>
                <a:gridCol w="631312"/>
                <a:gridCol w="552398"/>
                <a:gridCol w="710226"/>
                <a:gridCol w="710226"/>
                <a:gridCol w="868054"/>
                <a:gridCol w="603128"/>
                <a:gridCol w="1211898"/>
              </a:tblGrid>
              <a:tr h="571504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2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3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4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5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6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7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8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9</a:t>
                      </a:r>
                      <a:endParaRPr lang="ru-RU" sz="4000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7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15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5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9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4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2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3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Решение </a:t>
            </a:r>
            <a:r>
              <a:rPr lang="ru-RU" dirty="0" smtClean="0">
                <a:solidFill>
                  <a:srgbClr val="FF0000"/>
                </a:solidFill>
              </a:rPr>
              <a:t>задач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в </a:t>
            </a:r>
            <a:r>
              <a:rPr lang="en-US" dirty="0" smtClean="0">
                <a:solidFill>
                  <a:srgbClr val="FF0000"/>
                </a:solidFill>
              </a:rPr>
              <a:t>Pascal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Задача №1</a:t>
            </a:r>
          </a:p>
          <a:p>
            <a:pPr>
              <a:buNone/>
            </a:pPr>
            <a:r>
              <a:rPr lang="ru-RU" dirty="0" smtClean="0"/>
              <a:t>Составить программу для определения объема колодца имеющую круглую форму, если глубина равна </a:t>
            </a:r>
            <a:r>
              <a:rPr lang="en-US" b="1" dirty="0" smtClean="0"/>
              <a:t>H</a:t>
            </a:r>
            <a:r>
              <a:rPr lang="en-US" dirty="0" smtClean="0"/>
              <a:t> </a:t>
            </a:r>
            <a:r>
              <a:rPr lang="ru-RU" dirty="0" smtClean="0"/>
              <a:t>метров , а диаметр </a:t>
            </a:r>
            <a:r>
              <a:rPr lang="en-US" b="1" dirty="0" smtClean="0"/>
              <a:t>d</a:t>
            </a:r>
            <a:r>
              <a:rPr lang="en-US" dirty="0" smtClean="0"/>
              <a:t> </a:t>
            </a:r>
            <a:r>
              <a:rPr lang="ru-RU" dirty="0" smtClean="0"/>
              <a:t>метров.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401080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Задача №2 </a:t>
            </a:r>
            <a:r>
              <a:rPr lang="ru-RU" sz="2400" dirty="0" smtClean="0">
                <a:solidFill>
                  <a:srgbClr val="FF0000"/>
                </a:solidFill>
              </a:rPr>
              <a:t>(задача№1- ЕГЭ профильной математики)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>Ученик продал летом абрикосы и получил  </a:t>
            </a:r>
            <a:r>
              <a:rPr lang="en-US" b="1" i="1" dirty="0" smtClean="0"/>
              <a:t>A</a:t>
            </a:r>
            <a:r>
              <a:rPr lang="ru-RU" dirty="0" smtClean="0"/>
              <a:t> рублей (10000&lt; </a:t>
            </a:r>
            <a:r>
              <a:rPr lang="en-US" dirty="0" smtClean="0"/>
              <a:t>A </a:t>
            </a:r>
            <a:r>
              <a:rPr lang="ru-RU" dirty="0" smtClean="0"/>
              <a:t>&lt; 31000) . Он решил купить букет тюльпанов классной руководительнице на 1 сентября. Какое наибольшее количество тюльпанов сможет купить ученик, если потратил для себя  </a:t>
            </a:r>
            <a:r>
              <a:rPr lang="ru-RU" b="1" i="1" dirty="0" smtClean="0"/>
              <a:t>более 79 % </a:t>
            </a:r>
            <a:r>
              <a:rPr lang="ru-RU" dirty="0" smtClean="0"/>
              <a:t>от всей суммы? Тюльпаны стоят </a:t>
            </a:r>
            <a:r>
              <a:rPr lang="en-US" b="1" i="1" dirty="0" smtClean="0"/>
              <a:t>C</a:t>
            </a:r>
            <a:r>
              <a:rPr lang="en-US" b="1" dirty="0" smtClean="0"/>
              <a:t> </a:t>
            </a:r>
            <a:r>
              <a:rPr lang="ru-RU" b="1" dirty="0" smtClean="0"/>
              <a:t>(60 &lt; </a:t>
            </a:r>
            <a:r>
              <a:rPr lang="en-US" b="1" dirty="0" smtClean="0"/>
              <a:t>C </a:t>
            </a:r>
            <a:r>
              <a:rPr lang="ru-RU" b="1" dirty="0" smtClean="0"/>
              <a:t>&lt; 90) </a:t>
            </a:r>
            <a:r>
              <a:rPr lang="ru-RU" dirty="0" smtClean="0"/>
              <a:t>рублей за штуку.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401080" cy="51974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Задача №</a:t>
            </a:r>
            <a:r>
              <a:rPr lang="ru-RU" sz="2400" dirty="0" smtClean="0">
                <a:solidFill>
                  <a:srgbClr val="FF0000"/>
                </a:solidFill>
              </a:rPr>
              <a:t>3(задача № 17- ЕГЭ профильной математики) 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>Коммерсант, имея стартовый капитал </a:t>
            </a:r>
            <a:r>
              <a:rPr lang="ru-RU" b="1" i="1" dirty="0" err="1" smtClean="0"/>
              <a:t>k</a:t>
            </a:r>
            <a:r>
              <a:rPr lang="ru-RU" dirty="0" smtClean="0"/>
              <a:t> рублей, занялся торговлей, которая ежемесячно увеличивает капитал на </a:t>
            </a:r>
            <a:r>
              <a:rPr lang="ru-RU" b="1" i="1" dirty="0" err="1" smtClean="0"/>
              <a:t>p</a:t>
            </a:r>
            <a:r>
              <a:rPr lang="ru-RU" dirty="0" smtClean="0"/>
              <a:t> %.</a:t>
            </a:r>
          </a:p>
          <a:p>
            <a:pPr>
              <a:buNone/>
            </a:pPr>
            <a:r>
              <a:rPr lang="ru-RU" dirty="0" smtClean="0"/>
              <a:t>Через сколько лет он накопит сумму </a:t>
            </a:r>
            <a:r>
              <a:rPr lang="en-US" b="1" i="1" dirty="0" smtClean="0"/>
              <a:t>S</a:t>
            </a:r>
            <a:r>
              <a:rPr lang="ru-RU" dirty="0" smtClean="0"/>
              <a:t>, достаточную для покупки </a:t>
            </a:r>
          </a:p>
          <a:p>
            <a:pPr>
              <a:buNone/>
            </a:pPr>
            <a:r>
              <a:rPr lang="en-US" dirty="0" smtClean="0"/>
              <a:t>c</a:t>
            </a:r>
            <a:r>
              <a:rPr lang="ru-RU" dirty="0" err="1" smtClean="0"/>
              <a:t>обственного</a:t>
            </a:r>
            <a:r>
              <a:rPr lang="ru-RU" dirty="0" smtClean="0"/>
              <a:t> магазина?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Домашнее задание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 </a:t>
            </a:r>
          </a:p>
          <a:p>
            <a:pPr lvl="0"/>
            <a:r>
              <a:rPr lang="ru-RU" dirty="0" smtClean="0"/>
              <a:t>1) Повторить структуру циклов (</a:t>
            </a:r>
            <a:r>
              <a:rPr lang="en-US" dirty="0" smtClean="0"/>
              <a:t>while</a:t>
            </a:r>
            <a:r>
              <a:rPr lang="ru-RU" dirty="0" smtClean="0"/>
              <a:t>, </a:t>
            </a:r>
            <a:r>
              <a:rPr lang="en-US" dirty="0" smtClean="0"/>
              <a:t>repeat</a:t>
            </a:r>
            <a:r>
              <a:rPr lang="ru-RU" dirty="0" smtClean="0"/>
              <a:t>, </a:t>
            </a:r>
            <a:r>
              <a:rPr lang="en-US" dirty="0" smtClean="0"/>
              <a:t>for</a:t>
            </a:r>
            <a:r>
              <a:rPr lang="ru-RU" dirty="0" smtClean="0"/>
              <a:t>). 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  2)   Задача №4</a:t>
            </a:r>
            <a:r>
              <a:rPr lang="ru-RU" baseline="30000" dirty="0" smtClean="0"/>
              <a:t>*</a:t>
            </a:r>
            <a:endParaRPr lang="ru-RU" dirty="0" smtClean="0"/>
          </a:p>
          <a:p>
            <a:r>
              <a:rPr lang="ru-RU" dirty="0" smtClean="0"/>
              <a:t>         Составить программу которая выводить четвертную оценку предмета по текущим  оценкам.</a:t>
            </a:r>
          </a:p>
          <a:p>
            <a:r>
              <a:rPr lang="ru-RU" dirty="0" smtClean="0"/>
              <a:t>   </a:t>
            </a:r>
          </a:p>
          <a:p>
            <a:r>
              <a:rPr lang="ru-RU" dirty="0" smtClean="0"/>
              <a:t>      3) Задача №5</a:t>
            </a:r>
            <a:r>
              <a:rPr lang="ru-RU" baseline="30000" dirty="0" smtClean="0"/>
              <a:t>*</a:t>
            </a:r>
            <a:endParaRPr lang="ru-RU" dirty="0" smtClean="0"/>
          </a:p>
          <a:p>
            <a:r>
              <a:rPr lang="ru-RU" dirty="0" smtClean="0"/>
              <a:t>Составить программу которая вычисляет сумму </a:t>
            </a:r>
            <a:r>
              <a:rPr lang="en-US" dirty="0" smtClean="0"/>
              <a:t>n</a:t>
            </a:r>
            <a:r>
              <a:rPr lang="ru-RU" dirty="0" smtClean="0"/>
              <a:t>-первых членов арифметической прогрессии.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 какого служебного слова начинается программа 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 </a:t>
            </a:r>
            <a:r>
              <a:rPr lang="en-US" dirty="0" err="1" smtClean="0"/>
              <a:t>writeln</a:t>
            </a:r>
            <a:r>
              <a:rPr lang="en-US" dirty="0" smtClean="0"/>
              <a:t>                           8. </a:t>
            </a:r>
            <a:r>
              <a:rPr lang="en-US" dirty="0" err="1" smtClean="0"/>
              <a:t>var</a:t>
            </a:r>
            <a:endParaRPr lang="en-US" dirty="0" smtClean="0"/>
          </a:p>
          <a:p>
            <a:r>
              <a:rPr lang="en-US" dirty="0" smtClean="0"/>
              <a:t>2. return                             9. if</a:t>
            </a:r>
          </a:p>
          <a:p>
            <a:r>
              <a:rPr lang="en-US" dirty="0" smtClean="0"/>
              <a:t>3.begin                               10. then</a:t>
            </a:r>
          </a:p>
          <a:p>
            <a:r>
              <a:rPr lang="en-US" dirty="0" smtClean="0"/>
              <a:t>4.Read                                11. else</a:t>
            </a:r>
          </a:p>
          <a:p>
            <a:r>
              <a:rPr lang="en-US" dirty="0" smtClean="0"/>
              <a:t>5.Integer                            12. to</a:t>
            </a:r>
          </a:p>
          <a:p>
            <a:r>
              <a:rPr lang="en-US" dirty="0" smtClean="0"/>
              <a:t>6.char                                 13. </a:t>
            </a:r>
            <a:r>
              <a:rPr lang="en-US" dirty="0" err="1" smtClean="0"/>
              <a:t>boolean</a:t>
            </a:r>
            <a:endParaRPr lang="en-US" dirty="0" smtClean="0"/>
          </a:p>
          <a:p>
            <a:r>
              <a:rPr lang="en-US" dirty="0" smtClean="0"/>
              <a:t>7.Program                          14. end </a:t>
            </a:r>
          </a:p>
          <a:p>
            <a:r>
              <a:rPr lang="en-US" dirty="0" smtClean="0"/>
              <a:t>                         15. </a:t>
            </a:r>
            <a:r>
              <a:rPr lang="en-US" dirty="0" smtClean="0"/>
              <a:t>for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 какой команды начинаем раздел описания переменных 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 </a:t>
            </a:r>
            <a:r>
              <a:rPr lang="en-US" dirty="0" err="1" smtClean="0"/>
              <a:t>writeln</a:t>
            </a:r>
            <a:r>
              <a:rPr lang="en-US" dirty="0" smtClean="0"/>
              <a:t>                           8. for</a:t>
            </a:r>
          </a:p>
          <a:p>
            <a:r>
              <a:rPr lang="en-US" dirty="0" smtClean="0"/>
              <a:t>2. return                             9. if</a:t>
            </a:r>
          </a:p>
          <a:p>
            <a:r>
              <a:rPr lang="en-US" dirty="0" smtClean="0"/>
              <a:t>3.begin                               10. then</a:t>
            </a:r>
          </a:p>
          <a:p>
            <a:r>
              <a:rPr lang="en-US" dirty="0" smtClean="0"/>
              <a:t>4.Read                                11. else</a:t>
            </a:r>
          </a:p>
          <a:p>
            <a:r>
              <a:rPr lang="en-US" dirty="0" smtClean="0"/>
              <a:t>5.Integer                            12. to</a:t>
            </a:r>
          </a:p>
          <a:p>
            <a:r>
              <a:rPr lang="en-US" dirty="0" smtClean="0"/>
              <a:t>6.char                                 13. </a:t>
            </a:r>
            <a:r>
              <a:rPr lang="en-US" dirty="0" err="1" smtClean="0"/>
              <a:t>boolean</a:t>
            </a:r>
            <a:endParaRPr lang="en-US" dirty="0" smtClean="0"/>
          </a:p>
          <a:p>
            <a:r>
              <a:rPr lang="en-US" dirty="0" smtClean="0"/>
              <a:t>7.Program                          14. end </a:t>
            </a:r>
          </a:p>
          <a:p>
            <a:r>
              <a:rPr lang="en-US" dirty="0" smtClean="0"/>
              <a:t>                         15. </a:t>
            </a:r>
            <a:r>
              <a:rPr lang="en-US" dirty="0" err="1" smtClean="0"/>
              <a:t>var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Какое служебное слово служить для описания целых величин?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 </a:t>
            </a:r>
            <a:r>
              <a:rPr lang="en-US" dirty="0" err="1" smtClean="0"/>
              <a:t>writeln</a:t>
            </a:r>
            <a:r>
              <a:rPr lang="en-US" dirty="0" smtClean="0"/>
              <a:t>                           8. for</a:t>
            </a:r>
          </a:p>
          <a:p>
            <a:r>
              <a:rPr lang="en-US" dirty="0" smtClean="0"/>
              <a:t>2. return                             9. if</a:t>
            </a:r>
          </a:p>
          <a:p>
            <a:r>
              <a:rPr lang="en-US" dirty="0" smtClean="0"/>
              <a:t>3.begin                               10. then</a:t>
            </a:r>
          </a:p>
          <a:p>
            <a:r>
              <a:rPr lang="en-US" dirty="0" smtClean="0"/>
              <a:t>4.Read                                11. else</a:t>
            </a:r>
          </a:p>
          <a:p>
            <a:r>
              <a:rPr lang="en-US" dirty="0" smtClean="0"/>
              <a:t>5.Integer                            12. to</a:t>
            </a:r>
          </a:p>
          <a:p>
            <a:r>
              <a:rPr lang="en-US" dirty="0" smtClean="0"/>
              <a:t>6.char                                 13. </a:t>
            </a:r>
            <a:r>
              <a:rPr lang="en-US" dirty="0" err="1" smtClean="0"/>
              <a:t>boolean</a:t>
            </a:r>
            <a:endParaRPr lang="en-US" dirty="0" smtClean="0"/>
          </a:p>
          <a:p>
            <a:r>
              <a:rPr lang="en-US" dirty="0" smtClean="0"/>
              <a:t>7.Program                          14. end </a:t>
            </a:r>
          </a:p>
          <a:p>
            <a:r>
              <a:rPr lang="en-US" dirty="0" smtClean="0"/>
              <a:t>                         15. </a:t>
            </a:r>
            <a:r>
              <a:rPr lang="en-US" dirty="0" err="1" smtClean="0"/>
              <a:t>var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Какое служебное слово служить для ветвления?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 </a:t>
            </a:r>
            <a:r>
              <a:rPr lang="en-US" dirty="0" err="1" smtClean="0"/>
              <a:t>writeln</a:t>
            </a:r>
            <a:r>
              <a:rPr lang="en-US" dirty="0" smtClean="0"/>
              <a:t>                           8. for</a:t>
            </a:r>
          </a:p>
          <a:p>
            <a:r>
              <a:rPr lang="en-US" dirty="0" smtClean="0"/>
              <a:t>2. return                             9. if</a:t>
            </a:r>
          </a:p>
          <a:p>
            <a:r>
              <a:rPr lang="en-US" dirty="0" smtClean="0"/>
              <a:t>3.begin                               10. then</a:t>
            </a:r>
          </a:p>
          <a:p>
            <a:r>
              <a:rPr lang="en-US" dirty="0" smtClean="0"/>
              <a:t>4.Read                                11. else</a:t>
            </a:r>
          </a:p>
          <a:p>
            <a:r>
              <a:rPr lang="en-US" dirty="0" smtClean="0"/>
              <a:t>5.Integer                            12. to</a:t>
            </a:r>
          </a:p>
          <a:p>
            <a:r>
              <a:rPr lang="en-US" dirty="0" smtClean="0"/>
              <a:t>6.char                                 13. </a:t>
            </a:r>
            <a:r>
              <a:rPr lang="en-US" dirty="0" err="1" smtClean="0"/>
              <a:t>boolean</a:t>
            </a:r>
            <a:endParaRPr lang="en-US" dirty="0" smtClean="0"/>
          </a:p>
          <a:p>
            <a:r>
              <a:rPr lang="en-US" dirty="0" smtClean="0"/>
              <a:t>7.Program                          14. end </a:t>
            </a:r>
          </a:p>
          <a:p>
            <a:r>
              <a:rPr lang="en-US" dirty="0" smtClean="0"/>
              <a:t>                         15. </a:t>
            </a:r>
            <a:r>
              <a:rPr lang="en-US" dirty="0" err="1" smtClean="0"/>
              <a:t>var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Какое служебное слово служить для ввода данных?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 </a:t>
            </a:r>
            <a:r>
              <a:rPr lang="en-US" dirty="0" err="1" smtClean="0"/>
              <a:t>writeln</a:t>
            </a:r>
            <a:r>
              <a:rPr lang="en-US" dirty="0" smtClean="0"/>
              <a:t>                           8. for</a:t>
            </a:r>
          </a:p>
          <a:p>
            <a:r>
              <a:rPr lang="en-US" dirty="0" smtClean="0"/>
              <a:t>2. return                             9. if</a:t>
            </a:r>
          </a:p>
          <a:p>
            <a:r>
              <a:rPr lang="en-US" dirty="0" smtClean="0"/>
              <a:t>3.begin                               10. then</a:t>
            </a:r>
          </a:p>
          <a:p>
            <a:r>
              <a:rPr lang="en-US" dirty="0" smtClean="0"/>
              <a:t>4.Read                                11. else</a:t>
            </a:r>
          </a:p>
          <a:p>
            <a:r>
              <a:rPr lang="en-US" dirty="0" smtClean="0"/>
              <a:t>5.Integer                            12. to</a:t>
            </a:r>
          </a:p>
          <a:p>
            <a:r>
              <a:rPr lang="en-US" dirty="0" smtClean="0"/>
              <a:t>6.char                                 13. </a:t>
            </a:r>
            <a:r>
              <a:rPr lang="en-US" dirty="0" err="1" smtClean="0"/>
              <a:t>boolean</a:t>
            </a:r>
            <a:endParaRPr lang="en-US" dirty="0" smtClean="0"/>
          </a:p>
          <a:p>
            <a:r>
              <a:rPr lang="en-US" dirty="0" smtClean="0"/>
              <a:t>7.Program                          14. end </a:t>
            </a:r>
          </a:p>
          <a:p>
            <a:r>
              <a:rPr lang="en-US" dirty="0" smtClean="0"/>
              <a:t>                         15. </a:t>
            </a:r>
            <a:r>
              <a:rPr lang="en-US" dirty="0" err="1" smtClean="0"/>
              <a:t>var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Какое служебное слово служить для вывода данных?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 </a:t>
            </a:r>
            <a:r>
              <a:rPr lang="en-US" dirty="0" err="1" smtClean="0"/>
              <a:t>writeln</a:t>
            </a:r>
            <a:r>
              <a:rPr lang="en-US" dirty="0" smtClean="0"/>
              <a:t>                           8. for</a:t>
            </a:r>
          </a:p>
          <a:p>
            <a:r>
              <a:rPr lang="en-US" dirty="0" smtClean="0"/>
              <a:t>2. return                             9. if</a:t>
            </a:r>
          </a:p>
          <a:p>
            <a:r>
              <a:rPr lang="en-US" dirty="0" smtClean="0"/>
              <a:t>3.begin                               10. then</a:t>
            </a:r>
          </a:p>
          <a:p>
            <a:r>
              <a:rPr lang="en-US" dirty="0" smtClean="0"/>
              <a:t>4.Read                                11. else</a:t>
            </a:r>
          </a:p>
          <a:p>
            <a:r>
              <a:rPr lang="en-US" dirty="0" smtClean="0"/>
              <a:t>5.Integer                            12. to</a:t>
            </a:r>
          </a:p>
          <a:p>
            <a:r>
              <a:rPr lang="en-US" dirty="0" smtClean="0"/>
              <a:t>6.char                                 13. </a:t>
            </a:r>
            <a:r>
              <a:rPr lang="en-US" dirty="0" err="1" smtClean="0"/>
              <a:t>boolean</a:t>
            </a:r>
            <a:endParaRPr lang="en-US" dirty="0" smtClean="0"/>
          </a:p>
          <a:p>
            <a:r>
              <a:rPr lang="en-US" dirty="0" smtClean="0"/>
              <a:t>7.Program                          14. end </a:t>
            </a:r>
          </a:p>
          <a:p>
            <a:r>
              <a:rPr lang="en-US" dirty="0" smtClean="0"/>
              <a:t>                         15. </a:t>
            </a:r>
            <a:r>
              <a:rPr lang="en-US" dirty="0" err="1" smtClean="0"/>
              <a:t>var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Найдите значения выражений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А</a:t>
            </a:r>
            <a:r>
              <a:rPr lang="en-US" dirty="0" smtClean="0"/>
              <a:t>)</a:t>
            </a:r>
            <a:r>
              <a:rPr lang="ru-RU" dirty="0" smtClean="0"/>
              <a:t>  </a:t>
            </a:r>
            <a:r>
              <a:rPr lang="ru-RU" sz="4800" dirty="0" smtClean="0"/>
              <a:t>15 </a:t>
            </a:r>
            <a:r>
              <a:rPr lang="ru-RU" sz="4800" dirty="0" err="1" smtClean="0"/>
              <a:t>div</a:t>
            </a:r>
            <a:r>
              <a:rPr lang="ru-RU" sz="4800" dirty="0" smtClean="0"/>
              <a:t> (16 </a:t>
            </a:r>
            <a:r>
              <a:rPr lang="ru-RU" sz="4800" dirty="0" err="1" smtClean="0"/>
              <a:t>mod</a:t>
            </a:r>
            <a:r>
              <a:rPr lang="ru-RU" sz="4800" dirty="0" smtClean="0"/>
              <a:t> 7) = </a:t>
            </a:r>
            <a:r>
              <a:rPr lang="ru-RU" sz="4800" dirty="0" smtClean="0"/>
              <a:t>?</a:t>
            </a:r>
            <a:endParaRPr lang="en-US" sz="4800" dirty="0" smtClean="0"/>
          </a:p>
          <a:p>
            <a:pPr>
              <a:buNone/>
            </a:pPr>
            <a:r>
              <a:rPr lang="ru-RU" sz="4800" dirty="0" smtClean="0"/>
              <a:t>Ответы: 1)7  2)9  3)5  4) 1 </a:t>
            </a:r>
          </a:p>
          <a:p>
            <a:pPr algn="ctr"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Б) 410</a:t>
            </a:r>
            <a:r>
              <a:rPr lang="en-US" sz="4800" dirty="0" smtClean="0"/>
              <a:t> div </a:t>
            </a:r>
            <a:r>
              <a:rPr lang="ru-RU" sz="4800" dirty="0" smtClean="0"/>
              <a:t>10 </a:t>
            </a:r>
            <a:r>
              <a:rPr lang="ru-RU" sz="4800" dirty="0" err="1" smtClean="0"/>
              <a:t>mod</a:t>
            </a:r>
            <a:r>
              <a:rPr lang="ru-RU" sz="4800" dirty="0" smtClean="0"/>
              <a:t> 2 =?</a:t>
            </a:r>
          </a:p>
          <a:p>
            <a:pPr>
              <a:buNone/>
            </a:pPr>
            <a:r>
              <a:rPr lang="ru-RU" dirty="0" smtClean="0"/>
              <a:t>Ответы: </a:t>
            </a:r>
            <a:r>
              <a:rPr lang="ru-RU" dirty="0" smtClean="0"/>
              <a:t>1)14  </a:t>
            </a:r>
            <a:r>
              <a:rPr lang="ru-RU" dirty="0" smtClean="0"/>
              <a:t>2)9  3)5  4) 1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Какое число выводить программа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Var</a:t>
            </a:r>
            <a:r>
              <a:rPr lang="en-US" dirty="0" smtClean="0"/>
              <a:t> a,</a:t>
            </a:r>
            <a:r>
              <a:rPr lang="ru-RU" dirty="0" smtClean="0"/>
              <a:t> </a:t>
            </a:r>
            <a:r>
              <a:rPr lang="en-US" dirty="0" smtClean="0"/>
              <a:t>b,</a:t>
            </a:r>
            <a:r>
              <a:rPr lang="ru-RU" dirty="0" smtClean="0"/>
              <a:t> </a:t>
            </a:r>
            <a:r>
              <a:rPr lang="en-US" dirty="0" smtClean="0"/>
              <a:t>s:</a:t>
            </a:r>
            <a:r>
              <a:rPr lang="ru-RU" dirty="0" smtClean="0"/>
              <a:t> </a:t>
            </a:r>
            <a:r>
              <a:rPr lang="en-US" dirty="0" smtClean="0"/>
              <a:t>real;</a:t>
            </a:r>
            <a:endParaRPr lang="ru-RU" dirty="0" smtClean="0"/>
          </a:p>
          <a:p>
            <a:r>
              <a:rPr lang="en-US" dirty="0" smtClean="0"/>
              <a:t>   Begin</a:t>
            </a:r>
            <a:r>
              <a:rPr lang="ru-RU" dirty="0" smtClean="0"/>
              <a:t> </a:t>
            </a:r>
            <a:r>
              <a:rPr lang="en-US" dirty="0" smtClean="0"/>
              <a:t>a:=2,b:=4;</a:t>
            </a:r>
            <a:endParaRPr lang="ru-RU" dirty="0" smtClean="0"/>
          </a:p>
          <a:p>
            <a:r>
              <a:rPr lang="en-US" dirty="0" smtClean="0"/>
              <a:t>             S:=a*b;</a:t>
            </a:r>
            <a:endParaRPr lang="ru-RU" dirty="0" smtClean="0"/>
          </a:p>
          <a:p>
            <a:r>
              <a:rPr lang="en-US" dirty="0" smtClean="0"/>
              <a:t>   </a:t>
            </a:r>
            <a:r>
              <a:rPr lang="en-US" dirty="0" err="1" smtClean="0"/>
              <a:t>Wrteln</a:t>
            </a:r>
            <a:r>
              <a:rPr lang="ru-RU" dirty="0" smtClean="0"/>
              <a:t>(</a:t>
            </a:r>
            <a:r>
              <a:rPr lang="en-US" dirty="0" smtClean="0"/>
              <a:t>s</a:t>
            </a:r>
            <a:r>
              <a:rPr lang="ru-RU" dirty="0" smtClean="0"/>
              <a:t>);</a:t>
            </a:r>
          </a:p>
          <a:p>
            <a:r>
              <a:rPr lang="ru-RU" dirty="0" smtClean="0"/>
              <a:t>   </a:t>
            </a:r>
            <a:r>
              <a:rPr lang="en-US" dirty="0" smtClean="0"/>
              <a:t>End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Ответы:</a:t>
            </a:r>
          </a:p>
          <a:p>
            <a:r>
              <a:rPr lang="ru-RU" dirty="0" smtClean="0"/>
              <a:t>1)  6     2 ) 8    3) 12    4 ) 20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581</Words>
  <Application>Microsoft Office PowerPoint</Application>
  <PresentationFormat>Экран (4:3)</PresentationFormat>
  <Paragraphs>121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 какого служебного слова начинается программа ?</vt:lpstr>
      <vt:lpstr>С какой команды начинаем раздел описания переменных ?</vt:lpstr>
      <vt:lpstr>Какое служебное слово служить для описания целых величин?</vt:lpstr>
      <vt:lpstr>Какое служебное слово служить для ветвления?</vt:lpstr>
      <vt:lpstr>Какое служебное слово служить для ввода данных?</vt:lpstr>
      <vt:lpstr>Какое служебное слово служить для вывода данных?</vt:lpstr>
      <vt:lpstr>Найдите значения выражений</vt:lpstr>
      <vt:lpstr>Какое число выводить программа </vt:lpstr>
      <vt:lpstr>Выберите правильную группу команд вместо многоточий</vt:lpstr>
      <vt:lpstr>Правильные ответы</vt:lpstr>
      <vt:lpstr>Решение задач в Pascal</vt:lpstr>
      <vt:lpstr>Слайд 13</vt:lpstr>
      <vt:lpstr>Слайд 14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задач</dc:title>
  <dc:creator>ИСОШ</dc:creator>
  <cp:lastModifiedBy>Игали СОШ Зам по УВР</cp:lastModifiedBy>
  <cp:revision>13</cp:revision>
  <dcterms:created xsi:type="dcterms:W3CDTF">2019-12-11T13:27:13Z</dcterms:created>
  <dcterms:modified xsi:type="dcterms:W3CDTF">2019-12-12T07:30:17Z</dcterms:modified>
</cp:coreProperties>
</file>