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91338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Измерение информации. Содержательный </a:t>
            </a:r>
            <a:r>
              <a:rPr lang="ru-RU" dirty="0" smtClean="0">
                <a:solidFill>
                  <a:srgbClr val="0070C0"/>
                </a:solidFill>
              </a:rPr>
              <a:t>подход.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42910" y="764704"/>
            <a:ext cx="8111706" cy="2160240"/>
          </a:xfrm>
        </p:spPr>
        <p:txBody>
          <a:bodyPr>
            <a:normAutofit fontScale="90000"/>
          </a:bodyPr>
          <a:lstStyle/>
          <a:p>
            <a:pPr algn="l"/>
            <a:r>
              <a:rPr lang="ru-RU" sz="4900" u="sng" dirty="0" smtClean="0"/>
              <a:t>Количественный подход </a:t>
            </a:r>
            <a:r>
              <a:rPr lang="ru-RU" sz="4900" dirty="0" smtClean="0"/>
              <a:t>в приближении </a:t>
            </a:r>
            <a:r>
              <a:rPr lang="ru-RU" sz="4900" dirty="0" err="1" smtClean="0"/>
              <a:t>равновероятности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57224" y="2276872"/>
            <a:ext cx="76752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События равновероятны</a:t>
            </a:r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</a:rPr>
              <a:t>, если ни одно из них не имеет преимущества перед другими.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2996952"/>
            <a:ext cx="756084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Рассмотрим на примере. «Сколько информации несет сообщение о результате бросания шестигранного кубика?» Из уравнения Хартли: 2</a:t>
            </a:r>
            <a:r>
              <a:rPr lang="ru-RU" sz="2000" i="1" baseline="30000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= 6.</a:t>
            </a:r>
          </a:p>
          <a:p>
            <a:pPr algn="ctr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Поскольку 2</a:t>
            </a:r>
            <a:r>
              <a:rPr lang="ru-RU" sz="2000" baseline="30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&lt; 6 &lt; 2</a:t>
            </a:r>
            <a:r>
              <a:rPr lang="ru-RU" sz="2000" baseline="30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, следовательно, 2 &lt; </a:t>
            </a:r>
            <a:r>
              <a:rPr lang="ru-RU" sz="2000" i="1" dirty="0" err="1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&lt; 3. </a:t>
            </a:r>
          </a:p>
          <a:p>
            <a:pPr algn="ctr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Затем определяем более точное значение (с точностью до пяти знаков после запятой), что </a:t>
            </a:r>
            <a:r>
              <a:rPr lang="ru-RU" sz="2000" i="1" dirty="0" err="1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= 2,58496 бит. Отметить, что при данном подходе количество информации может быть выражено дробной величиной.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704088"/>
            <a:ext cx="7901014" cy="1860816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Вероятностный подход </a:t>
            </a:r>
            <a:r>
              <a:rPr lang="ru-RU" b="1" dirty="0" smtClean="0"/>
              <a:t>к измерению информации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00100" y="1988840"/>
            <a:ext cx="6812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Вероятность некоторого события </a:t>
            </a:r>
            <a:r>
              <a:rPr lang="ru-RU" sz="2000" dirty="0" smtClean="0"/>
              <a:t>— это величина, которая может принимать значения от нуля до единицы. 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000100" y="2924944"/>
            <a:ext cx="69562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/>
              <a:t>Вероятность </a:t>
            </a:r>
            <a:r>
              <a:rPr lang="ru-RU" sz="2000" i="1" u="sng" dirty="0" smtClean="0"/>
              <a:t>невозможного</a:t>
            </a:r>
            <a:r>
              <a:rPr lang="ru-RU" sz="2000" i="1" dirty="0" smtClean="0"/>
              <a:t> события равна </a:t>
            </a:r>
            <a:r>
              <a:rPr lang="ru-RU" sz="2000" i="1" u="sng" dirty="0" smtClean="0"/>
              <a:t>нулю</a:t>
            </a:r>
            <a:r>
              <a:rPr lang="ru-RU" sz="2000" dirty="0" smtClean="0"/>
              <a:t> </a:t>
            </a:r>
          </a:p>
          <a:p>
            <a:r>
              <a:rPr lang="ru-RU" sz="2000" dirty="0" smtClean="0"/>
              <a:t>(например: «завтра Солнце не взойдет над горизонтом»)</a:t>
            </a:r>
          </a:p>
          <a:p>
            <a:endParaRPr lang="ru-RU" sz="2000" dirty="0" smtClean="0"/>
          </a:p>
          <a:p>
            <a:r>
              <a:rPr lang="ru-RU" sz="2000" i="1" dirty="0" smtClean="0"/>
              <a:t>Вероятность </a:t>
            </a:r>
            <a:r>
              <a:rPr lang="ru-RU" sz="2000" i="1" u="sng" dirty="0" smtClean="0"/>
              <a:t>достоверн</a:t>
            </a:r>
            <a:r>
              <a:rPr lang="ru-RU" sz="2000" i="1" dirty="0" smtClean="0"/>
              <a:t>ого события равна</a:t>
            </a:r>
            <a:r>
              <a:rPr lang="ru-RU" sz="2000" i="1" u="sng" dirty="0" smtClean="0"/>
              <a:t> единице</a:t>
            </a:r>
            <a:r>
              <a:rPr lang="ru-RU" sz="2000" u="sng" dirty="0" smtClean="0"/>
              <a:t> </a:t>
            </a:r>
          </a:p>
          <a:p>
            <a:r>
              <a:rPr lang="ru-RU" sz="2000" dirty="0" smtClean="0"/>
              <a:t>(например: «Завтра солнце взойдет над горизонтом»). </a:t>
            </a:r>
          </a:p>
          <a:p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000100" y="4572008"/>
            <a:ext cx="74871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/>
              <a:t>Вероятность </a:t>
            </a:r>
            <a:r>
              <a:rPr lang="ru-RU" sz="2000" i="1" u="sng" dirty="0" smtClean="0"/>
              <a:t>некоторого</a:t>
            </a:r>
            <a:r>
              <a:rPr lang="ru-RU" sz="2000" i="1" dirty="0" smtClean="0"/>
              <a:t> события определяется путем многократных наблюдений (измерений, испытаний). Такие измерения называют статистическими. И чем большее количество измерений выполнено, тем точнее определяется вероятность события. </a:t>
            </a:r>
          </a:p>
          <a:p>
            <a:endParaRPr lang="ru-RU" sz="20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428604"/>
            <a:ext cx="7992888" cy="714380"/>
          </a:xfrm>
        </p:spPr>
        <p:txBody>
          <a:bodyPr>
            <a:normAutofit/>
          </a:bodyPr>
          <a:lstStyle/>
          <a:p>
            <a:pPr algn="l"/>
            <a:r>
              <a:rPr lang="ru-RU" sz="4000" i="1" dirty="0" smtClean="0"/>
              <a:t>Рассмотрим несколько примеров:</a:t>
            </a:r>
            <a:endParaRPr lang="ru-RU" sz="4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1071538" y="1484784"/>
            <a:ext cx="428628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Пример 3.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На автобусной остановке останавливаются два маршрута автобусов: № 5 и № 7. Ученику дано задание: определить, сколько информации содержит сообщение о том, что к остановке подошел автобус № 5, и сколько информации в сообщении о том, что подошел автобус № 7.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Рисунок 4" descr="http://inf.1september.ru/2007/12/8-0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1714488"/>
            <a:ext cx="2854325" cy="376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28662" y="928670"/>
            <a:ext cx="778674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Решение: </a:t>
            </a:r>
            <a:r>
              <a:rPr lang="ru-RU" sz="2400" dirty="0" smtClean="0"/>
              <a:t>Ученик </a:t>
            </a:r>
            <a:r>
              <a:rPr lang="ru-RU" sz="2400" dirty="0" smtClean="0"/>
              <a:t>провел исследование. В течение всего рабочего дня он подсчитал, что к остановке автобусы подходили 100 раз. Из них — 25 раз подходил автобус № 5 и 75 раз подходил автобус № 7. Сделав предположение, что с такой же частотой автобусы ходят и в другие дни, ученик вычислил вероятность появления на остановке автобуса № 5: </a:t>
            </a:r>
            <a:r>
              <a:rPr lang="ru-RU" sz="2400" i="1" dirty="0" smtClean="0"/>
              <a:t>p</a:t>
            </a:r>
            <a:r>
              <a:rPr lang="ru-RU" sz="2400" baseline="-25000" dirty="0" smtClean="0"/>
              <a:t>5</a:t>
            </a:r>
            <a:r>
              <a:rPr lang="ru-RU" sz="2400" dirty="0" smtClean="0"/>
              <a:t> = 25/100 = 1/4, и вероятность появления автобуса № 7: </a:t>
            </a:r>
            <a:r>
              <a:rPr lang="ru-RU" sz="2400" i="1" dirty="0" smtClean="0"/>
              <a:t>p</a:t>
            </a:r>
            <a:r>
              <a:rPr lang="ru-RU" sz="2400" baseline="-25000" dirty="0" smtClean="0"/>
              <a:t>7</a:t>
            </a:r>
            <a:r>
              <a:rPr lang="ru-RU" sz="2400" dirty="0" smtClean="0"/>
              <a:t> = 75/100 = 3/4.</a:t>
            </a:r>
          </a:p>
          <a:p>
            <a:r>
              <a:rPr lang="ru-RU" sz="2400" dirty="0" smtClean="0"/>
              <a:t>Отсюда, количество информации в сообщении об автобусе № 5 равно: </a:t>
            </a:r>
            <a:r>
              <a:rPr lang="ru-RU" sz="2400" i="1" dirty="0" smtClean="0"/>
              <a:t>i</a:t>
            </a:r>
            <a:r>
              <a:rPr lang="ru-RU" sz="2400" baseline="-25000" dirty="0" smtClean="0"/>
              <a:t>5</a:t>
            </a:r>
            <a:r>
              <a:rPr lang="ru-RU" sz="2400" dirty="0" smtClean="0"/>
              <a:t> = log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4 = 2 бита. Количество информации в сообщении об автобусе № 7 равно: </a:t>
            </a:r>
          </a:p>
          <a:p>
            <a:r>
              <a:rPr lang="ru-RU" sz="2400" i="1" dirty="0" smtClean="0"/>
              <a:t>i</a:t>
            </a:r>
            <a:r>
              <a:rPr lang="ru-RU" sz="2400" baseline="-25000" dirty="0" smtClean="0"/>
              <a:t>7</a:t>
            </a:r>
            <a:r>
              <a:rPr lang="ru-RU" sz="2400" dirty="0" smtClean="0"/>
              <a:t> = log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(4/3) = log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4 – log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3 =  2 – 1,58496 = </a:t>
            </a:r>
            <a:r>
              <a:rPr lang="ru-RU" sz="2400" dirty="0" smtClean="0"/>
              <a:t>0,41504</a:t>
            </a:r>
            <a:r>
              <a:rPr lang="ru-RU" sz="2400" i="1" dirty="0" smtClean="0"/>
              <a:t> </a:t>
            </a:r>
            <a:r>
              <a:rPr lang="ru-RU" sz="2400" dirty="0" smtClean="0"/>
              <a:t>бита.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00100" y="332656"/>
            <a:ext cx="750099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Пример 4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Рассмотрим другой вариант задачи об автобусах. На остановке останавливаются автобусы № 5 и № 7. Сообщение о том, что к остановке подошел автобус № 5, несет 4 бита информации. Вероятность появления на остановке автобуса с № 7 в два раза меньше, чем вероятность появления автобуса № 5. Сколько бит информации несет сообщение о появлении на остановке автобуса № 7?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2976" y="2780928"/>
            <a:ext cx="678661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Решение: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Запишем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условие задачи в следующем виде:</a:t>
            </a:r>
          </a:p>
          <a:p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sz="2000" baseline="-25000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= 4 бита,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  <a:t> p</a:t>
            </a:r>
            <a:r>
              <a:rPr lang="ru-RU" sz="2000" baseline="-25000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= 2 · 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2000" baseline="-25000" dirty="0" smtClean="0">
                <a:solidFill>
                  <a:schemeClr val="accent1">
                    <a:lumMod val="75000"/>
                  </a:schemeClr>
                </a:solidFill>
              </a:rPr>
              <a:t>7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Вспомним связь между вероятностью и количеством информации: 2</a:t>
            </a:r>
            <a:r>
              <a:rPr lang="ru-RU" sz="2000" i="1" baseline="30000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= 1/</a:t>
            </a:r>
            <a:r>
              <a:rPr lang="ru-RU" sz="2000" i="1" dirty="0" err="1" smtClean="0">
                <a:solidFill>
                  <a:schemeClr val="accent1">
                    <a:lumMod val="75000"/>
                  </a:schemeClr>
                </a:solidFill>
              </a:rPr>
              <a:t>p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Отсюда: </a:t>
            </a:r>
            <a:r>
              <a:rPr lang="ru-RU" sz="2000" i="1" dirty="0" err="1" smtClean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= 2</a:t>
            </a:r>
            <a:r>
              <a:rPr lang="ru-RU" sz="2000" baseline="30000" dirty="0" smtClean="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ru-RU" sz="2000" i="1" baseline="30000" dirty="0" err="1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Подставляя в равенство из условия задачи, получим: 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Рисунок 11" descr="http://inf.1september.ru/2007/12/8-1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5072074"/>
            <a:ext cx="3643338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00100" y="5500702"/>
            <a:ext cx="1111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Отсюда: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Рисунок 5" descr="http://inf.1september.ru/2007/12/8-2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08" y="5572140"/>
            <a:ext cx="342902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357290" y="1000108"/>
            <a:ext cx="678661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800" dirty="0" smtClean="0"/>
              <a:t>Из полученного результата следует вывод: уменьшение вероятности события в 2 раза увеличивает информативность сообщения о нем на 1 бит. Очевидно и обратное правило: увеличение вероятности события в 2 раза уменьшает информативность сообщения о нем на 1 бит. Зная эти правила, предыдущую задачу можно было решить </a:t>
            </a:r>
            <a:r>
              <a:rPr lang="ru-RU" sz="2800" dirty="0" smtClean="0"/>
              <a:t>«в уме».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980728"/>
            <a:ext cx="7200800" cy="446449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С позиции содержательного подхода к измерению информации решается вопрос о </a:t>
            </a:r>
            <a:r>
              <a:rPr lang="ru-RU" sz="3600" b="1" dirty="0" smtClean="0"/>
              <a:t>количестве информации</a:t>
            </a:r>
            <a:r>
              <a:rPr lang="ru-RU" sz="3600" dirty="0" smtClean="0"/>
              <a:t> в сообщении, получаемом человеком. Рассматривается следующая ситуация: </a:t>
            </a:r>
            <a:br>
              <a:rPr lang="ru-RU" sz="3600" dirty="0" smtClean="0"/>
            </a:br>
            <a:endParaRPr lang="ru-RU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1196752"/>
            <a:ext cx="7286676" cy="5328592"/>
          </a:xfrm>
        </p:spPr>
        <p:txBody>
          <a:bodyPr/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1) человек получает сообщение о некотором событии; при этом заранее известна </a:t>
            </a:r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</a:rPr>
              <a:t>неопределенность знания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человека об ожидаемом событии. Неопределенность знания может быть выражена либо числом возможных вариантов события, либо вероятностью ожидаемых вариантов события;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2) в результате получения сообщения неопределенность знания снимается: из некоторого возможного количества вариантов оказался выбранным один;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3) по формуле вычисляется количество информации в полученном сообщении, выраженное в битах.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428604"/>
            <a:ext cx="7483870" cy="184826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Формула, используемая для вычисления количества информации, зависит от ситуаций, которых может быть две: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1000100" y="2643182"/>
            <a:ext cx="3497288" cy="170021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1. Все возможные варианты события равновероятны. Их число конечно и равно </a:t>
            </a:r>
            <a:r>
              <a:rPr lang="ru-RU" i="1" dirty="0" smtClean="0"/>
              <a:t>N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5000628" y="2514600"/>
            <a:ext cx="3686172" cy="3845720"/>
          </a:xfrm>
        </p:spPr>
        <p:txBody>
          <a:bodyPr/>
          <a:lstStyle/>
          <a:p>
            <a:r>
              <a:rPr lang="ru-RU" dirty="0" smtClean="0"/>
              <a:t>2. Вероятности (</a:t>
            </a:r>
            <a:r>
              <a:rPr lang="ru-RU" i="1" dirty="0" err="1" smtClean="0"/>
              <a:t>p</a:t>
            </a:r>
            <a:r>
              <a:rPr lang="ru-RU" dirty="0" smtClean="0"/>
              <a:t>) возможных вариантов события разные и они заранее известны:</a:t>
            </a:r>
          </a:p>
          <a:p>
            <a:pPr>
              <a:buNone/>
            </a:pPr>
            <a:r>
              <a:rPr lang="ru-RU" i="1" dirty="0" smtClean="0"/>
              <a:t>     {</a:t>
            </a:r>
            <a:r>
              <a:rPr lang="ru-RU" i="1" dirty="0" err="1" smtClean="0"/>
              <a:t>p</a:t>
            </a:r>
            <a:r>
              <a:rPr lang="ru-RU" i="1" baseline="-25000" dirty="0" err="1" smtClean="0"/>
              <a:t>i</a:t>
            </a:r>
            <a:r>
              <a:rPr lang="ru-RU" i="1" dirty="0" smtClean="0"/>
              <a:t>}, </a:t>
            </a:r>
            <a:r>
              <a:rPr lang="ru-RU" i="1" dirty="0" err="1" smtClean="0"/>
              <a:t>i</a:t>
            </a:r>
            <a:r>
              <a:rPr lang="ru-RU" dirty="0" smtClean="0"/>
              <a:t> = 1..</a:t>
            </a:r>
            <a:r>
              <a:rPr lang="ru-RU" i="1" dirty="0" smtClean="0"/>
              <a:t>N</a:t>
            </a:r>
            <a:r>
              <a:rPr lang="ru-RU" dirty="0" smtClean="0"/>
              <a:t>. Здесь по-прежнему </a:t>
            </a:r>
            <a:r>
              <a:rPr lang="ru-RU" i="1" dirty="0" smtClean="0"/>
              <a:t>N</a:t>
            </a:r>
            <a:r>
              <a:rPr lang="ru-RU" dirty="0" smtClean="0"/>
              <a:t> — число возможных вариантов события.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642918"/>
            <a:ext cx="7058020" cy="2016224"/>
          </a:xfrm>
        </p:spPr>
        <p:txBody>
          <a:bodyPr/>
          <a:lstStyle/>
          <a:p>
            <a:r>
              <a:rPr lang="ru-RU" sz="3200" u="sng" dirty="0" smtClean="0"/>
              <a:t>Равновероятные события. </a:t>
            </a:r>
            <a:r>
              <a:rPr lang="ru-RU" sz="2400" dirty="0" smtClean="0"/>
              <a:t>Если обозначить буквой </a:t>
            </a:r>
            <a:r>
              <a:rPr lang="ru-RU" sz="2400" i="1" dirty="0" err="1" smtClean="0"/>
              <a:t>i</a:t>
            </a:r>
            <a:r>
              <a:rPr lang="ru-RU" sz="2400" i="1" dirty="0" smtClean="0"/>
              <a:t> </a:t>
            </a:r>
            <a:r>
              <a:rPr lang="ru-RU" sz="2400" dirty="0" smtClean="0"/>
              <a:t>количество информации в сообщении о том, что произошло одно из </a:t>
            </a:r>
            <a:r>
              <a:rPr lang="ru-RU" sz="2400" i="1" dirty="0" smtClean="0"/>
              <a:t>N</a:t>
            </a:r>
            <a:r>
              <a:rPr lang="ru-RU" sz="2400" dirty="0" smtClean="0"/>
              <a:t> равновероятных событий, то величины </a:t>
            </a:r>
            <a:r>
              <a:rPr lang="ru-RU" sz="2400" i="1" dirty="0" err="1" smtClean="0"/>
              <a:t>i</a:t>
            </a:r>
            <a:r>
              <a:rPr lang="ru-RU" sz="2400" dirty="0" smtClean="0"/>
              <a:t> и </a:t>
            </a:r>
            <a:r>
              <a:rPr lang="ru-RU" sz="2400" i="1" dirty="0" smtClean="0"/>
              <a:t>N </a:t>
            </a:r>
            <a:r>
              <a:rPr lang="ru-RU" sz="2400" dirty="0" smtClean="0"/>
              <a:t>связаны между собой формулой Хартли: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07904" y="2348880"/>
            <a:ext cx="1512168" cy="864096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4000" i="1" baseline="30000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sz="40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ru-RU" sz="4000" i="1" dirty="0" smtClean="0">
                <a:solidFill>
                  <a:schemeClr val="accent1">
                    <a:lumMod val="75000"/>
                  </a:schemeClr>
                </a:solidFill>
              </a:rPr>
              <a:t> N 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52" y="3356992"/>
            <a:ext cx="70305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1 бит — это количество информации в сообщении об одном из двух равновероятных событий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Формула Хартли — это показательное уравнение. Если </a:t>
            </a:r>
            <a:r>
              <a:rPr lang="ru-RU" i="1" dirty="0" err="1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— неизвестная величина, то решением данного уравнения  будет:</a:t>
            </a:r>
          </a:p>
          <a:p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19872" y="4941168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err="1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 = log</a:t>
            </a:r>
            <a:r>
              <a:rPr lang="ru-RU" sz="4000" baseline="-25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4000" i="1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47664" y="5877272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Данные формулы тождественны друг другу.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ru-RU" sz="3600" i="1" dirty="0" smtClean="0"/>
              <a:t>Рассмотрим несколько примеров:</a:t>
            </a:r>
            <a:endParaRPr lang="ru-RU" sz="3600" i="1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928662" y="1214422"/>
            <a:ext cx="7758138" cy="1998554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Пример 1.</a:t>
            </a:r>
            <a:r>
              <a:rPr lang="ru-RU" dirty="0" smtClean="0"/>
              <a:t> Сколько информации содержит сообщение о том, что из колоды карт достали даму пик?</a:t>
            </a:r>
          </a:p>
          <a:p>
            <a:pPr>
              <a:buNone/>
            </a:pP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285852" y="2643182"/>
            <a:ext cx="46543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Решение: </a:t>
            </a:r>
            <a:r>
              <a:rPr lang="ru-RU" sz="2000" dirty="0" smtClean="0"/>
              <a:t>В колоде 32 карты. В перемешанной колоде выпадение любой карты — равновероятные события. Если </a:t>
            </a:r>
            <a:r>
              <a:rPr lang="ru-RU" sz="2000" i="1" dirty="0" err="1" smtClean="0"/>
              <a:t>i</a:t>
            </a:r>
            <a:r>
              <a:rPr lang="ru-RU" sz="2000" dirty="0" smtClean="0"/>
              <a:t> — количество информации в сообщении о том, что выпала конкретная карта (например, дама пик), то из уравнения Хартли:</a:t>
            </a:r>
            <a:endParaRPr lang="ru-RU" sz="2000" dirty="0"/>
          </a:p>
        </p:txBody>
      </p:sp>
      <p:pic>
        <p:nvPicPr>
          <p:cNvPr id="12" name="Рисунок 11" descr="http://inf.1september.ru/2007/12/6-3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3140968"/>
            <a:ext cx="2808312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555776" y="4929198"/>
            <a:ext cx="18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</a:t>
            </a:r>
            <a:r>
              <a:rPr lang="ru-RU" sz="2800" i="1" baseline="30000" dirty="0" smtClean="0"/>
              <a:t>i</a:t>
            </a:r>
            <a:r>
              <a:rPr lang="ru-RU" sz="2800" dirty="0" smtClean="0"/>
              <a:t> = 32 = 2</a:t>
            </a:r>
            <a:r>
              <a:rPr lang="ru-RU" sz="2800" baseline="30000" dirty="0" smtClean="0"/>
              <a:t>5</a:t>
            </a:r>
            <a:endParaRPr lang="ru-RU" sz="2800" dirty="0" smtClean="0"/>
          </a:p>
          <a:p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1187624" y="5643578"/>
            <a:ext cx="31700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Отсюда: </a:t>
            </a:r>
            <a:r>
              <a:rPr lang="ru-RU" sz="2800" i="1" dirty="0" err="1" smtClean="0"/>
              <a:t>i</a:t>
            </a:r>
            <a:r>
              <a:rPr lang="ru-RU" sz="2800" dirty="0" smtClean="0"/>
              <a:t> = 5 бит.</a:t>
            </a:r>
          </a:p>
          <a:p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1368152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Пример 2.</a:t>
            </a:r>
            <a:r>
              <a:rPr lang="ru-RU" dirty="0" smtClean="0"/>
              <a:t> Сколько информации содержит сообщение о выпадении грани с числом 3 на шестигранном игральном кубике?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2276872"/>
            <a:ext cx="4968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Решение: </a:t>
            </a:r>
            <a:r>
              <a:rPr lang="ru-RU" sz="2400" dirty="0" smtClean="0"/>
              <a:t>Считая выпадение любой грани событием равновероятным, запишем формулу Хартли: 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195736" y="4331424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</a:t>
            </a:r>
            <a:r>
              <a:rPr lang="ru-RU" sz="2800" i="1" baseline="30000" dirty="0" smtClean="0"/>
              <a:t>i</a:t>
            </a:r>
            <a:r>
              <a:rPr lang="ru-RU" sz="2800" dirty="0" smtClean="0"/>
              <a:t> = 6. 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259632" y="5103768"/>
            <a:ext cx="5598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Отсюда: </a:t>
            </a:r>
            <a:r>
              <a:rPr lang="ru-RU" sz="2800" i="1" dirty="0" err="1" smtClean="0"/>
              <a:t>i</a:t>
            </a:r>
            <a:r>
              <a:rPr lang="ru-RU" sz="2800" dirty="0" smtClean="0"/>
              <a:t> = log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6 = 2,58496</a:t>
            </a:r>
            <a:r>
              <a:rPr lang="ru-RU" sz="2800" i="1" dirty="0" smtClean="0"/>
              <a:t> </a:t>
            </a:r>
            <a:r>
              <a:rPr lang="ru-RU" sz="2800" dirty="0" smtClean="0"/>
              <a:t>бит.</a:t>
            </a:r>
            <a:endParaRPr lang="ru-RU" sz="2800" dirty="0"/>
          </a:p>
        </p:txBody>
      </p:sp>
      <p:pic>
        <p:nvPicPr>
          <p:cNvPr id="9" name="Рисунок 8" descr="http://inf.1september.ru/2007/12/6-4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212976"/>
            <a:ext cx="2854325" cy="1526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2420888"/>
            <a:ext cx="7604348" cy="1584176"/>
          </a:xfrm>
        </p:spPr>
        <p:txBody>
          <a:bodyPr/>
          <a:lstStyle/>
          <a:p>
            <a:r>
              <a:rPr lang="ru-RU" sz="3200" u="sng" dirty="0" smtClean="0"/>
              <a:t>Неравновероятные события </a:t>
            </a:r>
            <a:r>
              <a:rPr lang="ru-RU" sz="3200" dirty="0" smtClean="0"/>
              <a:t>(вероятностный подход). </a:t>
            </a:r>
            <a:r>
              <a:rPr lang="ru-RU" sz="2400" dirty="0" smtClean="0"/>
              <a:t>Если вероятность некоторого события равна </a:t>
            </a:r>
            <a:r>
              <a:rPr lang="ru-RU" sz="2400" i="1" dirty="0" smtClean="0"/>
              <a:t>p</a:t>
            </a:r>
            <a:r>
              <a:rPr lang="ru-RU" sz="2400" dirty="0" smtClean="0"/>
              <a:t>, а </a:t>
            </a:r>
            <a:r>
              <a:rPr lang="ru-RU" sz="2400" i="1" dirty="0" smtClean="0"/>
              <a:t>i </a:t>
            </a:r>
            <a:r>
              <a:rPr lang="ru-RU" sz="2400" dirty="0" smtClean="0"/>
              <a:t>(бит) — это количество информации в сообщении о том, что произошло это событие, то данные величины связаны между собой формулой: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347864" y="314096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4000" i="1" baseline="30000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sz="4000" baseline="30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= 1/</a:t>
            </a:r>
            <a:r>
              <a:rPr lang="ru-RU" sz="4000" i="1" dirty="0" err="1" smtClean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40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4077072"/>
            <a:ext cx="71287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Решая данное показательное уравнение относительно </a:t>
            </a:r>
            <a:r>
              <a:rPr lang="ru-RU" sz="2400" i="1" dirty="0" err="1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, получаем: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9672" y="5143512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err="1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 = log</a:t>
            </a:r>
            <a:r>
              <a:rPr lang="ru-RU" sz="4000" baseline="-25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(1/</a:t>
            </a:r>
            <a:r>
              <a:rPr lang="ru-RU" sz="4000" i="1" dirty="0" err="1" smtClean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формула Шеннона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E:\7 класс\7 класс\ф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57224" y="1935480"/>
            <a:ext cx="7829576" cy="2645648"/>
          </a:xfrm>
        </p:spPr>
        <p:txBody>
          <a:bodyPr/>
          <a:lstStyle/>
          <a:p>
            <a:r>
              <a:rPr lang="ru-RU" b="1" dirty="0" smtClean="0"/>
              <a:t>Информация</a:t>
            </a:r>
            <a:r>
              <a:rPr lang="ru-RU" i="1" dirty="0" smtClean="0"/>
              <a:t> — это знания людей, получаемые ими из различных сообщений.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Сообщение</a:t>
            </a:r>
            <a:r>
              <a:rPr lang="ru-RU" i="1" dirty="0" smtClean="0"/>
              <a:t> — это информационный поток (</a:t>
            </a:r>
            <a:r>
              <a:rPr lang="ru-RU" i="1" dirty="0" err="1" smtClean="0"/>
              <a:t>поток</a:t>
            </a:r>
            <a:r>
              <a:rPr lang="ru-RU" i="1" dirty="0" smtClean="0"/>
              <a:t> данных), который в процессе передачи информации поступает к принимающему его субъекту.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000100" y="704088"/>
            <a:ext cx="7686700" cy="1143000"/>
          </a:xfrm>
        </p:spPr>
        <p:txBody>
          <a:bodyPr/>
          <a:lstStyle/>
          <a:p>
            <a:r>
              <a:rPr lang="ru-RU" b="1" u="sng" dirty="0" smtClean="0"/>
              <a:t>Качественный подход</a:t>
            </a:r>
            <a:endParaRPr lang="ru-RU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3419872" y="4437112"/>
            <a:ext cx="1517147" cy="369332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Сообщение 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3059832" y="4869160"/>
            <a:ext cx="79208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355976" y="4869160"/>
            <a:ext cx="79208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43608" y="5229200"/>
            <a:ext cx="3024336" cy="1015663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Информативные </a:t>
            </a:r>
            <a:r>
              <a:rPr lang="ru-RU" sz="1400" b="1" dirty="0" smtClean="0"/>
              <a:t>сообщение</a:t>
            </a:r>
            <a:r>
              <a:rPr lang="ru-RU" sz="1400" i="1" dirty="0" smtClean="0"/>
              <a:t>, которое пополняет знания человека, т.е. несет для него информацию.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5076056" y="5229200"/>
            <a:ext cx="2880320" cy="1015663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Неинформативные </a:t>
            </a:r>
            <a:r>
              <a:rPr lang="ru-RU" sz="1400" i="1" dirty="0" smtClean="0"/>
              <a:t>сведения “старые”, т.е. человек это уже знает, или содержание сообщения непонятно человеку</a:t>
            </a:r>
            <a:endParaRPr lang="ru-RU" sz="14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 animBg="1"/>
      <p:bldP spid="13" grpId="0" animBg="1"/>
      <p:bldP spid="1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109</TotalTime>
  <Words>975</Words>
  <Application>Microsoft Office PowerPoint</Application>
  <PresentationFormat>Экран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Измерение информации. Содержательный подход.</vt:lpstr>
      <vt:lpstr>С позиции содержательного подхода к измерению информации решается вопрос о количестве информации в сообщении, получаемом человеком. Рассматривается следующая ситуация:  </vt:lpstr>
      <vt:lpstr>1) человек получает сообщение о некотором событии; при этом заранее известна неопределенность знания человека об ожидаемом событии. Неопределенность знания может быть выражена либо числом возможных вариантов события, либо вероятностью ожидаемых вариантов события;  2) в результате получения сообщения неопределенность знания снимается: из некоторого возможного количества вариантов оказался выбранным один;  3) по формуле вычисляется количество информации в полученном сообщении, выраженное в битах.  </vt:lpstr>
      <vt:lpstr>Формула, используемая для вычисления количества информации, зависит от ситуаций, которых может быть две: </vt:lpstr>
      <vt:lpstr>Равновероятные события. Если обозначить буквой i количество информации в сообщении о том, что произошло одно из N равновероятных событий, то величины i и N связаны между собой формулой Хартли: </vt:lpstr>
      <vt:lpstr>Рассмотрим несколько примеров:</vt:lpstr>
      <vt:lpstr>Слайд 7</vt:lpstr>
      <vt:lpstr>Неравновероятные события (вероятностный подход). Если вероятность некоторого события равна p, а i (бит) — это количество информации в сообщении о том, что произошло это событие, то данные величины связаны между собой формулой:  </vt:lpstr>
      <vt:lpstr>Качественный подход</vt:lpstr>
      <vt:lpstr>Количественный подход в приближении равновероятности </vt:lpstr>
      <vt:lpstr>Вероятностный подход к измерению информации </vt:lpstr>
      <vt:lpstr>Рассмотрим несколько примеров: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Студент</dc:creator>
  <cp:lastModifiedBy>Морж</cp:lastModifiedBy>
  <cp:revision>33</cp:revision>
  <dcterms:created xsi:type="dcterms:W3CDTF">2014-06-18T04:33:29Z</dcterms:created>
  <dcterms:modified xsi:type="dcterms:W3CDTF">2014-06-18T05:31:08Z</dcterms:modified>
</cp:coreProperties>
</file>