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0" r:id="rId5"/>
    <p:sldId id="257" r:id="rId6"/>
    <p:sldId id="259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735763" cy="9866313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01" autoAdjust="0"/>
    <p:restoredTop sz="94660"/>
  </p:normalViewPr>
  <p:slideViewPr>
    <p:cSldViewPr>
      <p:cViewPr>
        <p:scale>
          <a:sx n="76" d="100"/>
          <a:sy n="76" d="100"/>
        </p:scale>
        <p:origin x="-3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4444" r="61067" b="88662"/>
          <a:stretch>
            <a:fillRect/>
          </a:stretch>
        </p:blipFill>
        <p:spPr>
          <a:xfrm rot="21207263">
            <a:off x="1538591" y="6003650"/>
            <a:ext cx="2413000" cy="393982"/>
          </a:xfrm>
          <a:prstGeom prst="rect">
            <a:avLst/>
          </a:prstGeom>
        </p:spPr>
      </p:pic>
      <p:pic>
        <p:nvPicPr>
          <p:cNvPr id="23" name="Рисунок 22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10535" r="61067" b="82222"/>
          <a:stretch>
            <a:fillRect/>
          </a:stretch>
        </p:blipFill>
        <p:spPr>
          <a:xfrm rot="411875">
            <a:off x="2073489" y="6162520"/>
            <a:ext cx="2413000" cy="413938"/>
          </a:xfrm>
          <a:prstGeom prst="rect">
            <a:avLst/>
          </a:prstGeom>
        </p:spPr>
      </p:pic>
      <p:pic>
        <p:nvPicPr>
          <p:cNvPr id="22" name="Рисунок 21" descr="uisz4mg-001.jpg"/>
          <p:cNvPicPr>
            <a:picLocks noChangeAspect="1"/>
          </p:cNvPicPr>
          <p:nvPr userDrawn="1"/>
        </p:nvPicPr>
        <p:blipFill>
          <a:blip r:embed="rId3" cstate="print"/>
          <a:srcRect l="3333" t="68859" r="66667" b="1674"/>
          <a:stretch>
            <a:fillRect/>
          </a:stretch>
        </p:blipFill>
        <p:spPr>
          <a:xfrm rot="20743763" flipH="1">
            <a:off x="6996232" y="1554691"/>
            <a:ext cx="1548094" cy="852620"/>
          </a:xfrm>
          <a:prstGeom prst="rect">
            <a:avLst/>
          </a:prstGeom>
        </p:spPr>
      </p:pic>
      <p:pic>
        <p:nvPicPr>
          <p:cNvPr id="14" name="Рисунок 13" descr="1374853315_21.png"/>
          <p:cNvPicPr>
            <a:picLocks noChangeAspect="1"/>
          </p:cNvPicPr>
          <p:nvPr userDrawn="1"/>
        </p:nvPicPr>
        <p:blipFill>
          <a:blip r:embed="rId4" cstate="print"/>
          <a:srcRect l="18787" t="65374" r="63462" b="19645"/>
          <a:stretch>
            <a:fillRect/>
          </a:stretch>
        </p:blipFill>
        <p:spPr>
          <a:xfrm>
            <a:off x="457200" y="4953000"/>
            <a:ext cx="1752600" cy="1752600"/>
          </a:xfrm>
          <a:prstGeom prst="rect">
            <a:avLst/>
          </a:prstGeom>
        </p:spPr>
      </p:pic>
      <p:pic>
        <p:nvPicPr>
          <p:cNvPr id="16" name="Рисунок 15" descr="401020-3.jpg"/>
          <p:cNvPicPr>
            <a:picLocks noChangeAspect="1"/>
          </p:cNvPicPr>
          <p:nvPr userDrawn="1"/>
        </p:nvPicPr>
        <p:blipFill>
          <a:blip r:embed="rId5" cstate="print"/>
          <a:srcRect l="4444" t="67778" r="68889" b="4444"/>
          <a:stretch>
            <a:fillRect/>
          </a:stretch>
        </p:blipFill>
        <p:spPr>
          <a:xfrm rot="2855185" flipV="1">
            <a:off x="7081141" y="1239533"/>
            <a:ext cx="429491" cy="381000"/>
          </a:xfrm>
          <a:prstGeom prst="rect">
            <a:avLst/>
          </a:prstGeom>
        </p:spPr>
      </p:pic>
      <p:pic>
        <p:nvPicPr>
          <p:cNvPr id="17" name="Рисунок 16" descr="1374853315_21.png"/>
          <p:cNvPicPr>
            <a:picLocks noChangeAspect="1"/>
          </p:cNvPicPr>
          <p:nvPr userDrawn="1"/>
        </p:nvPicPr>
        <p:blipFill>
          <a:blip r:embed="rId4" cstate="print"/>
          <a:srcRect l="84781" t="69460" r="965" b="11473"/>
          <a:stretch>
            <a:fillRect/>
          </a:stretch>
        </p:blipFill>
        <p:spPr>
          <a:xfrm>
            <a:off x="7467600" y="237067"/>
            <a:ext cx="762000" cy="1439334"/>
          </a:xfrm>
          <a:prstGeom prst="rect">
            <a:avLst/>
          </a:prstGeom>
        </p:spPr>
      </p:pic>
      <p:pic>
        <p:nvPicPr>
          <p:cNvPr id="20" name="Рисунок 19" descr="1374853315_21.png"/>
          <p:cNvPicPr>
            <a:picLocks noChangeAspect="1"/>
          </p:cNvPicPr>
          <p:nvPr userDrawn="1"/>
        </p:nvPicPr>
        <p:blipFill>
          <a:blip r:embed="rId4" cstate="print"/>
          <a:srcRect l="82692" t="27817" r="1442" b="59926"/>
          <a:stretch>
            <a:fillRect/>
          </a:stretch>
        </p:blipFill>
        <p:spPr>
          <a:xfrm rot="356734" flipH="1">
            <a:off x="2103083" y="5216547"/>
            <a:ext cx="722511" cy="919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6" name="Рисунок 25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27" name="Рисунок 26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28" name="Рисунок 27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29" name="Рисунок 28" descr="167584.png"/>
          <p:cNvPicPr>
            <a:picLocks noChangeAspect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1374853315_21.png"/>
          <p:cNvPicPr>
            <a:picLocks noChangeAspect="1"/>
          </p:cNvPicPr>
          <p:nvPr userDrawn="1"/>
        </p:nvPicPr>
        <p:blipFill>
          <a:blip r:embed="rId2" cstate="print"/>
          <a:srcRect l="18787" t="65374" r="63462" b="19645"/>
          <a:stretch>
            <a:fillRect/>
          </a:stretch>
        </p:blipFill>
        <p:spPr>
          <a:xfrm>
            <a:off x="304800" y="5105400"/>
            <a:ext cx="1524000" cy="152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нутый угол 14"/>
          <p:cNvSpPr/>
          <p:nvPr userDrawn="1"/>
        </p:nvSpPr>
        <p:spPr>
          <a:xfrm>
            <a:off x="381000" y="289200"/>
            <a:ext cx="8388000" cy="626400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7" name="Рисунок 16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8" name="Рисунок 17" descr="167584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9943079">
            <a:off x="381164" y="6096164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документ 7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uisz4mg-001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3" t="68859" r="66667" b="1674"/>
          <a:stretch>
            <a:fillRect/>
          </a:stretch>
        </p:blipFill>
        <p:spPr>
          <a:xfrm rot="694175">
            <a:off x="1273240" y="5262752"/>
            <a:ext cx="1591370" cy="1105118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 rot="641444">
            <a:off x="1665570" y="5139417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401020-3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" t="67778" r="68889" b="4444"/>
          <a:stretch>
            <a:fillRect/>
          </a:stretch>
        </p:blipFill>
        <p:spPr>
          <a:xfrm rot="18729188" flipV="1">
            <a:off x="1639313" y="6141569"/>
            <a:ext cx="429491" cy="381000"/>
          </a:xfrm>
          <a:prstGeom prst="rect">
            <a:avLst/>
          </a:prstGeom>
        </p:spPr>
      </p:pic>
      <p:pic>
        <p:nvPicPr>
          <p:cNvPr id="9" name="Рисунок 8" descr="1374853315_21.png"/>
          <p:cNvPicPr>
            <a:picLocks noChangeAspect="1"/>
          </p:cNvPicPr>
          <p:nvPr userDrawn="1"/>
        </p:nvPicPr>
        <p:blipFill>
          <a:blip r:embed="rId4" cstate="print"/>
          <a:srcRect l="82692" t="69460" r="965" b="11473"/>
          <a:stretch>
            <a:fillRect/>
          </a:stretch>
        </p:blipFill>
        <p:spPr>
          <a:xfrm>
            <a:off x="533400" y="4661705"/>
            <a:ext cx="1143000" cy="188302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3" name="Рисунок 12" descr="167584.pn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et-of-school-items-isolated-vector-1608654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9" t="10535" r="61067" b="82222"/>
          <a:stretch>
            <a:fillRect/>
          </a:stretch>
        </p:blipFill>
        <p:spPr>
          <a:xfrm rot="20730431">
            <a:off x="926396" y="6005379"/>
            <a:ext cx="2413000" cy="413938"/>
          </a:xfrm>
          <a:prstGeom prst="rect">
            <a:avLst/>
          </a:prstGeom>
        </p:spPr>
      </p:pic>
      <p:sp>
        <p:nvSpPr>
          <p:cNvPr id="6" name="Блок-схема: документ 5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374853315_21.png"/>
          <p:cNvPicPr>
            <a:picLocks noChangeAspect="1"/>
          </p:cNvPicPr>
          <p:nvPr userDrawn="1"/>
        </p:nvPicPr>
        <p:blipFill>
          <a:blip r:embed="rId3" cstate="print"/>
          <a:srcRect l="82692" t="69460" r="965" b="11473"/>
          <a:stretch>
            <a:fillRect/>
          </a:stretch>
        </p:blipFill>
        <p:spPr>
          <a:xfrm>
            <a:off x="685800" y="4495800"/>
            <a:ext cx="1026077" cy="1690404"/>
          </a:xfrm>
          <a:prstGeom prst="rect">
            <a:avLst/>
          </a:prstGeom>
        </p:spPr>
      </p:pic>
      <p:pic>
        <p:nvPicPr>
          <p:cNvPr id="8" name="Рисунок 7" descr="1374853315_21.png"/>
          <p:cNvPicPr>
            <a:picLocks noChangeAspect="1"/>
          </p:cNvPicPr>
          <p:nvPr userDrawn="1"/>
        </p:nvPicPr>
        <p:blipFill>
          <a:blip r:embed="rId3" cstate="print"/>
          <a:srcRect l="82692" t="27817" r="1442" b="59926"/>
          <a:stretch>
            <a:fillRect/>
          </a:stretch>
        </p:blipFill>
        <p:spPr>
          <a:xfrm rot="356734" flipH="1">
            <a:off x="1722082" y="5216547"/>
            <a:ext cx="722511" cy="919560"/>
          </a:xfrm>
          <a:prstGeom prst="rect">
            <a:avLst/>
          </a:prstGeom>
        </p:spPr>
      </p:pic>
      <p:pic>
        <p:nvPicPr>
          <p:cNvPr id="9" name="Рисунок 8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74853315_21.png"/>
          <p:cNvPicPr>
            <a:picLocks noChangeAspect="1"/>
          </p:cNvPicPr>
          <p:nvPr userDrawn="1"/>
        </p:nvPicPr>
        <p:blipFill>
          <a:blip r:embed="rId2" cstate="print"/>
          <a:srcRect l="82692" t="69460" r="965" b="11473"/>
          <a:stretch>
            <a:fillRect/>
          </a:stretch>
        </p:blipFill>
        <p:spPr>
          <a:xfrm flipH="1">
            <a:off x="1371600" y="5037666"/>
            <a:ext cx="688664" cy="1134534"/>
          </a:xfrm>
          <a:prstGeom prst="rect">
            <a:avLst/>
          </a:prstGeom>
        </p:spPr>
      </p:pic>
      <p:pic>
        <p:nvPicPr>
          <p:cNvPr id="6" name="Рисунок 5" descr="1374853315_21.png"/>
          <p:cNvPicPr>
            <a:picLocks noChangeAspect="1"/>
          </p:cNvPicPr>
          <p:nvPr userDrawn="1"/>
        </p:nvPicPr>
        <p:blipFill>
          <a:blip r:embed="rId2" cstate="print"/>
          <a:srcRect l="18787" t="65374" r="63462" b="19645"/>
          <a:stretch>
            <a:fillRect/>
          </a:stretch>
        </p:blipFill>
        <p:spPr>
          <a:xfrm flipH="1">
            <a:off x="381000" y="5410200"/>
            <a:ext cx="1219200" cy="1219200"/>
          </a:xfrm>
          <a:prstGeom prst="rect">
            <a:avLst/>
          </a:prstGeom>
        </p:spPr>
      </p:pic>
      <p:sp useBgFill="1"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8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uisz4mg-001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3" t="68859" r="66667" b="1674"/>
          <a:stretch>
            <a:fillRect/>
          </a:stretch>
        </p:blipFill>
        <p:spPr>
          <a:xfrm rot="2045956">
            <a:off x="2123881" y="5513909"/>
            <a:ext cx="1312649" cy="911562"/>
          </a:xfrm>
          <a:prstGeom prst="rect">
            <a:avLst/>
          </a:prstGeom>
        </p:spPr>
      </p:pic>
      <p:sp>
        <p:nvSpPr>
          <p:cNvPr id="8" name="Блок-схема: документ 7"/>
          <p:cNvSpPr/>
          <p:nvPr userDrawn="1"/>
        </p:nvSpPr>
        <p:spPr>
          <a:xfrm flipH="1">
            <a:off x="381000" y="304800"/>
            <a:ext cx="8382000" cy="62484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1374853315_21.png"/>
          <p:cNvPicPr>
            <a:picLocks noChangeAspect="1"/>
          </p:cNvPicPr>
          <p:nvPr userDrawn="1"/>
        </p:nvPicPr>
        <p:blipFill>
          <a:blip r:embed="rId3" cstate="print"/>
          <a:srcRect l="18787" t="65374" r="63462" b="19645"/>
          <a:stretch>
            <a:fillRect/>
          </a:stretch>
        </p:blipFill>
        <p:spPr>
          <a:xfrm>
            <a:off x="457200" y="4953000"/>
            <a:ext cx="1752600" cy="1752600"/>
          </a:xfrm>
          <a:prstGeom prst="rect">
            <a:avLst/>
          </a:prstGeom>
        </p:spPr>
      </p:pic>
      <p:pic>
        <p:nvPicPr>
          <p:cNvPr id="9" name="Рисунок 8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228764"/>
            <a:ext cx="324169" cy="324169"/>
          </a:xfrm>
          <a:prstGeom prst="rect">
            <a:avLst/>
          </a:prstGeom>
        </p:spPr>
      </p:pic>
      <p:pic>
        <p:nvPicPr>
          <p:cNvPr id="10" name="Рисунок 9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209066"/>
            <a:ext cx="324169" cy="324169"/>
          </a:xfrm>
          <a:prstGeom prst="rect">
            <a:avLst/>
          </a:prstGeom>
        </p:spPr>
      </p:pic>
      <p:pic>
        <p:nvPicPr>
          <p:cNvPr id="11" name="Рисунок 10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8438667" y="5715164"/>
            <a:ext cx="324169" cy="324169"/>
          </a:xfrm>
          <a:prstGeom prst="rect">
            <a:avLst/>
          </a:prstGeom>
        </p:spPr>
      </p:pic>
      <p:pic>
        <p:nvPicPr>
          <p:cNvPr id="12" name="Рисунок 11" descr="167584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 rot="19943079">
            <a:off x="381164" y="4857267"/>
            <a:ext cx="324169" cy="324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0" y="66271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75000"/>
                  </a:schemeClr>
                </a:solidFill>
              </a:rPr>
              <a:t>©Ч.С.А.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724400" y="4495800"/>
            <a:ext cx="32004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100" b="1" dirty="0" smtClean="0">
                <a:solidFill>
                  <a:schemeClr val="folHlink"/>
                </a:solidFill>
                <a:latin typeface="Monotype Corsiva" pitchFamily="66" charset="0"/>
              </a:rPr>
              <a:t>Подготовил заместитель </a:t>
            </a:r>
            <a:r>
              <a:rPr lang="ru-RU" sz="2100" b="1" dirty="0">
                <a:solidFill>
                  <a:schemeClr val="folHlink"/>
                </a:solidFill>
                <a:latin typeface="Monotype Corsiva" pitchFamily="66" charset="0"/>
              </a:rPr>
              <a:t>директор </a:t>
            </a:r>
            <a:r>
              <a:rPr lang="ru-RU" sz="2100" b="1" dirty="0" smtClean="0">
                <a:solidFill>
                  <a:schemeClr val="folHlink"/>
                </a:solidFill>
                <a:latin typeface="Monotype Corsiva" pitchFamily="66" charset="0"/>
              </a:rPr>
              <a:t>по УВР МКОУ «Игалинская СОШ» </a:t>
            </a:r>
            <a:endParaRPr lang="ru-RU" sz="1400" b="1" dirty="0">
              <a:solidFill>
                <a:schemeClr val="folHlink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err="1" smtClean="0">
                <a:ln w="11430"/>
                <a:solidFill>
                  <a:schemeClr val="folHlin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Гаджимурадов</a:t>
            </a:r>
            <a:r>
              <a:rPr lang="ru-RU" sz="2800" b="1" dirty="0" smtClean="0">
                <a:ln w="11430"/>
                <a:solidFill>
                  <a:schemeClr val="folHlin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М.И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2019г.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142984"/>
            <a:ext cx="727712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Преемственность начального </a:t>
            </a:r>
            <a:b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и основного общего</a:t>
            </a:r>
            <a:b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 образования в условиях реализации ФГОС</a:t>
            </a:r>
            <a:r>
              <a:rPr lang="ru-RU" sz="4000" dirty="0">
                <a:latin typeface="Monotype Corsiva" pitchFamily="66" charset="0"/>
              </a:rPr>
              <a:t/>
            </a:r>
            <a:br>
              <a:rPr lang="ru-RU" sz="4000" dirty="0">
                <a:latin typeface="Monotype Corsiva" pitchFamily="66" charset="0"/>
              </a:rPr>
            </a:br>
            <a:endParaRPr lang="ru-RU" sz="4000" b="1" cap="none" spc="0" dirty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7200" cy="116205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Monotype Corsiva" pitchFamily="66" charset="0"/>
              </a:rPr>
              <a:t>Работа педагогического  коллектива школы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7848600" cy="46910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1. посещение </a:t>
            </a:r>
            <a:r>
              <a:rPr lang="ru-RU" sz="2800" b="1" dirty="0">
                <a:latin typeface="Monotype Corsiva" pitchFamily="66" charset="0"/>
              </a:rPr>
              <a:t>уроков в 4-м классе учителями предметниками среднего звена, которые будут преподавать в 5 классе;</a:t>
            </a:r>
          </a:p>
          <a:p>
            <a:r>
              <a:rPr lang="ru-RU" sz="2800" b="1" dirty="0" smtClean="0">
                <a:latin typeface="Monotype Corsiva" pitchFamily="66" charset="0"/>
              </a:rPr>
              <a:t>2. регулярные </a:t>
            </a:r>
            <a:r>
              <a:rPr lang="ru-RU" sz="2800" b="1" dirty="0">
                <a:latin typeface="Monotype Corsiva" pitchFamily="66" charset="0"/>
              </a:rPr>
              <a:t>обсуждения уроков, координация работы и решение возникающих проблем;      </a:t>
            </a:r>
          </a:p>
          <a:p>
            <a:r>
              <a:rPr lang="ru-RU" sz="2800" b="1" dirty="0" smtClean="0">
                <a:latin typeface="Monotype Corsiva" pitchFamily="66" charset="0"/>
              </a:rPr>
              <a:t>3. открытые </a:t>
            </a:r>
            <a:r>
              <a:rPr lang="ru-RU" sz="2800" b="1" dirty="0">
                <a:latin typeface="Monotype Corsiva" pitchFamily="66" charset="0"/>
              </a:rPr>
              <a:t>уроки учителей 4-х классов (русский язык, </a:t>
            </a:r>
            <a:r>
              <a:rPr lang="ru-RU" sz="2800" b="1" dirty="0" smtClean="0">
                <a:latin typeface="Monotype Corsiva" pitchFamily="66" charset="0"/>
              </a:rPr>
              <a:t>математика</a:t>
            </a:r>
            <a:r>
              <a:rPr lang="ru-RU" sz="2800" b="1" dirty="0">
                <a:latin typeface="Monotype Corsiva" pitchFamily="66" charset="0"/>
              </a:rPr>
              <a:t>, окружающий мир</a:t>
            </a:r>
            <a:r>
              <a:rPr lang="ru-RU" sz="2800" b="1" dirty="0" smtClean="0">
                <a:latin typeface="Monotype Corsiva" pitchFamily="66" charset="0"/>
              </a:rPr>
              <a:t>).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4. совместные семинары  учителей начальной школы и учителей среднего звена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1924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001000" cy="6096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Monotype Corsiva" pitchFamily="66" charset="0"/>
              </a:rPr>
              <a:t>УСЛОВИЯ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        ПРЕЕМСТВЕННОСТИ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14400"/>
            <a:ext cx="8153400" cy="5211763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dirty="0" smtClean="0">
                <a:latin typeface="Monotype Corsiva" pitchFamily="66" charset="0"/>
              </a:rPr>
              <a:t>1</a:t>
            </a:r>
            <a:r>
              <a:rPr lang="ru-RU" sz="3200" b="1" dirty="0" smtClean="0">
                <a:latin typeface="Monotype Corsiva" pitchFamily="66" charset="0"/>
              </a:rPr>
              <a:t>.</a:t>
            </a:r>
            <a:r>
              <a:rPr lang="ru-RU" sz="2400" b="1" dirty="0" smtClean="0">
                <a:latin typeface="Monotype Corsiva" pitchFamily="66" charset="0"/>
              </a:rPr>
              <a:t>      Как </a:t>
            </a:r>
            <a:r>
              <a:rPr lang="ru-RU" sz="2400" b="1" dirty="0">
                <a:latin typeface="Monotype Corsiva" pitchFamily="66" charset="0"/>
              </a:rPr>
              <a:t>можно раньше определить учителей-предметников и </a:t>
            </a:r>
            <a:r>
              <a:rPr lang="ru-RU" sz="2400" b="1" dirty="0" err="1">
                <a:latin typeface="Monotype Corsiva" pitchFamily="66" charset="0"/>
              </a:rPr>
              <a:t>кл</a:t>
            </a:r>
            <a:r>
              <a:rPr lang="ru-RU" sz="2400" b="1" dirty="0">
                <a:latin typeface="Monotype Corsiva" pitchFamily="66" charset="0"/>
              </a:rPr>
              <a:t>. руководителя 5 классов.</a:t>
            </a:r>
          </a:p>
          <a:p>
            <a:r>
              <a:rPr lang="ru-RU" sz="2400" b="1" dirty="0" smtClean="0">
                <a:latin typeface="Monotype Corsiva" pitchFamily="66" charset="0"/>
              </a:rPr>
              <a:t>2.      Посещение </a:t>
            </a:r>
            <a:r>
              <a:rPr lang="ru-RU" sz="2400" b="1" dirty="0">
                <a:latin typeface="Monotype Corsiva" pitchFamily="66" charset="0"/>
              </a:rPr>
              <a:t>уроков в 4-ом  классе </a:t>
            </a:r>
            <a:r>
              <a:rPr lang="ru-RU" sz="2400" b="1" dirty="0" smtClean="0">
                <a:latin typeface="Monotype Corsiva" pitchFamily="66" charset="0"/>
              </a:rPr>
              <a:t>не только </a:t>
            </a:r>
            <a:r>
              <a:rPr lang="ru-RU" sz="2400" b="1" dirty="0">
                <a:latin typeface="Monotype Corsiva" pitchFamily="66" charset="0"/>
              </a:rPr>
              <a:t>учителями-предметниками</a:t>
            </a:r>
            <a:r>
              <a:rPr lang="ru-RU" sz="2400" b="1" dirty="0" smtClean="0">
                <a:latin typeface="Monotype Corsiva" pitchFamily="66" charset="0"/>
              </a:rPr>
              <a:t>, но и  </a:t>
            </a:r>
            <a:r>
              <a:rPr lang="ru-RU" sz="2400" b="1" dirty="0">
                <a:latin typeface="Monotype Corsiva" pitchFamily="66" charset="0"/>
              </a:rPr>
              <a:t>классным руководителем.</a:t>
            </a:r>
          </a:p>
          <a:p>
            <a:r>
              <a:rPr lang="ru-RU" sz="2400" b="1" dirty="0" smtClean="0">
                <a:latin typeface="Monotype Corsiva" pitchFamily="66" charset="0"/>
              </a:rPr>
              <a:t>3.       Изучение </a:t>
            </a:r>
            <a:r>
              <a:rPr lang="ru-RU" sz="2400" b="1" dirty="0">
                <a:latin typeface="Monotype Corsiva" pitchFamily="66" charset="0"/>
              </a:rPr>
              <a:t>учебных программ.</a:t>
            </a:r>
          </a:p>
          <a:p>
            <a:r>
              <a:rPr lang="ru-RU" sz="2400" b="1" dirty="0" smtClean="0">
                <a:latin typeface="Monotype Corsiva" pitchFamily="66" charset="0"/>
              </a:rPr>
              <a:t>4.       Единство </a:t>
            </a:r>
            <a:r>
              <a:rPr lang="ru-RU" sz="2400" b="1" dirty="0">
                <a:latin typeface="Monotype Corsiva" pitchFamily="66" charset="0"/>
              </a:rPr>
              <a:t>и преемственность учебных требований в начальной и средней школе. </a:t>
            </a:r>
          </a:p>
          <a:p>
            <a:r>
              <a:rPr lang="ru-RU" sz="2400" b="1" dirty="0" smtClean="0">
                <a:latin typeface="Monotype Corsiva" pitchFamily="66" charset="0"/>
              </a:rPr>
              <a:t>5.  Проведение </a:t>
            </a:r>
            <a:r>
              <a:rPr lang="ru-RU" sz="2400" b="1" dirty="0" err="1">
                <a:latin typeface="Monotype Corsiva" pitchFamily="66" charset="0"/>
              </a:rPr>
              <a:t>срезовых</a:t>
            </a:r>
            <a:r>
              <a:rPr lang="ru-RU" sz="2400" b="1" dirty="0">
                <a:latin typeface="Monotype Corsiva" pitchFamily="66" charset="0"/>
              </a:rPr>
              <a:t> работ в 4-х классах в присутствии учителей среднего звена и совместный анализ проведенных работ.</a:t>
            </a:r>
          </a:p>
          <a:p>
            <a:r>
              <a:rPr lang="ru-RU" sz="2400" b="1" dirty="0" smtClean="0">
                <a:latin typeface="Monotype Corsiva" pitchFamily="66" charset="0"/>
              </a:rPr>
              <a:t>6.  Проведение </a:t>
            </a:r>
            <a:r>
              <a:rPr lang="ru-RU" sz="2400" b="1" dirty="0">
                <a:latin typeface="Monotype Corsiva" pitchFamily="66" charset="0"/>
              </a:rPr>
              <a:t>родительского собрания.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                 7.  Ознакомление </a:t>
            </a:r>
            <a:r>
              <a:rPr lang="ru-RU" sz="2400" b="1" dirty="0">
                <a:latin typeface="Monotype Corsiva" pitchFamily="66" charset="0"/>
              </a:rPr>
              <a:t>с возрастными особенностями младших школьников.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                       8. Изучение </a:t>
            </a:r>
            <a:r>
              <a:rPr lang="ru-RU" sz="2400" b="1" dirty="0">
                <a:latin typeface="Monotype Corsiva" pitchFamily="66" charset="0"/>
              </a:rPr>
              <a:t>уровня работоспособности (наблюдение, пробные уроки ).</a:t>
            </a:r>
          </a:p>
          <a:p>
            <a:endParaRPr lang="ru-RU" sz="2400" dirty="0"/>
          </a:p>
          <a:p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3205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19749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«ВСЕ НАШИ ЗАМЫСЛЫ, ВСЕ ПОИСКИ И ПОСТРОЕНИЯ ПРЕВРАЩАЮТСЯ В ПРАХ, ЕСЛИ У УЧЕНИКА НЕТ ЖЕЛАНИЯ УЧИТЬСЯ»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В. А. Сухомлинский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 </a:t>
            </a:r>
            <a:r>
              <a:rPr lang="ru-RU" dirty="0" smtClean="0"/>
              <a:t>  </a:t>
            </a:r>
            <a:r>
              <a:rPr lang="ru-RU" sz="3000" dirty="0" smtClean="0"/>
              <a:t>Каждый </a:t>
            </a:r>
            <a:r>
              <a:rPr lang="ru-RU" sz="3000" dirty="0" smtClean="0"/>
              <a:t>учитель хочет, чтобы его ученики хорошо учились, с интересом  и желанием занимались в школе. В этом заинтересованы и родители учащихся. Но подчас и учителям, и родителям приходится с сожалением констатировать: «не хочет учиться», «мог  бы  прекрасно  заниматься, а  желания  нет». В  этих случаях мы встречаемся с тем, что у ученика не сформировались потребности  в знаниях, нет интереса к учению.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6019800"/>
            <a:ext cx="45719" cy="1063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725466"/>
            <a:ext cx="701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Преемственность</a:t>
            </a:r>
            <a:r>
              <a:rPr lang="ru-RU" sz="3200" b="1" dirty="0">
                <a:latin typeface="Monotype Corsiva" pitchFamily="66" charset="0"/>
              </a:rPr>
              <a:t> – это последовательная, непрерывная связь между различными ступенями в </a:t>
            </a:r>
            <a:r>
              <a:rPr lang="ru-RU" sz="3200" b="1" dirty="0" smtClean="0">
                <a:latin typeface="Monotype Corsiva" pitchFamily="66" charset="0"/>
              </a:rPr>
              <a:t>развитии </a:t>
            </a:r>
            <a:r>
              <a:rPr lang="ru-RU" sz="3200" b="1" dirty="0">
                <a:latin typeface="Monotype Corsiva" pitchFamily="66" charset="0"/>
              </a:rPr>
              <a:t>качеств личности школьника, опора  </a:t>
            </a:r>
            <a:r>
              <a:rPr lang="ru-RU" sz="3200" b="1" dirty="0" smtClean="0">
                <a:latin typeface="Monotype Corsiva" pitchFamily="66" charset="0"/>
              </a:rPr>
              <a:t>на </a:t>
            </a:r>
            <a:r>
              <a:rPr lang="ru-RU" sz="3200" b="1" dirty="0">
                <a:latin typeface="Monotype Corsiva" pitchFamily="66" charset="0"/>
              </a:rPr>
              <a:t>его нравственный   опыт, знания</a:t>
            </a:r>
            <a:r>
              <a:rPr lang="ru-RU" sz="3200" b="1">
                <a:latin typeface="Monotype Corsiva" pitchFamily="66" charset="0"/>
              </a:rPr>
              <a:t>,  </a:t>
            </a:r>
            <a:r>
              <a:rPr lang="ru-RU" sz="3200" b="1" smtClean="0">
                <a:latin typeface="Monotype Corsiva" pitchFamily="66" charset="0"/>
              </a:rPr>
              <a:t>умения</a:t>
            </a:r>
            <a:r>
              <a:rPr lang="ru-RU" sz="3200" b="1" dirty="0">
                <a:latin typeface="Monotype Corsiva" pitchFamily="66" charset="0"/>
              </a:rPr>
              <a:t>, навыки, расширение </a:t>
            </a:r>
            <a:r>
              <a:rPr lang="ru-RU" sz="3200" b="1" dirty="0" smtClean="0">
                <a:latin typeface="Monotype Corsiva" pitchFamily="66" charset="0"/>
              </a:rPr>
              <a:t>  </a:t>
            </a:r>
            <a:r>
              <a:rPr lang="ru-RU" sz="3200" b="1" dirty="0">
                <a:latin typeface="Monotype Corsiva" pitchFamily="66" charset="0"/>
              </a:rPr>
              <a:t>и углубление их в </a:t>
            </a:r>
            <a:r>
              <a:rPr lang="ru-RU" sz="3200" b="1" dirty="0" smtClean="0">
                <a:latin typeface="Monotype Corsiva" pitchFamily="66" charset="0"/>
              </a:rPr>
              <a:t>последующие </a:t>
            </a:r>
            <a:r>
              <a:rPr lang="ru-RU" sz="3200" b="1" dirty="0">
                <a:latin typeface="Monotype Corsiva" pitchFamily="66" charset="0"/>
              </a:rPr>
              <a:t>годы </a:t>
            </a:r>
            <a:r>
              <a:rPr lang="ru-RU" sz="3200" b="1" dirty="0" smtClean="0">
                <a:latin typeface="Monotype Corsiva" pitchFamily="66" charset="0"/>
              </a:rPr>
              <a:t>образования.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91400" cy="116205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Monotype Corsiva" pitchFamily="66" charset="0"/>
              </a:rPr>
              <a:t>Основные  трудности</a:t>
            </a:r>
            <a:r>
              <a:rPr lang="ru-RU" sz="3200" dirty="0">
                <a:latin typeface="Monotype Corsiva" pitchFamily="66" charset="0"/>
              </a:rPr>
              <a:t/>
            </a:r>
            <a:br>
              <a:rPr lang="ru-RU" sz="3200" dirty="0">
                <a:latin typeface="Monotype Corsiva" pitchFamily="66" charset="0"/>
              </a:rPr>
            </a:b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914400"/>
            <a:ext cx="7239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1. смена </a:t>
            </a:r>
            <a:r>
              <a:rPr lang="ru-RU" sz="2800" b="1" dirty="0">
                <a:latin typeface="Monotype Corsiva" pitchFamily="66" charset="0"/>
              </a:rPr>
              <a:t>социальной обстановки; </a:t>
            </a:r>
          </a:p>
          <a:p>
            <a:r>
              <a:rPr lang="ru-RU" sz="2800" b="1" dirty="0" smtClean="0">
                <a:latin typeface="Monotype Corsiva" pitchFamily="66" charset="0"/>
              </a:rPr>
              <a:t>2. изменение </a:t>
            </a:r>
            <a:r>
              <a:rPr lang="ru-RU" sz="2800" b="1" dirty="0">
                <a:latin typeface="Monotype Corsiva" pitchFamily="66" charset="0"/>
              </a:rPr>
              <a:t>роли учащегося; </a:t>
            </a:r>
          </a:p>
          <a:p>
            <a:r>
              <a:rPr lang="ru-RU" sz="2800" b="1" dirty="0" smtClean="0">
                <a:latin typeface="Monotype Corsiva" pitchFamily="66" charset="0"/>
              </a:rPr>
              <a:t>3. увеличение </a:t>
            </a:r>
            <a:r>
              <a:rPr lang="ru-RU" sz="2800" b="1" dirty="0">
                <a:latin typeface="Monotype Corsiva" pitchFamily="66" charset="0"/>
              </a:rPr>
              <a:t>учебной нагрузки; </a:t>
            </a:r>
          </a:p>
          <a:p>
            <a:r>
              <a:rPr lang="ru-RU" sz="2800" b="1" dirty="0" smtClean="0">
                <a:latin typeface="Monotype Corsiva" pitchFamily="66" charset="0"/>
              </a:rPr>
              <a:t>4. изменение </a:t>
            </a:r>
            <a:r>
              <a:rPr lang="ru-RU" sz="2800" b="1" dirty="0">
                <a:latin typeface="Monotype Corsiva" pitchFamily="66" charset="0"/>
              </a:rPr>
              <a:t>режима дня; </a:t>
            </a:r>
          </a:p>
          <a:p>
            <a:r>
              <a:rPr lang="ru-RU" sz="2800" b="1" dirty="0" smtClean="0">
                <a:latin typeface="Monotype Corsiva" pitchFamily="66" charset="0"/>
              </a:rPr>
              <a:t>5. разность </a:t>
            </a:r>
            <a:r>
              <a:rPr lang="ru-RU" sz="2800" b="1" dirty="0">
                <a:latin typeface="Monotype Corsiva" pitchFamily="66" charset="0"/>
              </a:rPr>
              <a:t>систем и форм обучения; </a:t>
            </a:r>
          </a:p>
          <a:p>
            <a:r>
              <a:rPr lang="ru-RU" sz="2800" b="1" dirty="0" smtClean="0">
                <a:latin typeface="Monotype Corsiva" pitchFamily="66" charset="0"/>
              </a:rPr>
              <a:t>6. нестыковка </a:t>
            </a:r>
            <a:r>
              <a:rPr lang="ru-RU" sz="2800" b="1" dirty="0">
                <a:latin typeface="Monotype Corsiva" pitchFamily="66" charset="0"/>
              </a:rPr>
              <a:t>программ начальной и основной школы; </a:t>
            </a:r>
          </a:p>
          <a:p>
            <a:r>
              <a:rPr lang="ru-RU" sz="2800" b="1" dirty="0" smtClean="0">
                <a:latin typeface="Monotype Corsiva" pitchFamily="66" charset="0"/>
              </a:rPr>
              <a:t>7. различие </a:t>
            </a:r>
            <a:r>
              <a:rPr lang="ru-RU" sz="2800" b="1" dirty="0">
                <a:latin typeface="Monotype Corsiva" pitchFamily="66" charset="0"/>
              </a:rPr>
              <a:t>требований со стороны учителей-предметников; </a:t>
            </a:r>
          </a:p>
          <a:p>
            <a:r>
              <a:rPr lang="ru-RU" sz="2800" b="1" dirty="0" smtClean="0">
                <a:latin typeface="Monotype Corsiva" pitchFamily="66" charset="0"/>
              </a:rPr>
              <a:t>8. изменение </a:t>
            </a:r>
            <a:r>
              <a:rPr lang="ru-RU" sz="2800" b="1" dirty="0">
                <a:latin typeface="Monotype Corsiva" pitchFamily="66" charset="0"/>
              </a:rPr>
              <a:t>стиля общения учителей с детьми.</a:t>
            </a:r>
          </a:p>
          <a:p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808913" cy="4244975"/>
          </a:xfrm>
        </p:spPr>
        <p:txBody>
          <a:bodyPr>
            <a:normAutofit/>
          </a:bodyPr>
          <a:lstStyle/>
          <a:p>
            <a:pPr algn="ctr"/>
            <a:r>
              <a:rPr lang="ru-RU" sz="2800" u="sng" dirty="0"/>
              <a:t>адаптация  к  новым  учителям,  что  </a:t>
            </a:r>
            <a:r>
              <a:rPr lang="ru-RU" sz="2800" u="sng" dirty="0" smtClean="0"/>
              <a:t>сопровождается  </a:t>
            </a:r>
            <a:r>
              <a:rPr lang="ru-RU" sz="2800" u="sng" dirty="0"/>
              <a:t>часто  конфликтами, взаимным недовольством учителей и учеников друг другом</a:t>
            </a:r>
            <a:r>
              <a:rPr lang="ru-RU" sz="3200" u="sng" dirty="0"/>
              <a:t>.</a:t>
            </a:r>
            <a:br>
              <a:rPr lang="ru-RU" sz="3200" u="sng" dirty="0"/>
            </a:br>
            <a:endParaRPr lang="ru-RU" sz="32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57201"/>
            <a:ext cx="7772400" cy="83819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Одна из наиболее часто встречающихся проблем 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Picture 3" descr="C:\Users\Vadim\Pictures\iDD5I2UV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596" y="3429000"/>
            <a:ext cx="3403204" cy="24482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1" y="457200"/>
            <a:ext cx="815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Причины возникновения проблемы</a:t>
            </a:r>
            <a:r>
              <a:rPr lang="ru-RU" sz="3600" b="1" dirty="0">
                <a:latin typeface="Monotype Corsiva" pitchFamily="66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447800"/>
            <a:ext cx="8229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</a:t>
            </a:r>
            <a:r>
              <a:rPr lang="ru-RU" sz="2400" b="1" dirty="0" smtClean="0">
                <a:latin typeface="Monotype Corsiva" pitchFamily="66" charset="0"/>
              </a:rPr>
              <a:t>. Неполнота </a:t>
            </a:r>
            <a:r>
              <a:rPr lang="ru-RU" sz="2400" b="1" dirty="0">
                <a:latin typeface="Monotype Corsiva" pitchFamily="66" charset="0"/>
              </a:rPr>
              <a:t>или отсутствие данных о выпускниках начальной школы.</a:t>
            </a:r>
          </a:p>
          <a:p>
            <a:r>
              <a:rPr lang="ru-RU" sz="2400" b="1" dirty="0" smtClean="0">
                <a:latin typeface="Monotype Corsiva" pitchFamily="66" charset="0"/>
              </a:rPr>
              <a:t>2. Недостаточное </a:t>
            </a:r>
            <a:r>
              <a:rPr lang="ru-RU" sz="2400" b="1" dirty="0">
                <a:latin typeface="Monotype Corsiva" pitchFamily="66" charset="0"/>
              </a:rPr>
              <a:t>изучение учителями основного звена данных о выпускниках начальной школы, их возможностях.</a:t>
            </a:r>
          </a:p>
          <a:p>
            <a:r>
              <a:rPr lang="ru-RU" sz="2400" b="1" dirty="0" smtClean="0">
                <a:latin typeface="Monotype Corsiva" pitchFamily="66" charset="0"/>
              </a:rPr>
              <a:t>3. Несоответствие </a:t>
            </a:r>
            <a:r>
              <a:rPr lang="ru-RU" sz="2400" b="1" dirty="0">
                <a:latin typeface="Monotype Corsiva" pitchFamily="66" charset="0"/>
              </a:rPr>
              <a:t>оценок выпускников начальной школы реальным результатам обучения.</a:t>
            </a:r>
          </a:p>
          <a:p>
            <a:r>
              <a:rPr lang="ru-RU" sz="2400" b="1" dirty="0" smtClean="0">
                <a:latin typeface="Monotype Corsiva" pitchFamily="66" charset="0"/>
              </a:rPr>
              <a:t>4. Неподготовленность </a:t>
            </a:r>
            <a:r>
              <a:rPr lang="ru-RU" sz="2400" b="1" dirty="0">
                <a:latin typeface="Monotype Corsiva" pitchFamily="66" charset="0"/>
              </a:rPr>
              <a:t>учителей-предметников к работе с детьми младшего школьного возраста</a:t>
            </a:r>
            <a:r>
              <a:rPr lang="ru-RU" sz="2400" b="1" dirty="0" smtClean="0">
                <a:latin typeface="Monotype Corsiva" pitchFamily="66" charset="0"/>
              </a:rPr>
              <a:t>.</a:t>
            </a:r>
          </a:p>
          <a:p>
            <a:r>
              <a:rPr lang="ru-RU" sz="2400" b="1" dirty="0" smtClean="0">
                <a:latin typeface="Monotype Corsiva" pitchFamily="66" charset="0"/>
              </a:rPr>
              <a:t>5. Существенное </a:t>
            </a:r>
            <a:r>
              <a:rPr lang="ru-RU" sz="2400" b="1" dirty="0">
                <a:latin typeface="Monotype Corsiva" pitchFamily="66" charset="0"/>
              </a:rPr>
              <a:t>изменение родительского отношения к школе;</a:t>
            </a:r>
          </a:p>
          <a:p>
            <a:r>
              <a:rPr lang="ru-RU" sz="2400" b="1" dirty="0">
                <a:latin typeface="Monotype Corsiva" pitchFamily="66" charset="0"/>
              </a:rPr>
              <a:t>рост числа малообеспеченных семей;</a:t>
            </a:r>
          </a:p>
          <a:p>
            <a:r>
              <a:rPr lang="ru-RU" sz="2400" b="1" dirty="0" smtClean="0">
                <a:latin typeface="Monotype Corsiva" pitchFamily="66" charset="0"/>
              </a:rPr>
              <a:t>6. Увеличением </a:t>
            </a:r>
            <a:r>
              <a:rPr lang="ru-RU" sz="2400" b="1" dirty="0">
                <a:latin typeface="Monotype Corsiva" pitchFamily="66" charset="0"/>
              </a:rPr>
              <a:t>количества социально-обездоленных детей</a:t>
            </a:r>
          </a:p>
          <a:p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91400" cy="116205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Причины возникновения проблемы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4419600" y="533400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914400"/>
            <a:ext cx="72390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Monotype Corsiva" pitchFamily="66" charset="0"/>
            </a:endParaRPr>
          </a:p>
          <a:p>
            <a:r>
              <a:rPr lang="ru-RU" sz="2400" b="1" dirty="0" smtClean="0">
                <a:latin typeface="Monotype Corsiva" pitchFamily="66" charset="0"/>
              </a:rPr>
              <a:t>Резкие </a:t>
            </a:r>
            <a:r>
              <a:rPr lang="ru-RU" sz="2400" b="1" dirty="0">
                <a:latin typeface="Monotype Corsiva" pitchFamily="66" charset="0"/>
              </a:rPr>
              <a:t>изменения условий обучения, разнообразие и качественное усложнение требований, предъявляемых к школьнику разными учителями, и даже смена позиции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«старшего» </a:t>
            </a:r>
            <a:r>
              <a:rPr lang="ru-RU" sz="2400" b="1" dirty="0">
                <a:latin typeface="Monotype Corsiva" pitchFamily="66" charset="0"/>
              </a:rPr>
              <a:t>в начальной школе на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«самого маленького»</a:t>
            </a:r>
            <a:r>
              <a:rPr lang="ru-RU" sz="2400" b="1" dirty="0">
                <a:latin typeface="Monotype Corsiva" pitchFamily="66" charset="0"/>
              </a:rPr>
              <a:t> в средней, – все это является довольно серьезным испытанием для психики школьника. Это проявляется в понижении работоспособности</a:t>
            </a:r>
            <a:r>
              <a:rPr lang="ru-RU" sz="2400" b="1" dirty="0" smtClean="0">
                <a:latin typeface="Monotype Corsiva" pitchFamily="66" charset="0"/>
              </a:rPr>
              <a:t>,   </a:t>
            </a:r>
            <a:r>
              <a:rPr lang="ru-RU" sz="2400" b="1" dirty="0">
                <a:latin typeface="Monotype Corsiva" pitchFamily="66" charset="0"/>
              </a:rPr>
              <a:t>возрастании тревожности, робости или, </a:t>
            </a:r>
            <a:r>
              <a:rPr lang="ru-RU" sz="2400" b="1" dirty="0" smtClean="0">
                <a:latin typeface="Monotype Corsiva" pitchFamily="66" charset="0"/>
              </a:rPr>
              <a:t>напротив</a:t>
            </a:r>
            <a:r>
              <a:rPr lang="ru-RU" sz="2400" b="1" dirty="0">
                <a:latin typeface="Monotype Corsiva" pitchFamily="66" charset="0"/>
              </a:rPr>
              <a:t>, развязности,   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>
                <a:latin typeface="Monotype Corsiva" pitchFamily="66" charset="0"/>
              </a:rPr>
              <a:t>неорганизованности, забывчивости. </a:t>
            </a:r>
          </a:p>
          <a:p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3374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116205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Monotype Corsiva" pitchFamily="66" charset="0"/>
              </a:rPr>
              <a:t>Направления  преемственности 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47800"/>
            <a:ext cx="8305800" cy="46910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1</a:t>
            </a:r>
            <a:r>
              <a:rPr lang="ru-RU" sz="2800" b="1" dirty="0" smtClean="0">
                <a:latin typeface="Monotype Corsiva" pitchFamily="66" charset="0"/>
              </a:rPr>
              <a:t>. совместная </a:t>
            </a:r>
            <a:r>
              <a:rPr lang="ru-RU" sz="2800" b="1" dirty="0">
                <a:latin typeface="Monotype Corsiva" pitchFamily="66" charset="0"/>
              </a:rPr>
              <a:t>методическая работа учителей начальной школы и учителей-предметников в среднем звене; </a:t>
            </a:r>
          </a:p>
          <a:p>
            <a:r>
              <a:rPr lang="ru-RU" sz="2800" b="1" dirty="0" smtClean="0">
                <a:latin typeface="Monotype Corsiva" pitchFamily="66" charset="0"/>
              </a:rPr>
              <a:t>2. работа </a:t>
            </a:r>
            <a:r>
              <a:rPr lang="ru-RU" sz="2800" b="1" dirty="0">
                <a:latin typeface="Monotype Corsiva" pitchFamily="66" charset="0"/>
              </a:rPr>
              <a:t>с учащимися; </a:t>
            </a:r>
          </a:p>
          <a:p>
            <a:r>
              <a:rPr lang="ru-RU" sz="2800" b="1" dirty="0" smtClean="0">
                <a:latin typeface="Monotype Corsiva" pitchFamily="66" charset="0"/>
              </a:rPr>
              <a:t>3. работа </a:t>
            </a:r>
            <a:r>
              <a:rPr lang="ru-RU" sz="2800" b="1" dirty="0">
                <a:latin typeface="Monotype Corsiva" pitchFamily="66" charset="0"/>
              </a:rPr>
              <a:t>с </a:t>
            </a:r>
            <a:r>
              <a:rPr lang="ru-RU" sz="2800" b="1" dirty="0" smtClean="0">
                <a:latin typeface="Monotype Corsiva" pitchFamily="66" charset="0"/>
              </a:rPr>
              <a:t>родителями;</a:t>
            </a:r>
          </a:p>
          <a:p>
            <a:r>
              <a:rPr lang="ru-RU" sz="2800" b="1" dirty="0" smtClean="0">
                <a:latin typeface="Monotype Corsiva" pitchFamily="66" charset="0"/>
              </a:rPr>
              <a:t>4. работа с психологом</a:t>
            </a:r>
            <a:r>
              <a:rPr lang="ru-RU" sz="2800" dirty="0" smtClean="0">
                <a:latin typeface="Monotype Corsiva" pitchFamily="66" charset="0"/>
              </a:rPr>
              <a:t>.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023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116205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Monotype Corsiva" pitchFamily="66" charset="0"/>
              </a:rPr>
              <a:t>Преемственность между начальной школой и 5-м классом предполагает следующие направления: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47800"/>
            <a:ext cx="7656513" cy="4691063"/>
          </a:xfrm>
        </p:spPr>
        <p:txBody>
          <a:bodyPr/>
          <a:lstStyle/>
          <a:p>
            <a:r>
              <a:rPr lang="ru-RU" sz="2800" b="1" dirty="0" smtClean="0">
                <a:latin typeface="Monotype Corsiva" pitchFamily="66" charset="0"/>
              </a:rPr>
              <a:t>1.     образовательные </a:t>
            </a:r>
            <a:r>
              <a:rPr lang="ru-RU" sz="2800" b="1" dirty="0">
                <a:latin typeface="Monotype Corsiva" pitchFamily="66" charset="0"/>
              </a:rPr>
              <a:t>программы; </a:t>
            </a:r>
          </a:p>
          <a:p>
            <a:r>
              <a:rPr lang="ru-RU" sz="2800" b="1" dirty="0" smtClean="0">
                <a:latin typeface="Monotype Corsiva" pitchFamily="66" charset="0"/>
              </a:rPr>
              <a:t>2.    организация </a:t>
            </a:r>
            <a:r>
              <a:rPr lang="ru-RU" sz="2800" b="1" dirty="0">
                <a:latin typeface="Monotype Corsiva" pitchFamily="66" charset="0"/>
              </a:rPr>
              <a:t>учебного процесса; </a:t>
            </a:r>
          </a:p>
          <a:p>
            <a:r>
              <a:rPr lang="ru-RU" sz="2800" b="1" dirty="0" smtClean="0">
                <a:latin typeface="Monotype Corsiva" pitchFamily="66" charset="0"/>
              </a:rPr>
              <a:t>3.    единые </a:t>
            </a:r>
            <a:r>
              <a:rPr lang="ru-RU" sz="2800" b="1" dirty="0">
                <a:latin typeface="Monotype Corsiva" pitchFamily="66" charset="0"/>
              </a:rPr>
              <a:t>требования к учащимся; </a:t>
            </a:r>
          </a:p>
          <a:p>
            <a:r>
              <a:rPr lang="ru-RU" sz="2800" b="1" dirty="0" smtClean="0">
                <a:latin typeface="Monotype Corsiva" pitchFamily="66" charset="0"/>
              </a:rPr>
              <a:t>4.    структура </a:t>
            </a:r>
            <a:r>
              <a:rPr lang="ru-RU" sz="2800" b="1" dirty="0">
                <a:latin typeface="Monotype Corsiva" pitchFamily="66" charset="0"/>
              </a:rPr>
              <a:t>уроков.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797868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528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        </vt:lpstr>
      <vt:lpstr>Основные  трудности </vt:lpstr>
      <vt:lpstr>адаптация  к  новым  учителям,  что  сопровождается  часто  конфликтами, взаимным недовольством учителей и учеников друг другом. </vt:lpstr>
      <vt:lpstr>Слайд 6</vt:lpstr>
      <vt:lpstr>Причины возникновения проблемы</vt:lpstr>
      <vt:lpstr>Направления  преемственности </vt:lpstr>
      <vt:lpstr>Преемственность между начальной школой и 5-м классом предполагает следующие направления:</vt:lpstr>
      <vt:lpstr>Работа педагогического  коллектива школы</vt:lpstr>
      <vt:lpstr>УСЛОВИЯ          ПРЕЕМСТВЕННОСТИ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Магомедов С.М</cp:lastModifiedBy>
  <cp:revision>34</cp:revision>
  <cp:lastPrinted>2018-11-21T12:07:20Z</cp:lastPrinted>
  <dcterms:created xsi:type="dcterms:W3CDTF">2018-11-05T09:35:27Z</dcterms:created>
  <dcterms:modified xsi:type="dcterms:W3CDTF">2019-11-21T04:44:28Z</dcterms:modified>
</cp:coreProperties>
</file>