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FDEB0"/>
    <a:srgbClr val="502800"/>
    <a:srgbClr val="B18F13"/>
    <a:srgbClr val="E6BA1A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 userDrawn="1"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>
              <a:defRPr sz="6000" b="1" cap="none" spc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 marL="0" indent="0" algn="ctr">
              <a:buNone/>
              <a:defRPr sz="3200" b="1" cap="none" spc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290" name="Picture 2" descr="http://www.lenagold.ru/fon/clipart/u/ugol/ugol28.pn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1620000" cy="1620000"/>
          </a:xfrm>
          <a:prstGeom prst="rect">
            <a:avLst/>
          </a:prstGeom>
          <a:noFill/>
        </p:spPr>
      </p:pic>
      <p:pic>
        <p:nvPicPr>
          <p:cNvPr id="9" name="Picture 2" descr="http://www.lenagold.ru/fon/clipart/u/ugol/ugol28.pn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 flipH="1">
            <a:off x="7488504" y="0"/>
            <a:ext cx="1620000" cy="1620000"/>
          </a:xfrm>
          <a:prstGeom prst="rect">
            <a:avLst/>
          </a:prstGeom>
          <a:noFill/>
        </p:spPr>
      </p:pic>
      <p:pic>
        <p:nvPicPr>
          <p:cNvPr id="10" name="Picture 2" descr="http://www.lenagold.ru/fon/clipart/u/ugol/ugol28.pn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 flipV="1">
            <a:off x="0" y="5238000"/>
            <a:ext cx="1620000" cy="1620000"/>
          </a:xfrm>
          <a:prstGeom prst="rect">
            <a:avLst/>
          </a:prstGeom>
          <a:noFill/>
        </p:spPr>
      </p:pic>
      <p:pic>
        <p:nvPicPr>
          <p:cNvPr id="11" name="Picture 2" descr="http://www.lenagold.ru/fon/clipart/u/ugol/ugol28.pn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 flipH="1" flipV="1">
            <a:off x="7488504" y="5238000"/>
            <a:ext cx="1620000" cy="1620000"/>
          </a:xfrm>
          <a:prstGeom prst="rect">
            <a:avLst/>
          </a:prstGeom>
          <a:noFill/>
        </p:spPr>
      </p:pic>
      <p:grpSp>
        <p:nvGrpSpPr>
          <p:cNvPr id="27" name="Группа 26"/>
          <p:cNvGrpSpPr/>
          <p:nvPr userDrawn="1"/>
        </p:nvGrpSpPr>
        <p:grpSpPr>
          <a:xfrm>
            <a:off x="1439652" y="0"/>
            <a:ext cx="6264696" cy="656692"/>
            <a:chOff x="1439652" y="0"/>
            <a:chExt cx="6264696" cy="656692"/>
          </a:xfrm>
        </p:grpSpPr>
        <p:pic>
          <p:nvPicPr>
            <p:cNvPr id="25" name="Рисунок 24" descr="11.png"/>
            <p:cNvPicPr>
              <a:picLocks noChangeAspect="1"/>
            </p:cNvPicPr>
            <p:nvPr userDrawn="1"/>
          </p:nvPicPr>
          <p:blipFill>
            <a:blip r:embed="rId4" cstate="screen"/>
            <a:stretch>
              <a:fillRect/>
            </a:stretch>
          </p:blipFill>
          <p:spPr>
            <a:xfrm flipV="1">
              <a:off x="1439652" y="0"/>
              <a:ext cx="3132348" cy="656692"/>
            </a:xfrm>
            <a:prstGeom prst="rect">
              <a:avLst/>
            </a:prstGeom>
          </p:spPr>
        </p:pic>
        <p:pic>
          <p:nvPicPr>
            <p:cNvPr id="26" name="Рисунок 25" descr="11.png"/>
            <p:cNvPicPr>
              <a:picLocks noChangeAspect="1"/>
            </p:cNvPicPr>
            <p:nvPr userDrawn="1"/>
          </p:nvPicPr>
          <p:blipFill>
            <a:blip r:embed="rId4" cstate="screen"/>
            <a:stretch>
              <a:fillRect/>
            </a:stretch>
          </p:blipFill>
          <p:spPr>
            <a:xfrm flipV="1">
              <a:off x="4572000" y="0"/>
              <a:ext cx="3132348" cy="656692"/>
            </a:xfrm>
            <a:prstGeom prst="rect">
              <a:avLst/>
            </a:prstGeom>
          </p:spPr>
        </p:pic>
      </p:grpSp>
      <p:grpSp>
        <p:nvGrpSpPr>
          <p:cNvPr id="28" name="Группа 27"/>
          <p:cNvGrpSpPr/>
          <p:nvPr userDrawn="1"/>
        </p:nvGrpSpPr>
        <p:grpSpPr>
          <a:xfrm flipV="1">
            <a:off x="1439652" y="6201308"/>
            <a:ext cx="6264696" cy="656692"/>
            <a:chOff x="1439652" y="0"/>
            <a:chExt cx="6264696" cy="656692"/>
          </a:xfrm>
        </p:grpSpPr>
        <p:pic>
          <p:nvPicPr>
            <p:cNvPr id="29" name="Рисунок 28" descr="11.png"/>
            <p:cNvPicPr>
              <a:picLocks noChangeAspect="1"/>
            </p:cNvPicPr>
            <p:nvPr userDrawn="1"/>
          </p:nvPicPr>
          <p:blipFill>
            <a:blip r:embed="rId4" cstate="screen"/>
            <a:stretch>
              <a:fillRect/>
            </a:stretch>
          </p:blipFill>
          <p:spPr>
            <a:xfrm flipV="1">
              <a:off x="1439652" y="0"/>
              <a:ext cx="3132348" cy="656692"/>
            </a:xfrm>
            <a:prstGeom prst="rect">
              <a:avLst/>
            </a:prstGeom>
          </p:spPr>
        </p:pic>
        <p:pic>
          <p:nvPicPr>
            <p:cNvPr id="30" name="Рисунок 29" descr="11.png"/>
            <p:cNvPicPr>
              <a:picLocks noChangeAspect="1"/>
            </p:cNvPicPr>
            <p:nvPr userDrawn="1"/>
          </p:nvPicPr>
          <p:blipFill>
            <a:blip r:embed="rId4" cstate="screen"/>
            <a:stretch>
              <a:fillRect/>
            </a:stretch>
          </p:blipFill>
          <p:spPr>
            <a:xfrm flipV="1">
              <a:off x="4572000" y="0"/>
              <a:ext cx="3132348" cy="656692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20000" cy="74209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232756"/>
            <a:ext cx="7920000" cy="5112568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611" y="4406900"/>
            <a:ext cx="7415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9611" y="2906713"/>
            <a:ext cx="7415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620" y="274638"/>
            <a:ext cx="7535180" cy="74209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51620" y="1600200"/>
            <a:ext cx="360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6800" y="1600200"/>
            <a:ext cx="360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620" y="274638"/>
            <a:ext cx="7535180" cy="74209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162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151620" y="2174875"/>
            <a:ext cx="3600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86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86800" y="2174875"/>
            <a:ext cx="3600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612" y="273050"/>
            <a:ext cx="238590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9612" y="1435100"/>
            <a:ext cx="238590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alphaModFix amt="80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742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1232756"/>
            <a:ext cx="77152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Рисунок2.png"/>
          <p:cNvPicPr>
            <a:picLocks noChangeAspect="1"/>
          </p:cNvPicPr>
          <p:nvPr userDrawn="1"/>
        </p:nvPicPr>
        <p:blipFill>
          <a:blip r:embed="rId14" cstate="screen"/>
          <a:stretch>
            <a:fillRect/>
          </a:stretch>
        </p:blipFill>
        <p:spPr>
          <a:xfrm>
            <a:off x="0" y="0"/>
            <a:ext cx="900499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1000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rgbClr val="5028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rgbClr val="5028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5028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5028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5028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5028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5109" y="1274733"/>
            <a:ext cx="7772400" cy="1470025"/>
          </a:xfrm>
        </p:spPr>
        <p:txBody>
          <a:bodyPr/>
          <a:lstStyle/>
          <a:p>
            <a:r>
              <a:rPr lang="ru-RU" sz="4000" dirty="0" smtClean="0">
                <a:solidFill>
                  <a:schemeClr val="bg1"/>
                </a:solidFill>
              </a:rPr>
              <a:t>Поучительные исламские загадки для детей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098710"/>
          </a:xfrm>
        </p:spPr>
        <p:txBody>
          <a:bodyPr>
            <a:noAutofit/>
          </a:bodyPr>
          <a:lstStyle/>
          <a:p>
            <a:r>
              <a:rPr lang="ru-RU" sz="3600" dirty="0" err="1" smtClean="0">
                <a:solidFill>
                  <a:schemeClr val="bg1"/>
                </a:solidFill>
              </a:rPr>
              <a:t>Автор-Эфендиев</a:t>
            </a:r>
            <a:r>
              <a:rPr lang="ru-RU" sz="3600" dirty="0" smtClean="0">
                <a:solidFill>
                  <a:schemeClr val="bg1"/>
                </a:solidFill>
              </a:rPr>
              <a:t> М.М.</a:t>
            </a:r>
          </a:p>
          <a:p>
            <a:r>
              <a:rPr lang="ru-RU" sz="3600" dirty="0" smtClean="0">
                <a:solidFill>
                  <a:schemeClr val="bg1"/>
                </a:solidFill>
              </a:rPr>
              <a:t>МКОУ «</a:t>
            </a:r>
            <a:r>
              <a:rPr lang="ru-RU" sz="3600" dirty="0" err="1" smtClean="0">
                <a:solidFill>
                  <a:schemeClr val="bg1"/>
                </a:solidFill>
              </a:rPr>
              <a:t>Игалинская</a:t>
            </a:r>
            <a:r>
              <a:rPr lang="ru-RU" sz="3600" dirty="0" smtClean="0">
                <a:solidFill>
                  <a:schemeClr val="bg1"/>
                </a:solidFill>
              </a:rPr>
              <a:t> СОШ»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7934" y="398421"/>
            <a:ext cx="6973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             </a:t>
            </a:r>
            <a:r>
              <a:rPr lang="ru-RU" sz="3600" b="1" dirty="0" smtClean="0"/>
              <a:t>Арафат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993727" y="1318022"/>
            <a:ext cx="752167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Стоит под Меккою гора.</a:t>
            </a:r>
            <a:br>
              <a:rPr lang="ru-RU" sz="4800" b="1" dirty="0" smtClean="0"/>
            </a:br>
            <a:r>
              <a:rPr lang="ru-RU" sz="4800" b="1" dirty="0" smtClean="0"/>
              <a:t>В хадже все идут туда.</a:t>
            </a:r>
            <a:br>
              <a:rPr lang="ru-RU" sz="4800" b="1" dirty="0" smtClean="0"/>
            </a:br>
            <a:r>
              <a:rPr lang="ru-RU" sz="4800" b="1" dirty="0" smtClean="0"/>
              <a:t>Что это?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2804" y="507960"/>
            <a:ext cx="7521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 </a:t>
            </a:r>
            <a:r>
              <a:rPr lang="ru-RU" sz="3600" b="1" dirty="0" err="1" smtClean="0"/>
              <a:t>Альхамдулиллях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176291" y="1603350"/>
            <a:ext cx="69374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Всегда и везде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И после еды,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Слова восхваленья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Аллаху скажи.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Что это?</a:t>
            </a:r>
            <a:br>
              <a:rPr lang="ru-RU" sz="32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2804" y="361908"/>
            <a:ext cx="7193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           СТОЛПЫ ИСЛАМА</a:t>
            </a:r>
          </a:p>
          <a:p>
            <a:endParaRPr lang="ru-RU" b="1" dirty="0" smtClean="0"/>
          </a:p>
          <a:p>
            <a:r>
              <a:rPr lang="ru-RU" b="1" dirty="0" smtClean="0"/>
              <a:t>                                                 </a:t>
            </a:r>
            <a:r>
              <a:rPr lang="ru-RU" sz="3600" b="1" dirty="0" smtClean="0"/>
              <a:t>ПЯТЬ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884187" y="1603350"/>
            <a:ext cx="80693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Без столпов не устоять!</a:t>
            </a:r>
            <a:br>
              <a:rPr lang="ru-RU" sz="4400" b="1" dirty="0" smtClean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>Сколько их в Исламе? </a:t>
            </a:r>
            <a:r>
              <a:rPr lang="ru-RU" sz="4400" b="1" dirty="0" smtClean="0"/>
              <a:t>…</a:t>
            </a:r>
            <a:endParaRPr lang="ru-RU" sz="4400" b="1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2804" y="471447"/>
            <a:ext cx="7485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                </a:t>
            </a:r>
            <a:r>
              <a:rPr lang="ru-RU" sz="3200" b="1" dirty="0" err="1" smtClean="0"/>
              <a:t>Шахадат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176291" y="1530324"/>
            <a:ext cx="719306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Нет </a:t>
            </a:r>
            <a:r>
              <a:rPr lang="ru-RU" sz="2800" b="1" dirty="0" smtClean="0"/>
              <a:t>в Судный день милее: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Добрых дел всех тяжелее,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Фраза о признании Бога,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И </a:t>
            </a:r>
            <a:r>
              <a:rPr lang="ru-RU" sz="2800" b="1" dirty="0" err="1" smtClean="0"/>
              <a:t>Мухаммада</a:t>
            </a:r>
            <a:r>
              <a:rPr lang="ru-RU" sz="2800" b="1" dirty="0" smtClean="0"/>
              <a:t>(</a:t>
            </a:r>
            <a:r>
              <a:rPr lang="ru-RU" sz="2800" b="1" dirty="0" err="1" smtClean="0"/>
              <a:t>с.а.в</a:t>
            </a:r>
            <a:r>
              <a:rPr lang="ru-RU" sz="2800" b="1" smtClean="0"/>
              <a:t>.) </a:t>
            </a:r>
            <a:r>
              <a:rPr lang="ru-RU" sz="2800" b="1" dirty="0" smtClean="0"/>
              <a:t>Пророка.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Что это?</a:t>
            </a:r>
            <a:br>
              <a:rPr lang="ru-RU" sz="2800" b="1" dirty="0" smtClean="0"/>
            </a:br>
            <a:endParaRPr lang="ru-RU" sz="2800" b="1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22343" y="361908"/>
            <a:ext cx="7047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              </a:t>
            </a:r>
            <a:r>
              <a:rPr lang="ru-RU" sz="4000" b="1" dirty="0" smtClean="0"/>
              <a:t>Намаз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030239" y="1384272"/>
            <a:ext cx="774075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Пять раз в сутки совершают,</a:t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В нем Аллаха восхваляют.</a:t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Что это?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2804" y="288882"/>
            <a:ext cx="7485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                            Закат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993726" y="1457298"/>
            <a:ext cx="75947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Приказан он Аллахом мусульманам.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Его раз в год богатый дать обязан.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Что это?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8856" y="507960"/>
            <a:ext cx="6681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             </a:t>
            </a:r>
            <a:r>
              <a:rPr lang="ru-RU" sz="4400" b="1" dirty="0" smtClean="0"/>
              <a:t>Хадж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993726" y="1603350"/>
            <a:ext cx="777726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Если есть здоровье,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Позволяют средства,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Совершить до смерти,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Нужно это действо.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Что это?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4908" y="434934"/>
            <a:ext cx="6900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                </a:t>
            </a:r>
            <a:r>
              <a:rPr lang="ru-RU" sz="3600" b="1" dirty="0" smtClean="0"/>
              <a:t>Имам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103265" y="1384272"/>
            <a:ext cx="7777269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На намазе он стоит,</a:t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Спереди руководит.</a:t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Кто это?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ПОСТ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Целый день не ем, не пью,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Не ругаюсь, не кричу.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Перейти над адом мост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В Судный день поможет …</a:t>
            </a: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1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6291" y="1822428"/>
            <a:ext cx="704700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Прочитав «</a:t>
            </a:r>
            <a:r>
              <a:rPr lang="ru-RU" sz="3600" b="1" dirty="0" err="1" smtClean="0"/>
              <a:t>аль-Фатиху</a:t>
            </a:r>
            <a:r>
              <a:rPr lang="ru-RU" sz="3600" b="1" dirty="0" smtClean="0"/>
              <a:t>»,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После слов «валя </a:t>
            </a:r>
            <a:r>
              <a:rPr lang="ru-RU" sz="3600" b="1" dirty="0" err="1" smtClean="0"/>
              <a:t>доллин</a:t>
            </a:r>
            <a:r>
              <a:rPr lang="ru-RU" sz="3600" b="1" dirty="0" smtClean="0"/>
              <a:t>»,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И в конце </a:t>
            </a:r>
            <a:r>
              <a:rPr lang="ru-RU" sz="3600" b="1" dirty="0" err="1" smtClean="0"/>
              <a:t>дуа</a:t>
            </a:r>
            <a:r>
              <a:rPr lang="ru-RU" sz="3600" b="1" dirty="0" smtClean="0"/>
              <a:t> – мольбы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Произносим мы …..</a:t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41421" y="507960"/>
            <a:ext cx="6572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</a:t>
            </a:r>
            <a:r>
              <a:rPr lang="ru-RU" sz="2800" b="1" dirty="0" smtClean="0"/>
              <a:t>АМИН</a:t>
            </a:r>
            <a:endParaRPr lang="ru-RU" sz="2800" b="1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8395" y="1603350"/>
            <a:ext cx="68644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Завершением в еде</a:t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И в хороших делах</a:t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Является фраза</a:t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…………………</a:t>
            </a:r>
            <a:br>
              <a:rPr lang="ru-RU" sz="4000" b="1" dirty="0" smtClean="0"/>
            </a:b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12804" y="434934"/>
            <a:ext cx="7010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</a:t>
            </a:r>
            <a:r>
              <a:rPr lang="ru-RU" sz="3200" b="1" dirty="0" err="1" smtClean="0"/>
              <a:t>Альхамдулиллях</a:t>
            </a:r>
            <a:endParaRPr lang="ru-RU" sz="3200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0239" y="398421"/>
            <a:ext cx="7448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                    </a:t>
            </a:r>
            <a:r>
              <a:rPr lang="ru-RU" sz="3600" b="1" dirty="0" err="1" smtClean="0"/>
              <a:t>Сират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066752" y="1603350"/>
            <a:ext cx="75581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Мост над адом в Рай ведет.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Кто не верил, пропадет,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Поскользнутся и слетят.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Как зовется мост? …….</a:t>
            </a:r>
            <a:br>
              <a:rPr lang="ru-RU" sz="3600" b="1" dirty="0" smtClean="0"/>
            </a:br>
            <a:endParaRPr lang="ru-RU" sz="3600" b="1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8395" y="325395"/>
            <a:ext cx="68279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</a:t>
            </a:r>
            <a:r>
              <a:rPr lang="ru-RU" sz="4400" b="1" dirty="0" smtClean="0"/>
              <a:t>Покаяние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1358856" y="1639863"/>
            <a:ext cx="708352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Что очистит человека</a:t>
            </a:r>
            <a:br>
              <a:rPr lang="ru-RU" sz="4400" b="1" dirty="0" smtClean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>От греха? </a:t>
            </a:r>
          </a:p>
          <a:p>
            <a:r>
              <a:rPr lang="ru-RU" sz="4400" b="1" dirty="0" smtClean="0"/>
              <a:t>Ты знаешь это?</a:t>
            </a:r>
            <a:br>
              <a:rPr lang="ru-RU" sz="4400" b="1" dirty="0" smtClean="0"/>
            </a:br>
            <a:endParaRPr lang="ru-RU" sz="4400" b="1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5830" y="544473"/>
            <a:ext cx="7339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                Коран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884188" y="2114531"/>
            <a:ext cx="79963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Эй, мусульмане! Какая из Книг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На самом почетном месте стоит?</a:t>
            </a:r>
            <a:endParaRPr lang="ru-RU" sz="3600" b="1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9778" y="325395"/>
            <a:ext cx="7448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                </a:t>
            </a:r>
            <a:r>
              <a:rPr lang="ru-RU" sz="3200" b="1" dirty="0" smtClean="0"/>
              <a:t>Пятница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103264" y="1311246"/>
            <a:ext cx="7704243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В этот лучший день недели</a:t>
            </a:r>
            <a:br>
              <a:rPr lang="ru-RU" sz="4400" b="1" dirty="0" smtClean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>В полдень все идут в мечети.</a:t>
            </a:r>
            <a:br>
              <a:rPr lang="ru-RU" sz="4400" b="1" dirty="0" smtClean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>Что это?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7934" y="434934"/>
            <a:ext cx="6973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                </a:t>
            </a:r>
            <a:r>
              <a:rPr lang="ru-RU" sz="3600" b="1" dirty="0" smtClean="0"/>
              <a:t>Кааба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212804" y="1785915"/>
            <a:ext cx="752167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Куб из камня – Храм Аллаха –</a:t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Направление намаза.</a:t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Что это?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2A1500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130</Words>
  <Application>Microsoft Office PowerPoint</Application>
  <PresentationFormat>Экран (4:3)</PresentationFormat>
  <Paragraphs>40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Поучительные исламские загадки для детей</vt:lpstr>
      <vt:lpstr>ПОСТ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игали</dc:creator>
  <cp:lastModifiedBy>муртаза</cp:lastModifiedBy>
  <cp:revision>52</cp:revision>
  <dcterms:created xsi:type="dcterms:W3CDTF">2014-08-01T14:04:11Z</dcterms:created>
  <dcterms:modified xsi:type="dcterms:W3CDTF">2015-01-24T19:10:16Z</dcterms:modified>
</cp:coreProperties>
</file>