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9" r:id="rId5"/>
    <p:sldId id="263" r:id="rId6"/>
    <p:sldId id="260" r:id="rId7"/>
    <p:sldId id="270" r:id="rId8"/>
    <p:sldId id="261" r:id="rId9"/>
    <p:sldId id="265" r:id="rId10"/>
    <p:sldId id="257" r:id="rId11"/>
    <p:sldId id="271" r:id="rId12"/>
    <p:sldId id="267" r:id="rId13"/>
    <p:sldId id="27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46"/>
    <a:srgbClr val="005C5A"/>
    <a:srgbClr val="C9E4FF"/>
    <a:srgbClr val="EEDDFF"/>
    <a:srgbClr val="E6D9FF"/>
    <a:srgbClr val="C1FFFF"/>
    <a:srgbClr val="00FFFF"/>
    <a:srgbClr val="0C03B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284FE-2EC9-4010-BC2D-C66876F16BD6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6E2D6-8390-42C5-BA62-5414C029B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C3AF-54E6-4683-8575-66FC0BB61F4F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D4038-9406-4E02-808C-921AD2E5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24A06-8F29-4335-83FA-67BDA6A17B08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4E15B-85F6-4B1D-86E5-B245F8079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C780-5C93-4441-A3B3-35B16D40B2F1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7AE5B-DBDC-4358-9E54-E4B645C00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0B80-C38A-430B-AFB5-23AD13BA47AA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092A5-D014-44D1-AE3B-5B435C627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C25F2-DE50-415C-BE2A-C3C489644480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0BC4A-AFE3-434B-A76C-AB183FC27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BF857-6E99-44E6-8DBF-AD49573175AE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43402-4E8B-454C-9B04-7E6128F9A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32738-B164-4156-BE0E-C16CF6BEBD09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39D3E-5149-4E99-947D-EB21E3368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7656-226A-475E-96CB-FD5C9E802D6B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11409-7CE5-4537-9CE3-C6BE65FED1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BB38-414C-4703-87B7-D7F85C53BFE9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A6A3-945B-4A55-94A9-E15FC5A91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CD2C-E2CF-4DDC-A57D-8D847B5D9E31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EAFA7-3EEB-467D-B13E-3A5D539A1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 descr="физика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D68D68-67A2-4B26-A816-E266B824D587}" type="datetimeFigureOut">
              <a:rPr lang="ru-RU"/>
              <a:pPr>
                <a:defRPr/>
              </a:pPr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1ACC4D-8D94-4D2F-B81D-D11C360F7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1.mp4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4357688"/>
            <a:ext cx="6400800" cy="175260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003548"/>
                </a:solidFill>
              </a:rPr>
              <a:t>Учитель физики </a:t>
            </a:r>
          </a:p>
          <a:p>
            <a:pPr eaLnBrk="1" hangingPunct="1"/>
            <a:r>
              <a:rPr lang="ru-RU" b="1" i="1" dirty="0" err="1" smtClean="0">
                <a:solidFill>
                  <a:srgbClr val="003548"/>
                </a:solidFill>
              </a:rPr>
              <a:t>Гусенов</a:t>
            </a:r>
            <a:r>
              <a:rPr lang="ru-RU" b="1" i="1" dirty="0" smtClean="0">
                <a:solidFill>
                  <a:srgbClr val="003548"/>
                </a:solidFill>
              </a:rPr>
              <a:t> М.М.</a:t>
            </a:r>
            <a:endParaRPr lang="ru-RU" b="1" i="1" dirty="0" smtClean="0">
              <a:solidFill>
                <a:srgbClr val="003548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071546"/>
            <a:ext cx="671517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Плотность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6" descr="Сделай сам своими руками &quot; Страница 207"/>
          <p:cNvPicPr>
            <a:picLocks noChangeAspect="1" noChangeArrowheads="1"/>
          </p:cNvPicPr>
          <p:nvPr/>
        </p:nvPicPr>
        <p:blipFill>
          <a:blip r:embed="rId2"/>
          <a:srcRect r="2287" b="4929"/>
          <a:stretch>
            <a:fillRect/>
          </a:stretch>
        </p:blipFill>
        <p:spPr bwMode="auto">
          <a:xfrm>
            <a:off x="6324780" y="357166"/>
            <a:ext cx="2819220" cy="3429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4" descr="Лева 4года 6месяцев. . Обо всем понемногу Club.Umnitsa.ru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151313"/>
            <a:ext cx="4038600" cy="2706687"/>
          </a:xfrm>
          <a:effectLst>
            <a:softEdge rad="112500"/>
          </a:effec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928938" y="214313"/>
            <a:ext cx="3286125" cy="857250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004846"/>
                </a:solidFill>
                <a:latin typeface="Times New Roman" pitchFamily="18" charset="0"/>
                <a:cs typeface="Times New Roman" pitchFamily="18" charset="0"/>
              </a:rPr>
              <a:t>Опыт № 3</a:t>
            </a:r>
          </a:p>
        </p:txBody>
      </p:sp>
      <p:pic>
        <p:nvPicPr>
          <p:cNvPr id="11271" name="Picture 7" descr="C:\Documents and Settings\наталья\Рабочий стол\шары\0.jpg"/>
          <p:cNvPicPr>
            <a:picLocks noChangeAspect="1" noChangeArrowheads="1"/>
          </p:cNvPicPr>
          <p:nvPr/>
        </p:nvPicPr>
        <p:blipFill>
          <a:blip r:embed="rId4"/>
          <a:srcRect l="19148" t="2837" r="12766"/>
          <a:stretch>
            <a:fillRect/>
          </a:stretch>
        </p:blipFill>
        <p:spPr bwMode="auto">
          <a:xfrm>
            <a:off x="0" y="857232"/>
            <a:ext cx="2928926" cy="3134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2" name="Picture 8" descr="C:\Documents and Settings\наталья\Рабочий стол\шары\i (8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7290" y="4143380"/>
            <a:ext cx="421671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3" name="Picture 9" descr="C:\Documents and Settings\наталья\Рабочий стол\шары\maxresdefault.jpg"/>
          <p:cNvPicPr>
            <a:picLocks noChangeAspect="1" noChangeArrowheads="1"/>
          </p:cNvPicPr>
          <p:nvPr/>
        </p:nvPicPr>
        <p:blipFill>
          <a:blip r:embed="rId6"/>
          <a:srcRect l="37692" t="8599" r="3885" b="5416"/>
          <a:stretch>
            <a:fillRect/>
          </a:stretch>
        </p:blipFill>
        <p:spPr bwMode="auto">
          <a:xfrm>
            <a:off x="3286116" y="1428736"/>
            <a:ext cx="2714644" cy="262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57250" y="214313"/>
            <a:ext cx="7286625" cy="1071562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004846"/>
                </a:solidFill>
                <a:latin typeface="Times New Roman" pitchFamily="18" charset="0"/>
                <a:cs typeface="Times New Roman" pitchFamily="18" charset="0"/>
              </a:rPr>
              <a:t>Можно ли ходить по воде?</a:t>
            </a:r>
          </a:p>
        </p:txBody>
      </p:sp>
      <p:pic>
        <p:nvPicPr>
          <p:cNvPr id="25608" name="Picture 8" descr="C:\Documents and Settings\наталья\Рабочий стол\шары\2222222\i2W4AW7W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778" y="1357298"/>
            <a:ext cx="3549208" cy="2657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9" name="Picture 9" descr="C:\Documents and Settings\наталья\Рабочий стол\шары\2222222\i95SW2P6O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0883" y="2350200"/>
            <a:ext cx="3747133" cy="257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10" name="Picture 10" descr="C:\Documents and Settings\наталья\Рабочий стол\шары\2222222\iAMQPVRR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8581" y="4286256"/>
            <a:ext cx="3691209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14313" y="214313"/>
            <a:ext cx="8215312" cy="1500187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313"/>
            <a:ext cx="8115300" cy="1571625"/>
          </a:xfrm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Неньютоновская жидкость - это жидкость, вязкость которой зависит от вектора скорости.</a:t>
            </a:r>
          </a:p>
          <a:p>
            <a:pPr eaLnBrk="1" hangingPunct="1">
              <a:buFont typeface="Arial" charset="0"/>
              <a:buNone/>
            </a:pPr>
            <a:endParaRPr lang="ru-RU" b="1" i="1" smtClean="0">
              <a:solidFill>
                <a:srgbClr val="005C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2" descr="Mystic и технология D3O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4922235" cy="3286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4" descr="Ролики из категории &quot;Своими руками&quot; - Умелец-Левша - сделай …"/>
          <p:cNvPicPr>
            <a:picLocks noChangeAspect="1" noChangeArrowheads="1"/>
          </p:cNvPicPr>
          <p:nvPr/>
        </p:nvPicPr>
        <p:blipFill>
          <a:blip r:embed="rId3"/>
          <a:srcRect t="14478" r="-2" b="10062"/>
          <a:stretch>
            <a:fillRect/>
          </a:stretch>
        </p:blipFill>
        <p:spPr bwMode="auto">
          <a:xfrm>
            <a:off x="5072066" y="4000504"/>
            <a:ext cx="3786214" cy="2643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наталья\Рабочий стол\шары\2222222\1332764187_pozitiv-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наталья\Рабочий стол\шары\balloons-clip-art-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9409">
            <a:off x="190500" y="4502150"/>
            <a:ext cx="1209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Documents and Settings\наталья\Рабочий стол\шары\balloons-clip-art-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09409">
            <a:off x="190500" y="231775"/>
            <a:ext cx="1209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наталья\Рабочий стол\шары\balloons-clip-art-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64897">
            <a:off x="2657475" y="900113"/>
            <a:ext cx="12080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143375" y="357188"/>
            <a:ext cx="3571875" cy="1143000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4000" b="1" i="1" dirty="0" smtClean="0">
                <a:solidFill>
                  <a:srgbClr val="004846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000" b="1" i="1" dirty="0">
              <a:solidFill>
                <a:srgbClr val="0048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C:\Documents and Settings\наталья\Рабочий стол\шары\balloons-clip-art-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64897">
            <a:off x="2300288" y="4757738"/>
            <a:ext cx="120808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G: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75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наталья\Рабочий стол\шары\0_9bf17_e39337c1_X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14313" y="3556000"/>
            <a:ext cx="5572126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00034" y="5500702"/>
            <a:ext cx="4126823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7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7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0"/>
                            </p:stCondLst>
                            <p:childTnLst>
                              <p:par>
                                <p:cTn id="40" presetID="7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7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Мотивирование участников занятия на постановку учебной задачи;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Выявление и анализ существенных и </a:t>
            </a:r>
          </a:p>
          <a:p>
            <a:pPr>
              <a:buFont typeface="Arial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устойчивых связей и отношений между объектами и процессами;</a:t>
            </a:r>
          </a:p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Преобразование практической задачи в познавательную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857250" y="214313"/>
            <a:ext cx="7286625" cy="1071562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i="1" dirty="0">
                <a:solidFill>
                  <a:srgbClr val="004846"/>
                </a:solidFill>
                <a:latin typeface="Times New Roman" pitchFamily="18" charset="0"/>
                <a:cs typeface="Times New Roman" pitchFamily="18" charset="0"/>
              </a:rPr>
              <a:t>Цели урока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313" y="785813"/>
            <a:ext cx="7643812" cy="3357562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571536" y="1000108"/>
            <a:ext cx="8020145" cy="34778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007A77"/>
                </a:solidFill>
              </a:rPr>
              <a:t>       Нет ничего интереснее,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007A77"/>
                </a:solidFill>
              </a:rPr>
              <a:t>      чем пробовать новое.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i="1" dirty="0">
              <a:solidFill>
                <a:srgbClr val="007A77"/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5C5A"/>
                </a:solidFill>
              </a:rPr>
              <a:t>Ганнибал (величайший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5C5A"/>
                </a:solidFill>
              </a:rPr>
              <a:t> полководец  Карфагена и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5C5A"/>
                </a:solidFill>
              </a:rPr>
              <a:t>государственный деятель Рима</a:t>
            </a:r>
            <a:r>
              <a:rPr lang="en-US" sz="2000" b="1" i="1" dirty="0">
                <a:solidFill>
                  <a:srgbClr val="005C5A"/>
                </a:solidFill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 </a:t>
            </a:r>
            <a:endParaRPr lang="ru-RU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Tm="2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714875" y="3857625"/>
            <a:ext cx="3929063" cy="1214438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214438" y="3286125"/>
            <a:ext cx="3000375" cy="1428750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357813" y="2000250"/>
            <a:ext cx="3357562" cy="1214438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71500" y="2071688"/>
            <a:ext cx="3429000" cy="785812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143125" y="785813"/>
            <a:ext cx="4857750" cy="785812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285750" y="714375"/>
            <a:ext cx="88582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eaLnBrk="0" hangingPunct="0"/>
            <a:r>
              <a:rPr lang="ru-RU" sz="4000" b="1" i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             Методы познания</a:t>
            </a:r>
          </a:p>
          <a:p>
            <a:pPr indent="449263" eaLnBrk="0" hangingPunct="0"/>
            <a:r>
              <a:rPr lang="ru-RU" sz="4000" b="1" i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49263" eaLnBrk="0" hangingPunct="0"/>
            <a:r>
              <a:rPr lang="ru-RU" sz="4000" b="1" i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наблюдения                выдвижение  </a:t>
            </a:r>
          </a:p>
          <a:p>
            <a:pPr indent="449263" eaLnBrk="0" hangingPunct="0"/>
            <a:r>
              <a:rPr lang="ru-RU" sz="4000" b="1" i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гипотез</a:t>
            </a:r>
          </a:p>
          <a:p>
            <a:pPr indent="449263" eaLnBrk="0" hangingPunct="0"/>
            <a:r>
              <a:rPr lang="ru-RU" sz="4000" b="1" i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     проведение </a:t>
            </a:r>
          </a:p>
          <a:p>
            <a:pPr indent="449263" eaLnBrk="0" hangingPunct="0"/>
            <a:r>
              <a:rPr lang="ru-RU" sz="4000" b="1" i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       опытов            формулировка           </a:t>
            </a:r>
          </a:p>
          <a:p>
            <a:pPr indent="449263" eaLnBrk="0" hangingPunct="0"/>
            <a:r>
              <a:rPr lang="ru-RU" sz="4000" b="1" i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законов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786063" y="1571625"/>
            <a:ext cx="571500" cy="571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3357563" y="2214562"/>
            <a:ext cx="1785938" cy="5000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3893344" y="2464594"/>
            <a:ext cx="2357438" cy="571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5750719" y="1607344"/>
            <a:ext cx="500063" cy="4286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85750" y="142875"/>
            <a:ext cx="8582025" cy="3046413"/>
          </a:xfrm>
          <a:prstGeom prst="rect">
            <a:avLst/>
          </a:prstGeom>
          <a:gradFill rotWithShape="0"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 i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Плотность –</a:t>
            </a:r>
            <a:r>
              <a:rPr lang="ru-RU" sz="3200" b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 это физическая величина </a:t>
            </a:r>
          </a:p>
          <a:p>
            <a:r>
              <a:rPr lang="ru-RU" sz="3200" b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равная отношению  массы тела к его объему </a:t>
            </a:r>
          </a:p>
          <a:p>
            <a:r>
              <a:rPr lang="ru-RU" sz="3200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b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Она является показателем состояния</a:t>
            </a:r>
          </a:p>
          <a:p>
            <a:r>
              <a:rPr lang="ru-RU" sz="3200" b="1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 вещества (жидкость, газ, твердое тело). </a:t>
            </a:r>
          </a:p>
          <a:p>
            <a:r>
              <a:rPr lang="ru-RU" sz="3200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47" name="Picture 5" descr="C:\Documents and Settings\наталья\Рабочий стол\шары\2222222\ball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857375"/>
            <a:ext cx="1292225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C:\Documents and Settings\наталья\Рабочий стол\шары\2222222\ball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928813"/>
            <a:ext cx="14033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Documents and Settings\наталья\Рабочий стол\шары\2222222\ball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1357313"/>
            <a:ext cx="1577975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C:\Documents and Settings\наталья\Рабочий стол\шары\2222222\ball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1571625"/>
            <a:ext cx="14414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4" descr="C:\Documents and Settings\наталья\Рабочий стол\шары\0_9bf17_e39337c1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" y="22860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" descr="C:\Documents and Settings\наталья\Рабочий стол\шары\img154392_3-1_Formula.gif"/>
          <p:cNvPicPr>
            <a:picLocks noChangeAspect="1" noChangeArrowheads="1"/>
          </p:cNvPicPr>
          <p:nvPr/>
        </p:nvPicPr>
        <p:blipFill>
          <a:blip r:embed="rId4"/>
          <a:srcRect b="9557"/>
          <a:stretch>
            <a:fillRect/>
          </a:stretch>
        </p:blipFill>
        <p:spPr bwMode="auto">
          <a:xfrm>
            <a:off x="2000250" y="5143500"/>
            <a:ext cx="3286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2"/>
          <a:srcRect l="7716" t="6410" r="1234" b="20940"/>
          <a:stretch>
            <a:fillRect/>
          </a:stretch>
        </p:blipFill>
        <p:spPr bwMode="auto">
          <a:xfrm>
            <a:off x="0" y="1071563"/>
            <a:ext cx="3357563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/>
          <a:srcRect l="29251" t="2132" r="28627"/>
          <a:stretch>
            <a:fillRect/>
          </a:stretch>
        </p:blipFill>
        <p:spPr bwMode="auto">
          <a:xfrm>
            <a:off x="2571750" y="2143125"/>
            <a:ext cx="23510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571625" y="214313"/>
            <a:ext cx="6143625" cy="785812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5143500"/>
            <a:ext cx="4038600" cy="13398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smtClean="0">
                <a:solidFill>
                  <a:srgbClr val="004846"/>
                </a:solidFill>
              </a:rPr>
              <a:t>Плотность воды – 1000 кг/м3</a:t>
            </a:r>
          </a:p>
          <a:p>
            <a:pPr eaLnBrk="1" hangingPunct="1">
              <a:buFont typeface="Arial" charset="0"/>
              <a:buNone/>
            </a:pPr>
            <a:r>
              <a:rPr lang="ru-RU" sz="2400" b="1" smtClean="0">
                <a:solidFill>
                  <a:srgbClr val="004846"/>
                </a:solidFill>
              </a:rPr>
              <a:t>Плотность растительного масла – 0,87870 кг/м3</a:t>
            </a:r>
          </a:p>
        </p:txBody>
      </p:sp>
      <p:sp>
        <p:nvSpPr>
          <p:cNvPr id="717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714625"/>
            <a:ext cx="4038600" cy="341153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5" name="Заголовок 8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ru-RU" sz="4000" b="1" i="1" smtClean="0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Опыт с водой и маслом</a:t>
            </a:r>
          </a:p>
        </p:txBody>
      </p:sp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7450" y="3852863"/>
            <a:ext cx="4146550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3"/>
          <p:cNvPicPr>
            <a:picLocks noChangeAspect="1" noChangeArrowheads="1"/>
          </p:cNvPicPr>
          <p:nvPr/>
        </p:nvPicPr>
        <p:blipFill>
          <a:blip r:embed="rId5"/>
          <a:srcRect l="11990" t="2072" r="28062" b="3941"/>
          <a:stretch>
            <a:fillRect/>
          </a:stretch>
        </p:blipFill>
        <p:spPr bwMode="auto">
          <a:xfrm>
            <a:off x="4500563" y="1643063"/>
            <a:ext cx="235743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>
          <a:xfrm>
            <a:off x="4786313" y="1714500"/>
            <a:ext cx="4038600" cy="45259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142875" y="214313"/>
            <a:ext cx="8818563" cy="2554287"/>
          </a:xfrm>
          <a:prstGeom prst="rect">
            <a:avLst/>
          </a:prstGeom>
          <a:gradFill rotWithShape="0"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000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Вещества с меньшей плотностью </a:t>
            </a:r>
          </a:p>
          <a:p>
            <a:pPr algn="ctr"/>
            <a:r>
              <a:rPr lang="ru-RU" sz="4000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легче и поднимаются вверх, а вещества</a:t>
            </a:r>
          </a:p>
          <a:p>
            <a:pPr algn="ctr"/>
            <a:r>
              <a:rPr lang="ru-RU" sz="4000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с большей плотностью тяжелее </a:t>
            </a:r>
          </a:p>
          <a:p>
            <a:pPr algn="ctr"/>
            <a:r>
              <a:rPr lang="ru-RU" sz="4000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и опускаются вниз</a:t>
            </a:r>
            <a:endParaRPr lang="ru-RU" sz="3200">
              <a:solidFill>
                <a:srgbClr val="005C5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5" name="Picture 9" descr="C:\Documents and Settings\наталья\Рабочий стол\шары\cocktail3-12-profi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572008"/>
            <a:ext cx="2857520" cy="214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7" name="Picture 11" descr="C:\Documents and Settings\наталья\Рабочий стол\шары\2222222\vozdushnye-shariki-letyaschie-v-nebe-0002526807-preview.jpg"/>
          <p:cNvPicPr>
            <a:picLocks noChangeAspect="1" noChangeArrowheads="1"/>
          </p:cNvPicPr>
          <p:nvPr/>
        </p:nvPicPr>
        <p:blipFill>
          <a:blip r:embed="rId3"/>
          <a:srcRect l="1898" t="2907" r="2879" b="15988"/>
          <a:stretch>
            <a:fillRect/>
          </a:stretch>
        </p:blipFill>
        <p:spPr bwMode="auto">
          <a:xfrm>
            <a:off x="4143372" y="2714620"/>
            <a:ext cx="335297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4" name="Picture 8" descr="C:\Documents and Settings\наталья\Рабочий стол\шары\i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6058"/>
            <a:ext cx="295277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C:\Documents and Settings\наталья\Рабочий стол\шары\i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7430" y="4625572"/>
            <a:ext cx="2976570" cy="223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572000" y="1428750"/>
            <a:ext cx="4572000" cy="1143000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714625" y="214313"/>
            <a:ext cx="3286125" cy="857250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0" name="Содержимое 2"/>
          <p:cNvSpPr>
            <a:spLocks noGrp="1"/>
          </p:cNvSpPr>
          <p:nvPr>
            <p:ph sz="half" idx="1"/>
          </p:nvPr>
        </p:nvSpPr>
        <p:spPr>
          <a:xfrm>
            <a:off x="4500563" y="1500188"/>
            <a:ext cx="4471987" cy="10541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2000" b="1" i="1" smtClean="0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   Плотность веществ в газообразном состоянии меньше чем в жидком и твердом</a:t>
            </a:r>
          </a:p>
        </p:txBody>
      </p:sp>
      <p:pic>
        <p:nvPicPr>
          <p:cNvPr id="9221" name="Picture 2" descr="Архив &quot; Страница 29 &quot; Нескучная школа! . Блог лицея &quot;Ковчег-XXI&quot;"/>
          <p:cNvPicPr>
            <a:picLocks noChangeAspect="1" noChangeArrowheads="1"/>
          </p:cNvPicPr>
          <p:nvPr/>
        </p:nvPicPr>
        <p:blipFill>
          <a:blip r:embed="rId2"/>
          <a:srcRect l="13750" t="1875" r="-2" b="6248"/>
          <a:stretch>
            <a:fillRect/>
          </a:stretch>
        </p:blipFill>
        <p:spPr bwMode="auto">
          <a:xfrm>
            <a:off x="214313" y="1214438"/>
            <a:ext cx="40719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786058"/>
            <a:ext cx="2857492" cy="3453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8"/>
          <p:cNvSpPr txBox="1">
            <a:spLocks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000" b="1" i="1" dirty="0">
                <a:solidFill>
                  <a:srgbClr val="005C5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Опыт № 2</a:t>
            </a:r>
          </a:p>
        </p:txBody>
      </p:sp>
      <p:pic>
        <p:nvPicPr>
          <p:cNvPr id="8201" name="Picture 9" descr="C:\Documents and Settings\наталья\Рабочий стол\шары\103080872_lamp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643314"/>
            <a:ext cx="5643602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00063" y="214313"/>
            <a:ext cx="8286750" cy="2500312"/>
          </a:xfrm>
          <a:prstGeom prst="round2DiagRect">
            <a:avLst/>
          </a:prstGeom>
          <a:gradFill>
            <a:gsLst>
              <a:gs pos="0">
                <a:srgbClr val="C1FFFF"/>
              </a:gs>
              <a:gs pos="17999">
                <a:srgbClr val="C9E4FF"/>
              </a:gs>
              <a:gs pos="36000">
                <a:srgbClr val="E6D9FF"/>
              </a:gs>
              <a:gs pos="61000">
                <a:srgbClr val="EEDDFF"/>
              </a:gs>
              <a:gs pos="82001">
                <a:srgbClr val="C9E4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3" name="Picture 2" descr="ФИЗИКА, ХИМИЯ, ТЕХНИКА - ЭНЦИКЛОПЕДИЯ ОБО ВСЕМ НА СВЕТЕ - Каталог статей - Тинейджер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786063"/>
            <a:ext cx="5286375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214313"/>
            <a:ext cx="8258175" cy="44545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3600" b="1" i="1" smtClean="0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    Плотность вещества в различных агрегатных состояниях различна. </a:t>
            </a:r>
          </a:p>
          <a:p>
            <a:pPr algn="ctr" eaLnBrk="1" hangingPunct="1">
              <a:buFont typeface="Arial" charset="0"/>
              <a:buNone/>
            </a:pPr>
            <a:r>
              <a:rPr lang="ru-RU" sz="3600" b="1" i="1" smtClean="0">
                <a:solidFill>
                  <a:srgbClr val="005C5A"/>
                </a:solidFill>
                <a:latin typeface="Times New Roman" pitchFamily="18" charset="0"/>
                <a:cs typeface="Times New Roman" pitchFamily="18" charset="0"/>
              </a:rPr>
              <a:t>В газообразном состоянии плотность самая маленькая</a:t>
            </a:r>
            <a:endParaRPr lang="ru-RU" smtClean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214563" y="6643688"/>
            <a:ext cx="1214437" cy="21431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4846"/>
                </a:solidFill>
                <a:latin typeface="Times New Roman" pitchFamily="18" charset="0"/>
                <a:cs typeface="Times New Roman" pitchFamily="18" charset="0"/>
              </a:rPr>
              <a:t>твердое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000500" y="6643688"/>
            <a:ext cx="1214438" cy="21431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4846"/>
                </a:solidFill>
                <a:latin typeface="Times New Roman" pitchFamily="18" charset="0"/>
                <a:cs typeface="Times New Roman" pitchFamily="18" charset="0"/>
              </a:rPr>
              <a:t>жидкое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643563" y="6643688"/>
            <a:ext cx="1428750" cy="214312"/>
          </a:xfrm>
          <a:prstGeom prst="round2Diag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004846"/>
                </a:solidFill>
                <a:latin typeface="Times New Roman" pitchFamily="18" charset="0"/>
                <a:cs typeface="Times New Roman" pitchFamily="18" charset="0"/>
              </a:rPr>
              <a:t>газообразное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лот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Плотность</Template>
  <TotalTime>0</TotalTime>
  <Words>154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Плотность</vt:lpstr>
      <vt:lpstr>Слайд 1</vt:lpstr>
      <vt:lpstr>А</vt:lpstr>
      <vt:lpstr>Слайд 3</vt:lpstr>
      <vt:lpstr>Слайд 4</vt:lpstr>
      <vt:lpstr>Слайд 5</vt:lpstr>
      <vt:lpstr>Опыт с водой и маслом</vt:lpstr>
      <vt:lpstr>Слайд 7</vt:lpstr>
      <vt:lpstr>Слайд 8</vt:lpstr>
      <vt:lpstr>Слайд 9</vt:lpstr>
      <vt:lpstr>Слайд 10</vt:lpstr>
      <vt:lpstr>Слайд 11</vt:lpstr>
      <vt:lpstr>Слайд 12</vt:lpstr>
      <vt:lpstr>Рефлексия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Плотность</dc:title>
  <dc:creator>гмм18</dc:creator>
  <cp:lastModifiedBy>муртаза</cp:lastModifiedBy>
  <cp:revision>1</cp:revision>
  <dcterms:created xsi:type="dcterms:W3CDTF">2018-11-28T09:51:48Z</dcterms:created>
  <dcterms:modified xsi:type="dcterms:W3CDTF">2018-11-28T09:52:26Z</dcterms:modified>
</cp:coreProperties>
</file>