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6" r:id="rId10"/>
    <p:sldId id="267" r:id="rId11"/>
    <p:sldId id="268" r:id="rId12"/>
    <p:sldId id="269" r:id="rId13"/>
    <p:sldId id="270" r:id="rId14"/>
    <p:sldId id="262" r:id="rId15"/>
    <p:sldId id="264" r:id="rId16"/>
    <p:sldId id="276" r:id="rId17"/>
    <p:sldId id="27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C1A5"/>
    <a:srgbClr val="FF0000"/>
    <a:srgbClr val="990099"/>
    <a:srgbClr val="E8AEF0"/>
    <a:srgbClr val="ACF2D9"/>
    <a:srgbClr val="CC3300"/>
    <a:srgbClr val="FDF5E1"/>
    <a:srgbClr val="E8F5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7" autoAdjust="0"/>
  </p:normalViewPr>
  <p:slideViewPr>
    <p:cSldViewPr>
      <p:cViewPr varScale="1">
        <p:scale>
          <a:sx n="74" d="100"/>
          <a:sy n="74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0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6E920-3197-4CDD-BEC1-D03EE14CD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CB488-3B6E-4F4C-8B65-7A91A638C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12F20-61D9-4B09-8667-F06B4CC23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6F513-297A-483D-A8F0-818448D46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53178-3E8D-4398-9C02-BE2CAE705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0ED47-2ADB-4D6E-8C46-9C5AB9F34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14BD8-83EE-45B2-B3DC-5397499B8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6842-0DF8-473F-B46C-8FEB87CB7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F20E3-A055-4BAB-AC23-5BF0DCD6F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C4C11-BB63-4027-9EEA-5C0FE618D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D6319-A531-4213-B733-47B2382C0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FC8FA1C-DC64-4D7C-BC04-9F5A2BC0C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6.xml"/><Relationship Id="rId7" Type="http://schemas.openxmlformats.org/officeDocument/2006/relationships/slide" Target="slide4.xml"/><Relationship Id="rId12" Type="http://schemas.openxmlformats.org/officeDocument/2006/relationships/slide" Target="slide1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2.xml"/><Relationship Id="rId5" Type="http://schemas.openxmlformats.org/officeDocument/2006/relationships/slide" Target="slide14.xml"/><Relationship Id="rId10" Type="http://schemas.openxmlformats.org/officeDocument/2006/relationships/slide" Target="slide3.xml"/><Relationship Id="rId4" Type="http://schemas.openxmlformats.org/officeDocument/2006/relationships/slide" Target="slide8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6"/>
          <p:cNvSpPr>
            <a:spLocks noChangeArrowheads="1"/>
          </p:cNvSpPr>
          <p:nvPr/>
        </p:nvSpPr>
        <p:spPr bwMode="auto">
          <a:xfrm rot="999180">
            <a:off x="4356100" y="4076700"/>
            <a:ext cx="4600575" cy="1223963"/>
          </a:xfrm>
          <a:prstGeom prst="foldedCorner">
            <a:avLst>
              <a:gd name="adj" fmla="val 12500"/>
            </a:avLst>
          </a:prstGeom>
          <a:solidFill>
            <a:srgbClr val="ACF2D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AutoShape 17"/>
          <p:cNvSpPr>
            <a:spLocks noChangeArrowheads="1"/>
          </p:cNvSpPr>
          <p:nvPr/>
        </p:nvSpPr>
        <p:spPr bwMode="auto">
          <a:xfrm rot="433150">
            <a:off x="4787900" y="5445125"/>
            <a:ext cx="2041525" cy="827088"/>
          </a:xfrm>
          <a:prstGeom prst="foldedCorner">
            <a:avLst>
              <a:gd name="adj" fmla="val 12500"/>
            </a:avLst>
          </a:prstGeom>
          <a:solidFill>
            <a:srgbClr val="ACF2D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AutoShape 18"/>
          <p:cNvSpPr>
            <a:spLocks noChangeArrowheads="1"/>
          </p:cNvSpPr>
          <p:nvPr/>
        </p:nvSpPr>
        <p:spPr bwMode="auto">
          <a:xfrm rot="-553527">
            <a:off x="1258888" y="5300663"/>
            <a:ext cx="3168650" cy="1223962"/>
          </a:xfrm>
          <a:prstGeom prst="foldedCorner">
            <a:avLst>
              <a:gd name="adj" fmla="val 12500"/>
            </a:avLst>
          </a:prstGeom>
          <a:solidFill>
            <a:srgbClr val="ACF2D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AutoShape 15"/>
          <p:cNvSpPr>
            <a:spLocks noChangeArrowheads="1"/>
          </p:cNvSpPr>
          <p:nvPr/>
        </p:nvSpPr>
        <p:spPr bwMode="auto">
          <a:xfrm rot="-553527">
            <a:off x="377825" y="3860800"/>
            <a:ext cx="3168650" cy="1223963"/>
          </a:xfrm>
          <a:prstGeom prst="foldedCorner">
            <a:avLst>
              <a:gd name="adj" fmla="val 12500"/>
            </a:avLst>
          </a:prstGeom>
          <a:solidFill>
            <a:srgbClr val="ACF2D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755650" y="908050"/>
            <a:ext cx="7848600" cy="164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CC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Перевод   целых   чисел  </a:t>
            </a:r>
          </a:p>
          <a:p>
            <a:pPr algn="ctr"/>
            <a:r>
              <a:rPr lang="ru-RU" sz="3600" kern="10">
                <a:ln w="19050">
                  <a:solidFill>
                    <a:srgbClr val="CC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 2, 8, 16-ю системы счисления 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403350" y="4581525"/>
            <a:ext cx="4392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 rot="896246">
            <a:off x="4389438" y="4581525"/>
            <a:ext cx="4754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rgbClr val="990099"/>
                </a:solidFill>
              </a:rPr>
              <a:t>0123456789</a:t>
            </a:r>
            <a:r>
              <a:rPr lang="en-US" sz="3600">
                <a:solidFill>
                  <a:srgbClr val="990099"/>
                </a:solidFill>
              </a:rPr>
              <a:t>ABCDEF</a:t>
            </a:r>
            <a:endParaRPr lang="ru-RU" sz="3600">
              <a:solidFill>
                <a:srgbClr val="990099"/>
              </a:solidFill>
            </a:endParaRP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 rot="-442020">
            <a:off x="755650" y="4292600"/>
            <a:ext cx="302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rgbClr val="663300"/>
                </a:solidFill>
              </a:rPr>
              <a:t>0123456789</a:t>
            </a: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 rot="-442020">
            <a:off x="1763713" y="5445125"/>
            <a:ext cx="3024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chemeClr val="accent2"/>
                </a:solidFill>
              </a:rPr>
              <a:t>01234567</a:t>
            </a:r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 rot="639291">
            <a:off x="5219700" y="5516563"/>
            <a:ext cx="302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rgbClr val="FF0000"/>
                </a:solidFill>
              </a:rPr>
              <a:t>01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 rot="1036904">
            <a:off x="4859338" y="4076700"/>
            <a:ext cx="3176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990099"/>
                </a:solidFill>
              </a:rPr>
              <a:t>шестнадцатеричная</a:t>
            </a: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 rot="-383269">
            <a:off x="971550" y="3933825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десятичная</a:t>
            </a: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 rot="720688">
            <a:off x="5148263" y="58769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</a:rPr>
              <a:t>двоичная</a:t>
            </a:r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 rot="-309305">
            <a:off x="2047875" y="5997575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восьмеричная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10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1267" name="Picture 3" descr="08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1773238"/>
            <a:ext cx="4465637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56</a:t>
            </a:r>
            <a:r>
              <a:rPr lang="en-US" sz="2800" b="1" baseline="-25000"/>
              <a:t>8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46</a:t>
            </a:r>
            <a:r>
              <a:rPr lang="en-US" sz="2800" b="1" baseline="-25000">
                <a:cs typeface="Arial" charset="0"/>
              </a:rPr>
              <a:t>10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11269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16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2291" name="Picture 3" descr="09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1916113"/>
            <a:ext cx="4892675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56</a:t>
            </a:r>
            <a:r>
              <a:rPr lang="en-US" sz="2800" b="1" baseline="-25000"/>
              <a:t>8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2E</a:t>
            </a:r>
            <a:r>
              <a:rPr lang="en-US" sz="2800" b="1" baseline="-25000">
                <a:cs typeface="Arial" charset="0"/>
              </a:rPr>
              <a:t>16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12293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ru-RU" sz="2800" b="1">
                <a:solidFill>
                  <a:srgbClr val="CC3300"/>
                </a:solidFill>
              </a:rPr>
              <a:t>1</a:t>
            </a:r>
            <a:r>
              <a:rPr lang="en-US" sz="2800" b="1">
                <a:solidFill>
                  <a:srgbClr val="CC3300"/>
                </a:solidFill>
              </a:rPr>
              <a:t>6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ru-RU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3315" name="Picture 3" descr="10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0" y="1628775"/>
            <a:ext cx="6119813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cs typeface="Arial" charset="0"/>
              </a:rPr>
              <a:t>2E</a:t>
            </a:r>
            <a:r>
              <a:rPr lang="en-US" sz="2800" b="1" baseline="-25000">
                <a:cs typeface="Arial" charset="0"/>
              </a:rPr>
              <a:t>16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/>
              <a:t>101110 </a:t>
            </a:r>
            <a:r>
              <a:rPr lang="en-US" sz="2800" b="1" baseline="-25000"/>
              <a:t>2</a:t>
            </a:r>
            <a:endParaRPr lang="ru-RU" sz="2800" b="1" baseline="-25000"/>
          </a:p>
        </p:txBody>
      </p:sp>
      <p:sp>
        <p:nvSpPr>
          <p:cNvPr id="13317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ru-RU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4339" name="Picture 3" descr="07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875" y="2060575"/>
            <a:ext cx="38893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cs typeface="Arial" charset="0"/>
              </a:rPr>
              <a:t>56</a:t>
            </a:r>
            <a:r>
              <a:rPr lang="en-US" sz="2800" b="1" baseline="-25000">
                <a:cs typeface="Arial" charset="0"/>
              </a:rPr>
              <a:t>8</a:t>
            </a:r>
            <a:r>
              <a:rPr lang="en-US" sz="2800" b="1"/>
              <a:t> 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/>
              <a:t> 101110</a:t>
            </a:r>
            <a:r>
              <a:rPr lang="en-US" sz="2800" b="1" baseline="-25000"/>
              <a:t>2</a:t>
            </a:r>
            <a:endParaRPr lang="ru-RU" sz="2800" b="1" baseline="-25000"/>
          </a:p>
        </p:txBody>
      </p:sp>
      <p:sp>
        <p:nvSpPr>
          <p:cNvPr id="14341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2E</a:t>
            </a:r>
            <a:r>
              <a:rPr lang="en-US" sz="2800" b="1" baseline="-25000"/>
              <a:t>16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/>
              <a:t> </a:t>
            </a:r>
            <a:r>
              <a:rPr lang="en-US" sz="2800" b="1">
                <a:cs typeface="Arial" charset="0"/>
              </a:rPr>
              <a:t>46</a:t>
            </a:r>
            <a:r>
              <a:rPr lang="en-US" sz="2800" b="1" baseline="-25000">
                <a:cs typeface="Arial" charset="0"/>
              </a:rPr>
              <a:t>10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16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10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5364" name="Picture 7" descr="12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713" y="2060575"/>
            <a:ext cx="35560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74675" y="1412875"/>
            <a:ext cx="85693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663300"/>
                </a:solidFill>
              </a:rPr>
              <a:t>Над числами в двоичной системе счисления можно выполнять арифметические действия.</a:t>
            </a:r>
            <a:br>
              <a:rPr lang="ru-RU" b="1">
                <a:solidFill>
                  <a:srgbClr val="663300"/>
                </a:solidFill>
              </a:rPr>
            </a:br>
            <a:r>
              <a:rPr lang="ru-RU" b="1">
                <a:solidFill>
                  <a:srgbClr val="663300"/>
                </a:solidFill>
              </a:rPr>
              <a:t>При этом используются следующие таблицы: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55650" y="260350"/>
            <a:ext cx="7561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Арифметические действия в двоичной системе счисления</a:t>
            </a:r>
          </a:p>
        </p:txBody>
      </p:sp>
      <p:pic>
        <p:nvPicPr>
          <p:cNvPr id="16388" name="Picture 4" descr="0987-10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852738"/>
            <a:ext cx="7791450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дробных чисел из </a:t>
            </a:r>
            <a:r>
              <a:rPr lang="ru-RU" sz="2800" b="1">
                <a:solidFill>
                  <a:srgbClr val="CC3300"/>
                </a:solidFill>
              </a:rPr>
              <a:t>10</a:t>
            </a:r>
            <a:r>
              <a:rPr lang="ru-RU" sz="2400" b="1">
                <a:solidFill>
                  <a:srgbClr val="CC3300"/>
                </a:solidFill>
              </a:rPr>
              <a:t>-ой  системы в </a:t>
            </a:r>
            <a:r>
              <a:rPr lang="ru-RU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7705725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Перевод дробного числа из десятичной системы счисления в двоичную осуществляется по следующему алгоритму: </a:t>
            </a:r>
          </a:p>
          <a:p>
            <a:r>
              <a:rPr lang="ru-RU"/>
              <a:t>Вначале переводится целая часть десятичной дроби в двоичную систему счисления; </a:t>
            </a:r>
          </a:p>
          <a:p>
            <a:r>
              <a:rPr lang="ru-RU"/>
              <a:t>Затем дробная часть десятичной дроби умножается на основание двоичной системы счисления; </a:t>
            </a:r>
          </a:p>
          <a:p>
            <a:r>
              <a:rPr lang="ru-RU"/>
              <a:t>В полученном произведении выделяется целая часть, которая принимается в качестве значения первого после запятой разряда числа в двоичной системе счисления; </a:t>
            </a:r>
          </a:p>
          <a:p>
            <a:r>
              <a:rPr lang="ru-RU"/>
              <a:t>Алгоритм завершается, если дробная часть полученного произведения равна нулю или если достигнута требуемая точность вычислений. В противном случае вычисления продолжаются с предыдущего шага.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/>
          <p:cNvSpPr>
            <a:spLocks noChangeArrowheads="1"/>
          </p:cNvSpPr>
          <p:nvPr/>
        </p:nvSpPr>
        <p:spPr bwMode="auto">
          <a:xfrm>
            <a:off x="5292725" y="2636838"/>
            <a:ext cx="1295400" cy="287337"/>
          </a:xfrm>
          <a:prstGeom prst="rect">
            <a:avLst/>
          </a:prstGeom>
          <a:solidFill>
            <a:srgbClr val="FDF5E1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5" name="Rectangle 16"/>
          <p:cNvSpPr>
            <a:spLocks noChangeArrowheads="1"/>
          </p:cNvSpPr>
          <p:nvPr/>
        </p:nvSpPr>
        <p:spPr bwMode="auto">
          <a:xfrm>
            <a:off x="1619250" y="1916113"/>
            <a:ext cx="144463" cy="4752975"/>
          </a:xfrm>
          <a:prstGeom prst="rect">
            <a:avLst/>
          </a:prstGeom>
          <a:solidFill>
            <a:srgbClr val="FDF5E1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11188" y="0"/>
            <a:ext cx="8064500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Пример:</a:t>
            </a:r>
            <a:r>
              <a:rPr lang="ru-RU"/>
              <a:t> Требуется перевести дробное десятичное число 206,116 в дробное двоичное число. </a:t>
            </a:r>
          </a:p>
          <a:p>
            <a:r>
              <a:rPr lang="ru-RU"/>
              <a:t>Перевод целой части дает </a:t>
            </a:r>
            <a:r>
              <a:rPr lang="ru-RU" b="1"/>
              <a:t>206</a:t>
            </a:r>
            <a:r>
              <a:rPr lang="ru-RU" b="1" baseline="-25000"/>
              <a:t>10</a:t>
            </a:r>
            <a:r>
              <a:rPr lang="ru-RU" b="1"/>
              <a:t>=11001110</a:t>
            </a:r>
            <a:r>
              <a:rPr lang="ru-RU" b="1" baseline="-25000"/>
              <a:t>2</a:t>
            </a:r>
            <a:r>
              <a:rPr lang="ru-RU"/>
              <a:t> по ранее описанным алгоритмам; дробную часть умножаем на основание </a:t>
            </a:r>
            <a:r>
              <a:rPr lang="ru-RU" b="1"/>
              <a:t>2</a:t>
            </a:r>
            <a:r>
              <a:rPr lang="ru-RU"/>
              <a:t>, занося целые части произведения в разряды после запятой искомого дробного двоичного числа: </a:t>
            </a:r>
          </a:p>
          <a:p>
            <a:endParaRPr lang="ru-RU"/>
          </a:p>
          <a:p>
            <a:r>
              <a:rPr lang="ru-RU"/>
              <a:t>.</a:t>
            </a:r>
            <a:r>
              <a:rPr lang="ru-RU" sz="1600"/>
              <a:t>116 • 2 = </a:t>
            </a:r>
            <a:r>
              <a:rPr lang="ru-RU" sz="1600" b="1"/>
              <a:t>0</a:t>
            </a:r>
            <a:r>
              <a:rPr lang="ru-RU" sz="1600"/>
              <a:t>.232</a:t>
            </a:r>
          </a:p>
          <a:p>
            <a:endParaRPr lang="ru-RU" sz="1600"/>
          </a:p>
          <a:p>
            <a:r>
              <a:rPr lang="ru-RU" sz="1600"/>
              <a:t>.232 • 2 = </a:t>
            </a:r>
            <a:r>
              <a:rPr lang="ru-RU" sz="1600" b="1"/>
              <a:t>0</a:t>
            </a:r>
            <a:r>
              <a:rPr lang="ru-RU" sz="1600"/>
              <a:t>.464</a:t>
            </a:r>
          </a:p>
          <a:p>
            <a:endParaRPr lang="ru-RU" sz="1600"/>
          </a:p>
          <a:p>
            <a:r>
              <a:rPr lang="ru-RU" sz="1600"/>
              <a:t>.464 • 2 = </a:t>
            </a:r>
            <a:r>
              <a:rPr lang="ru-RU" sz="1600" b="1"/>
              <a:t>0</a:t>
            </a:r>
            <a:r>
              <a:rPr lang="ru-RU" sz="1600"/>
              <a:t>.928</a:t>
            </a:r>
          </a:p>
          <a:p>
            <a:endParaRPr lang="ru-RU" sz="1600"/>
          </a:p>
          <a:p>
            <a:r>
              <a:rPr lang="ru-RU" sz="1600"/>
              <a:t>.928 • 2 = </a:t>
            </a:r>
            <a:r>
              <a:rPr lang="ru-RU" sz="1600" b="1"/>
              <a:t>1</a:t>
            </a:r>
            <a:r>
              <a:rPr lang="ru-RU" sz="1600"/>
              <a:t>.856</a:t>
            </a:r>
          </a:p>
          <a:p>
            <a:endParaRPr lang="ru-RU" sz="1600"/>
          </a:p>
          <a:p>
            <a:r>
              <a:rPr lang="ru-RU" sz="1600"/>
              <a:t>.856 • 2 = </a:t>
            </a:r>
            <a:r>
              <a:rPr lang="ru-RU" sz="1600" b="1"/>
              <a:t>1</a:t>
            </a:r>
            <a:r>
              <a:rPr lang="ru-RU" sz="1600"/>
              <a:t>.612</a:t>
            </a:r>
          </a:p>
          <a:p>
            <a:endParaRPr lang="ru-RU" sz="1600"/>
          </a:p>
          <a:p>
            <a:r>
              <a:rPr lang="ru-RU" sz="1600"/>
              <a:t>.612 • 2 = </a:t>
            </a:r>
            <a:r>
              <a:rPr lang="ru-RU" sz="1600" b="1"/>
              <a:t>1</a:t>
            </a:r>
            <a:r>
              <a:rPr lang="ru-RU" sz="1600"/>
              <a:t>.224</a:t>
            </a:r>
          </a:p>
          <a:p>
            <a:endParaRPr lang="ru-RU" sz="1600"/>
          </a:p>
          <a:p>
            <a:r>
              <a:rPr lang="ru-RU" sz="1600"/>
              <a:t>.224 • 2 = </a:t>
            </a:r>
            <a:r>
              <a:rPr lang="ru-RU" sz="1600" b="1"/>
              <a:t>0</a:t>
            </a:r>
            <a:r>
              <a:rPr lang="ru-RU" sz="1600"/>
              <a:t>.448</a:t>
            </a:r>
          </a:p>
          <a:p>
            <a:endParaRPr lang="ru-RU" sz="1600"/>
          </a:p>
          <a:p>
            <a:r>
              <a:rPr lang="ru-RU" sz="1600"/>
              <a:t>.448 • 2 = </a:t>
            </a:r>
            <a:r>
              <a:rPr lang="ru-RU" sz="1600" b="1"/>
              <a:t>0</a:t>
            </a:r>
            <a:r>
              <a:rPr lang="ru-RU" sz="1600"/>
              <a:t>.456</a:t>
            </a:r>
          </a:p>
          <a:p>
            <a:endParaRPr lang="ru-RU" sz="1600"/>
          </a:p>
          <a:p>
            <a:r>
              <a:rPr lang="ru-RU" sz="1600"/>
              <a:t>.456 • 2 = </a:t>
            </a:r>
            <a:r>
              <a:rPr lang="ru-RU" sz="1600" b="1"/>
              <a:t>0</a:t>
            </a:r>
            <a:r>
              <a:rPr lang="ru-RU" sz="1600"/>
              <a:t>.912</a:t>
            </a:r>
          </a:p>
          <a:p>
            <a:endParaRPr lang="ru-RU" sz="1600"/>
          </a:p>
          <a:p>
            <a:r>
              <a:rPr lang="ru-RU" sz="1600"/>
              <a:t>.912 • 2 = </a:t>
            </a:r>
            <a:r>
              <a:rPr lang="ru-RU" sz="1600" b="1"/>
              <a:t>1</a:t>
            </a:r>
            <a:r>
              <a:rPr lang="ru-RU" sz="1600"/>
              <a:t>.82  </a:t>
            </a:r>
            <a:r>
              <a:rPr lang="ru-RU" sz="1600" b="1"/>
              <a:t>и т.д.</a:t>
            </a:r>
            <a:r>
              <a:rPr lang="ru-RU" sz="1600"/>
              <a:t>  </a:t>
            </a:r>
          </a:p>
          <a:p>
            <a:pPr>
              <a:spcBef>
                <a:spcPct val="50000"/>
              </a:spcBef>
            </a:pPr>
            <a:endParaRPr lang="ru-RU" sz="1600"/>
          </a:p>
        </p:txBody>
      </p:sp>
      <p:sp>
        <p:nvSpPr>
          <p:cNvPr id="18437" name="AutoShape 6"/>
          <p:cNvSpPr>
            <a:spLocks noChangeArrowheads="1"/>
          </p:cNvSpPr>
          <p:nvPr/>
        </p:nvSpPr>
        <p:spPr bwMode="auto">
          <a:xfrm rot="-1660864">
            <a:off x="898525" y="2233613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 rot="-1660864">
            <a:off x="971550" y="27813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AutoShape 8"/>
          <p:cNvSpPr>
            <a:spLocks noChangeArrowheads="1"/>
          </p:cNvSpPr>
          <p:nvPr/>
        </p:nvSpPr>
        <p:spPr bwMode="auto">
          <a:xfrm rot="-1660864">
            <a:off x="898525" y="4219575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AutoShape 9"/>
          <p:cNvSpPr>
            <a:spLocks noChangeArrowheads="1"/>
          </p:cNvSpPr>
          <p:nvPr/>
        </p:nvSpPr>
        <p:spPr bwMode="auto">
          <a:xfrm rot="-1660864">
            <a:off x="971550" y="3284538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1" name="AutoShape 10"/>
          <p:cNvSpPr>
            <a:spLocks noChangeArrowheads="1"/>
          </p:cNvSpPr>
          <p:nvPr/>
        </p:nvSpPr>
        <p:spPr bwMode="auto">
          <a:xfrm rot="-1660864">
            <a:off x="971550" y="3716338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2" name="AutoShape 11"/>
          <p:cNvSpPr>
            <a:spLocks noChangeArrowheads="1"/>
          </p:cNvSpPr>
          <p:nvPr/>
        </p:nvSpPr>
        <p:spPr bwMode="auto">
          <a:xfrm rot="-1660864">
            <a:off x="971550" y="47244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3" name="AutoShape 12"/>
          <p:cNvSpPr>
            <a:spLocks noChangeArrowheads="1"/>
          </p:cNvSpPr>
          <p:nvPr/>
        </p:nvSpPr>
        <p:spPr bwMode="auto">
          <a:xfrm rot="-1660864">
            <a:off x="971550" y="5229225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4" name="AutoShape 13"/>
          <p:cNvSpPr>
            <a:spLocks noChangeArrowheads="1"/>
          </p:cNvSpPr>
          <p:nvPr/>
        </p:nvSpPr>
        <p:spPr bwMode="auto">
          <a:xfrm rot="-1660864">
            <a:off x="971550" y="573405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5" name="AutoShape 14"/>
          <p:cNvSpPr>
            <a:spLocks noChangeArrowheads="1"/>
          </p:cNvSpPr>
          <p:nvPr/>
        </p:nvSpPr>
        <p:spPr bwMode="auto">
          <a:xfrm rot="-1660864">
            <a:off x="900113" y="6237288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2916238" y="2636838"/>
            <a:ext cx="475138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Получим: </a:t>
            </a:r>
            <a:r>
              <a:rPr lang="ru-RU" b="1"/>
              <a:t>=11001110,0001110001</a:t>
            </a:r>
            <a:r>
              <a:rPr lang="ru-RU" b="1" baseline="-25000"/>
              <a:t>2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58"/>
          <p:cNvSpPr>
            <a:spLocks noChangeArrowheads="1"/>
          </p:cNvSpPr>
          <p:nvPr/>
        </p:nvSpPr>
        <p:spPr bwMode="auto">
          <a:xfrm>
            <a:off x="2914650" y="5732463"/>
            <a:ext cx="649288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Oval 40"/>
          <p:cNvSpPr>
            <a:spLocks noChangeArrowheads="1"/>
          </p:cNvSpPr>
          <p:nvPr/>
        </p:nvSpPr>
        <p:spPr bwMode="auto">
          <a:xfrm>
            <a:off x="3994150" y="3787775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Oval 7"/>
          <p:cNvSpPr>
            <a:spLocks noChangeArrowheads="1"/>
          </p:cNvSpPr>
          <p:nvPr/>
        </p:nvSpPr>
        <p:spPr bwMode="auto">
          <a:xfrm>
            <a:off x="3994150" y="2708275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818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Oval 8"/>
          <p:cNvSpPr>
            <a:spLocks noChangeArrowheads="1"/>
          </p:cNvSpPr>
          <p:nvPr/>
        </p:nvSpPr>
        <p:spPr bwMode="auto">
          <a:xfrm>
            <a:off x="3994150" y="1411288"/>
            <a:ext cx="649288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Oval 9"/>
          <p:cNvSpPr>
            <a:spLocks noChangeArrowheads="1"/>
          </p:cNvSpPr>
          <p:nvPr/>
        </p:nvSpPr>
        <p:spPr bwMode="auto">
          <a:xfrm>
            <a:off x="2843213" y="2132013"/>
            <a:ext cx="649287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CF2D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3079" name="Oval 10"/>
          <p:cNvSpPr>
            <a:spLocks noChangeArrowheads="1"/>
          </p:cNvSpPr>
          <p:nvPr/>
        </p:nvSpPr>
        <p:spPr bwMode="auto">
          <a:xfrm>
            <a:off x="5291138" y="2132013"/>
            <a:ext cx="649287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E8AEF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Text Box 19"/>
          <p:cNvSpPr txBox="1">
            <a:spLocks noChangeArrowheads="1"/>
          </p:cNvSpPr>
          <p:nvPr/>
        </p:nvSpPr>
        <p:spPr bwMode="auto">
          <a:xfrm>
            <a:off x="4138613" y="277971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81" name="Text Box 22"/>
          <p:cNvSpPr txBox="1">
            <a:spLocks noChangeArrowheads="1"/>
          </p:cNvSpPr>
          <p:nvPr/>
        </p:nvSpPr>
        <p:spPr bwMode="auto">
          <a:xfrm>
            <a:off x="2986088" y="220345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3082" name="Text Box 23"/>
          <p:cNvSpPr txBox="1">
            <a:spLocks noChangeArrowheads="1"/>
          </p:cNvSpPr>
          <p:nvPr/>
        </p:nvSpPr>
        <p:spPr bwMode="auto">
          <a:xfrm>
            <a:off x="4067175" y="14843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083" name="Text Box 24"/>
          <p:cNvSpPr txBox="1">
            <a:spLocks noChangeArrowheads="1"/>
          </p:cNvSpPr>
          <p:nvPr/>
        </p:nvSpPr>
        <p:spPr bwMode="auto">
          <a:xfrm>
            <a:off x="5291138" y="2203450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990099"/>
                </a:solidFill>
              </a:rPr>
              <a:t>16</a:t>
            </a:r>
          </a:p>
        </p:txBody>
      </p:sp>
      <p:sp>
        <p:nvSpPr>
          <p:cNvPr id="3084" name="Text Box 29"/>
          <p:cNvSpPr txBox="1">
            <a:spLocks noChangeArrowheads="1"/>
          </p:cNvSpPr>
          <p:nvPr/>
        </p:nvSpPr>
        <p:spPr bwMode="auto">
          <a:xfrm>
            <a:off x="3994150" y="38592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085" name="AutoShape 36">
            <a:hlinkClick r:id="rId2" action="ppaction://hlinksldjump"/>
          </p:cNvPr>
          <p:cNvSpPr>
            <a:spLocks noChangeArrowheads="1"/>
          </p:cNvSpPr>
          <p:nvPr/>
        </p:nvSpPr>
        <p:spPr bwMode="auto">
          <a:xfrm flipH="1">
            <a:off x="4211638" y="1987550"/>
            <a:ext cx="142875" cy="647700"/>
          </a:xfrm>
          <a:prstGeom prst="upArrow">
            <a:avLst>
              <a:gd name="adj1" fmla="val 50000"/>
              <a:gd name="adj2" fmla="val 113333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086" name="Line 38">
            <a:hlinkClick r:id="rId3" action="ppaction://hlinksldjump"/>
          </p:cNvPr>
          <p:cNvSpPr>
            <a:spLocks noChangeShapeType="1"/>
          </p:cNvSpPr>
          <p:nvPr/>
        </p:nvSpPr>
        <p:spPr bwMode="auto">
          <a:xfrm flipH="1" flipV="1">
            <a:off x="3346450" y="2635250"/>
            <a:ext cx="576263" cy="288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7" name="Line 39">
            <a:hlinkClick r:id="rId4" action="ppaction://hlinksldjump"/>
          </p:cNvPr>
          <p:cNvSpPr>
            <a:spLocks noChangeShapeType="1"/>
          </p:cNvSpPr>
          <p:nvPr/>
        </p:nvSpPr>
        <p:spPr bwMode="auto">
          <a:xfrm flipV="1">
            <a:off x="4714875" y="2635250"/>
            <a:ext cx="576263" cy="288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8" name="Oval 41"/>
          <p:cNvSpPr>
            <a:spLocks noChangeArrowheads="1"/>
          </p:cNvSpPr>
          <p:nvPr/>
        </p:nvSpPr>
        <p:spPr bwMode="auto">
          <a:xfrm>
            <a:off x="2698750" y="4292600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E8AEF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9" name="Text Box 42"/>
          <p:cNvSpPr txBox="1">
            <a:spLocks noChangeArrowheads="1"/>
          </p:cNvSpPr>
          <p:nvPr/>
        </p:nvSpPr>
        <p:spPr bwMode="auto">
          <a:xfrm>
            <a:off x="2698750" y="4364038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990099"/>
                </a:solidFill>
              </a:rPr>
              <a:t>16</a:t>
            </a:r>
          </a:p>
        </p:txBody>
      </p:sp>
      <p:sp>
        <p:nvSpPr>
          <p:cNvPr id="3090" name="Oval 43"/>
          <p:cNvSpPr>
            <a:spLocks noChangeArrowheads="1"/>
          </p:cNvSpPr>
          <p:nvPr/>
        </p:nvSpPr>
        <p:spPr bwMode="auto">
          <a:xfrm>
            <a:off x="5867400" y="5445125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E8AEF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Text Box 44"/>
          <p:cNvSpPr txBox="1">
            <a:spLocks noChangeArrowheads="1"/>
          </p:cNvSpPr>
          <p:nvPr/>
        </p:nvSpPr>
        <p:spPr bwMode="auto">
          <a:xfrm>
            <a:off x="5867400" y="5516563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990099"/>
                </a:solidFill>
              </a:rPr>
              <a:t>16</a:t>
            </a:r>
          </a:p>
        </p:txBody>
      </p:sp>
      <p:sp>
        <p:nvSpPr>
          <p:cNvPr id="3092" name="Oval 45"/>
          <p:cNvSpPr>
            <a:spLocks noChangeArrowheads="1"/>
          </p:cNvSpPr>
          <p:nvPr/>
        </p:nvSpPr>
        <p:spPr bwMode="auto">
          <a:xfrm>
            <a:off x="1617663" y="4292600"/>
            <a:ext cx="649287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818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3" name="Text Box 46"/>
          <p:cNvSpPr txBox="1">
            <a:spLocks noChangeArrowheads="1"/>
          </p:cNvSpPr>
          <p:nvPr/>
        </p:nvSpPr>
        <p:spPr bwMode="auto">
          <a:xfrm>
            <a:off x="1762125" y="43640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94" name="Oval 47"/>
          <p:cNvSpPr>
            <a:spLocks noChangeArrowheads="1"/>
          </p:cNvSpPr>
          <p:nvPr/>
        </p:nvSpPr>
        <p:spPr bwMode="auto">
          <a:xfrm>
            <a:off x="6299200" y="4364038"/>
            <a:ext cx="649288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818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5" name="Text Box 48"/>
          <p:cNvSpPr txBox="1">
            <a:spLocks noChangeArrowheads="1"/>
          </p:cNvSpPr>
          <p:nvPr/>
        </p:nvSpPr>
        <p:spPr bwMode="auto">
          <a:xfrm>
            <a:off x="6443663" y="44354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96" name="Oval 49"/>
          <p:cNvSpPr>
            <a:spLocks noChangeArrowheads="1"/>
          </p:cNvSpPr>
          <p:nvPr/>
        </p:nvSpPr>
        <p:spPr bwMode="auto">
          <a:xfrm>
            <a:off x="2051050" y="5300663"/>
            <a:ext cx="649288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CF2D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3097" name="Text Box 50"/>
          <p:cNvSpPr txBox="1">
            <a:spLocks noChangeArrowheads="1"/>
          </p:cNvSpPr>
          <p:nvPr/>
        </p:nvSpPr>
        <p:spPr bwMode="auto">
          <a:xfrm>
            <a:off x="2193925" y="53721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3098" name="Oval 51"/>
          <p:cNvSpPr>
            <a:spLocks noChangeArrowheads="1"/>
          </p:cNvSpPr>
          <p:nvPr/>
        </p:nvSpPr>
        <p:spPr bwMode="auto">
          <a:xfrm>
            <a:off x="5146675" y="4435475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CF2D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3099" name="Text Box 52"/>
          <p:cNvSpPr txBox="1">
            <a:spLocks noChangeArrowheads="1"/>
          </p:cNvSpPr>
          <p:nvPr/>
        </p:nvSpPr>
        <p:spPr bwMode="auto">
          <a:xfrm>
            <a:off x="5291138" y="44354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3100" name="Oval 55"/>
          <p:cNvSpPr>
            <a:spLocks noChangeArrowheads="1"/>
          </p:cNvSpPr>
          <p:nvPr/>
        </p:nvSpPr>
        <p:spPr bwMode="auto">
          <a:xfrm>
            <a:off x="4786313" y="5732463"/>
            <a:ext cx="649287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01" name="Text Box 56"/>
          <p:cNvSpPr txBox="1">
            <a:spLocks noChangeArrowheads="1"/>
          </p:cNvSpPr>
          <p:nvPr/>
        </p:nvSpPr>
        <p:spPr bwMode="auto">
          <a:xfrm>
            <a:off x="4859338" y="5803900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102" name="Text Box 57"/>
          <p:cNvSpPr txBox="1">
            <a:spLocks noChangeArrowheads="1"/>
          </p:cNvSpPr>
          <p:nvPr/>
        </p:nvSpPr>
        <p:spPr bwMode="auto">
          <a:xfrm>
            <a:off x="2986088" y="5732463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103" name="Line 61"/>
          <p:cNvSpPr>
            <a:spLocks noChangeShapeType="1"/>
          </p:cNvSpPr>
          <p:nvPr/>
        </p:nvSpPr>
        <p:spPr bwMode="auto">
          <a:xfrm flipH="1">
            <a:off x="2555875" y="4797425"/>
            <a:ext cx="360363" cy="576263"/>
          </a:xfrm>
          <a:prstGeom prst="line">
            <a:avLst/>
          </a:prstGeom>
          <a:noFill/>
          <a:ln w="57150">
            <a:solidFill>
              <a:srgbClr val="990099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4" name="Line 62">
            <a:hlinkClick r:id="rId3" action="ppaction://hlinksldjump"/>
          </p:cNvPr>
          <p:cNvSpPr>
            <a:spLocks noChangeShapeType="1"/>
          </p:cNvSpPr>
          <p:nvPr/>
        </p:nvSpPr>
        <p:spPr bwMode="auto">
          <a:xfrm>
            <a:off x="2195513" y="4941888"/>
            <a:ext cx="142875" cy="285750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5" name="Line 63">
            <a:hlinkClick r:id="rId5" action="ppaction://hlinksldjump"/>
          </p:cNvPr>
          <p:cNvSpPr>
            <a:spLocks noChangeShapeType="1"/>
          </p:cNvSpPr>
          <p:nvPr/>
        </p:nvSpPr>
        <p:spPr bwMode="auto">
          <a:xfrm>
            <a:off x="3059113" y="4940300"/>
            <a:ext cx="144462" cy="793750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6" name="Line 65">
            <a:hlinkClick r:id="rId6" action="ppaction://hlinksldjump"/>
          </p:cNvPr>
          <p:cNvSpPr>
            <a:spLocks noChangeShapeType="1"/>
          </p:cNvSpPr>
          <p:nvPr/>
        </p:nvSpPr>
        <p:spPr bwMode="auto">
          <a:xfrm flipH="1">
            <a:off x="3346450" y="4292600"/>
            <a:ext cx="647700" cy="2889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7" name="Line 66">
            <a:hlinkClick r:id="rId7" action="ppaction://hlinksldjump"/>
          </p:cNvPr>
          <p:cNvSpPr>
            <a:spLocks noChangeShapeType="1"/>
          </p:cNvSpPr>
          <p:nvPr/>
        </p:nvSpPr>
        <p:spPr bwMode="auto">
          <a:xfrm>
            <a:off x="4643438" y="4219575"/>
            <a:ext cx="647700" cy="2889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8" name="Line 67">
            <a:hlinkClick r:id="rId8" action="ppaction://hlinksldjump"/>
          </p:cNvPr>
          <p:cNvSpPr>
            <a:spLocks noChangeShapeType="1"/>
          </p:cNvSpPr>
          <p:nvPr/>
        </p:nvSpPr>
        <p:spPr bwMode="auto">
          <a:xfrm>
            <a:off x="5795963" y="4724400"/>
            <a:ext cx="504825" cy="7143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9" name="Line 68">
            <a:hlinkClick r:id="rId4" action="ppaction://hlinksldjump"/>
          </p:cNvPr>
          <p:cNvSpPr>
            <a:spLocks noChangeShapeType="1"/>
          </p:cNvSpPr>
          <p:nvPr/>
        </p:nvSpPr>
        <p:spPr bwMode="auto">
          <a:xfrm flipH="1">
            <a:off x="6156325" y="5013325"/>
            <a:ext cx="360363" cy="4302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10" name="Line 71">
            <a:hlinkClick r:id="rId9" action="ppaction://hlinksldjump"/>
          </p:cNvPr>
          <p:cNvSpPr>
            <a:spLocks noChangeShapeType="1"/>
          </p:cNvSpPr>
          <p:nvPr/>
        </p:nvSpPr>
        <p:spPr bwMode="auto">
          <a:xfrm flipH="1">
            <a:off x="5146675" y="5011738"/>
            <a:ext cx="288925" cy="722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11" name="AutoShape 72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flipH="1">
            <a:off x="4283075" y="3284538"/>
            <a:ext cx="142875" cy="431800"/>
          </a:xfrm>
          <a:prstGeom prst="upArrow">
            <a:avLst>
              <a:gd name="adj1" fmla="val 50000"/>
              <a:gd name="adj2" fmla="val 75556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112" name="Text Box 76"/>
          <p:cNvSpPr txBox="1">
            <a:spLocks noChangeArrowheads="1"/>
          </p:cNvSpPr>
          <p:nvPr/>
        </p:nvSpPr>
        <p:spPr bwMode="auto">
          <a:xfrm>
            <a:off x="323850" y="260350"/>
            <a:ext cx="882015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Возьмем произвольное десятичное число, например </a:t>
            </a:r>
            <a:r>
              <a:rPr lang="ru-RU" sz="3200" b="1">
                <a:solidFill>
                  <a:srgbClr val="FF9900"/>
                </a:solidFill>
              </a:rPr>
              <a:t>46</a:t>
            </a:r>
            <a:r>
              <a:rPr lang="ru-RU">
                <a:solidFill>
                  <a:srgbClr val="FF9900"/>
                </a:solidFill>
              </a:rPr>
              <a:t>,</a:t>
            </a:r>
            <a:r>
              <a:rPr lang="ru-RU"/>
              <a:t> и для него выполним все возможные последовательные переводы из одной системы счисления в другую </a:t>
            </a:r>
          </a:p>
        </p:txBody>
      </p:sp>
      <p:sp>
        <p:nvSpPr>
          <p:cNvPr id="3113" name="Text Box 77"/>
          <p:cNvSpPr txBox="1">
            <a:spLocks noChangeArrowheads="1"/>
          </p:cNvSpPr>
          <p:nvPr/>
        </p:nvSpPr>
        <p:spPr bwMode="auto">
          <a:xfrm>
            <a:off x="4643438" y="3789363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rgbClr val="CC3300"/>
                </a:solidFill>
              </a:rPr>
              <a:t>46</a:t>
            </a:r>
          </a:p>
        </p:txBody>
      </p:sp>
      <p:sp>
        <p:nvSpPr>
          <p:cNvPr id="3114" name="Text Box 78"/>
          <p:cNvSpPr txBox="1">
            <a:spLocks noChangeArrowheads="1"/>
          </p:cNvSpPr>
          <p:nvPr/>
        </p:nvSpPr>
        <p:spPr bwMode="auto">
          <a:xfrm>
            <a:off x="4427538" y="314166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101110</a:t>
            </a:r>
          </a:p>
        </p:txBody>
      </p:sp>
      <p:sp>
        <p:nvSpPr>
          <p:cNvPr id="3115" name="Text Box 79"/>
          <p:cNvSpPr txBox="1">
            <a:spLocks noChangeArrowheads="1"/>
          </p:cNvSpPr>
          <p:nvPr/>
        </p:nvSpPr>
        <p:spPr bwMode="auto">
          <a:xfrm>
            <a:off x="5867400" y="4005263"/>
            <a:ext cx="7921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56</a:t>
            </a:r>
          </a:p>
        </p:txBody>
      </p:sp>
      <p:sp>
        <p:nvSpPr>
          <p:cNvPr id="3116" name="Text Box 80"/>
          <p:cNvSpPr txBox="1">
            <a:spLocks noChangeArrowheads="1"/>
          </p:cNvSpPr>
          <p:nvPr/>
        </p:nvSpPr>
        <p:spPr bwMode="auto">
          <a:xfrm>
            <a:off x="2411413" y="36449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2E</a:t>
            </a:r>
            <a:endParaRPr lang="ru-RU">
              <a:solidFill>
                <a:srgbClr val="CC3300"/>
              </a:solidFill>
            </a:endParaRPr>
          </a:p>
        </p:txBody>
      </p:sp>
      <p:sp>
        <p:nvSpPr>
          <p:cNvPr id="3117" name="AutoShape 81"/>
          <p:cNvSpPr>
            <a:spLocks noChangeArrowheads="1"/>
          </p:cNvSpPr>
          <p:nvPr/>
        </p:nvSpPr>
        <p:spPr bwMode="auto">
          <a:xfrm>
            <a:off x="2411413" y="3644900"/>
            <a:ext cx="433387" cy="358775"/>
          </a:xfrm>
          <a:prstGeom prst="wedgeRoundRectCallout">
            <a:avLst>
              <a:gd name="adj1" fmla="val 112639"/>
              <a:gd name="adj2" fmla="val 132301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18" name="AutoShape 82"/>
          <p:cNvSpPr>
            <a:spLocks noChangeArrowheads="1"/>
          </p:cNvSpPr>
          <p:nvPr/>
        </p:nvSpPr>
        <p:spPr bwMode="auto">
          <a:xfrm>
            <a:off x="5435600" y="6381750"/>
            <a:ext cx="360363" cy="287338"/>
          </a:xfrm>
          <a:prstGeom prst="wedgeRoundRectCallout">
            <a:avLst>
              <a:gd name="adj1" fmla="val -93611"/>
              <a:gd name="adj2" fmla="val -94199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19" name="AutoShape 83"/>
          <p:cNvSpPr>
            <a:spLocks noChangeArrowheads="1"/>
          </p:cNvSpPr>
          <p:nvPr/>
        </p:nvSpPr>
        <p:spPr bwMode="auto">
          <a:xfrm>
            <a:off x="5867400" y="4005263"/>
            <a:ext cx="360363" cy="358775"/>
          </a:xfrm>
          <a:prstGeom prst="wedgeRoundRectCallout">
            <a:avLst>
              <a:gd name="adj1" fmla="val -159690"/>
              <a:gd name="adj2" fmla="val 83185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20" name="AutoShape 84"/>
          <p:cNvSpPr>
            <a:spLocks noChangeArrowheads="1"/>
          </p:cNvSpPr>
          <p:nvPr/>
        </p:nvSpPr>
        <p:spPr bwMode="auto">
          <a:xfrm>
            <a:off x="4500563" y="3213100"/>
            <a:ext cx="935037" cy="287338"/>
          </a:xfrm>
          <a:prstGeom prst="wedgeRoundRectCallout">
            <a:avLst>
              <a:gd name="adj1" fmla="val -53056"/>
              <a:gd name="adj2" fmla="val -29005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21" name="Text Box 85"/>
          <p:cNvSpPr txBox="1">
            <a:spLocks noChangeArrowheads="1"/>
          </p:cNvSpPr>
          <p:nvPr/>
        </p:nvSpPr>
        <p:spPr bwMode="auto">
          <a:xfrm>
            <a:off x="611188" y="38608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101110</a:t>
            </a:r>
          </a:p>
        </p:txBody>
      </p:sp>
      <p:sp>
        <p:nvSpPr>
          <p:cNvPr id="3122" name="AutoShape 86"/>
          <p:cNvSpPr>
            <a:spLocks noChangeArrowheads="1"/>
          </p:cNvSpPr>
          <p:nvPr/>
        </p:nvSpPr>
        <p:spPr bwMode="auto">
          <a:xfrm flipV="1">
            <a:off x="684213" y="3860800"/>
            <a:ext cx="865187" cy="287338"/>
          </a:xfrm>
          <a:prstGeom prst="wedgeRoundRectCallout">
            <a:avLst>
              <a:gd name="adj1" fmla="val 62477"/>
              <a:gd name="adj2" fmla="val -184255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123" name="AutoShape 87"/>
          <p:cNvSpPr>
            <a:spLocks noChangeArrowheads="1"/>
          </p:cNvSpPr>
          <p:nvPr/>
        </p:nvSpPr>
        <p:spPr bwMode="auto">
          <a:xfrm flipH="1" flipV="1">
            <a:off x="7235825" y="4149725"/>
            <a:ext cx="865188" cy="287338"/>
          </a:xfrm>
          <a:prstGeom prst="wedgeRoundRectCallout">
            <a:avLst>
              <a:gd name="adj1" fmla="val 87431"/>
              <a:gd name="adj2" fmla="val -153319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124" name="Text Box 89"/>
          <p:cNvSpPr txBox="1">
            <a:spLocks noChangeArrowheads="1"/>
          </p:cNvSpPr>
          <p:nvPr/>
        </p:nvSpPr>
        <p:spPr bwMode="auto">
          <a:xfrm>
            <a:off x="7235825" y="414972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101110</a:t>
            </a:r>
          </a:p>
        </p:txBody>
      </p:sp>
      <p:sp>
        <p:nvSpPr>
          <p:cNvPr id="3125" name="AutoShape 90"/>
          <p:cNvSpPr>
            <a:spLocks noChangeArrowheads="1"/>
          </p:cNvSpPr>
          <p:nvPr/>
        </p:nvSpPr>
        <p:spPr bwMode="auto">
          <a:xfrm>
            <a:off x="5867400" y="1773238"/>
            <a:ext cx="433388" cy="358775"/>
          </a:xfrm>
          <a:prstGeom prst="wedgeRoundRectCallout">
            <a:avLst>
              <a:gd name="adj1" fmla="val -77838"/>
              <a:gd name="adj2" fmla="val 78319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26" name="Text Box 91"/>
          <p:cNvSpPr txBox="1">
            <a:spLocks noChangeArrowheads="1"/>
          </p:cNvSpPr>
          <p:nvPr/>
        </p:nvSpPr>
        <p:spPr bwMode="auto">
          <a:xfrm>
            <a:off x="5867400" y="177323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2E</a:t>
            </a:r>
            <a:endParaRPr lang="ru-RU">
              <a:solidFill>
                <a:srgbClr val="CC3300"/>
              </a:solidFill>
            </a:endParaRPr>
          </a:p>
        </p:txBody>
      </p:sp>
      <p:sp>
        <p:nvSpPr>
          <p:cNvPr id="3127" name="AutoShape 92"/>
          <p:cNvSpPr>
            <a:spLocks noChangeArrowheads="1"/>
          </p:cNvSpPr>
          <p:nvPr/>
        </p:nvSpPr>
        <p:spPr bwMode="auto">
          <a:xfrm>
            <a:off x="4643438" y="1125538"/>
            <a:ext cx="360362" cy="358775"/>
          </a:xfrm>
          <a:prstGeom prst="wedgeRoundRectCallout">
            <a:avLst>
              <a:gd name="adj1" fmla="val -61454"/>
              <a:gd name="adj2" fmla="val 60176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28" name="Text Box 93"/>
          <p:cNvSpPr txBox="1">
            <a:spLocks noChangeArrowheads="1"/>
          </p:cNvSpPr>
          <p:nvPr/>
        </p:nvSpPr>
        <p:spPr bwMode="auto">
          <a:xfrm>
            <a:off x="4643438" y="112553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46</a:t>
            </a:r>
          </a:p>
        </p:txBody>
      </p:sp>
      <p:sp>
        <p:nvSpPr>
          <p:cNvPr id="3129" name="AutoShape 94"/>
          <p:cNvSpPr>
            <a:spLocks noChangeArrowheads="1"/>
          </p:cNvSpPr>
          <p:nvPr/>
        </p:nvSpPr>
        <p:spPr bwMode="auto">
          <a:xfrm>
            <a:off x="2411413" y="1773238"/>
            <a:ext cx="360362" cy="358775"/>
          </a:xfrm>
          <a:prstGeom prst="wedgeRoundRectCallout">
            <a:avLst>
              <a:gd name="adj1" fmla="val 113435"/>
              <a:gd name="adj2" fmla="val 74778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30" name="Text Box 95"/>
          <p:cNvSpPr txBox="1">
            <a:spLocks noChangeArrowheads="1"/>
          </p:cNvSpPr>
          <p:nvPr/>
        </p:nvSpPr>
        <p:spPr bwMode="auto">
          <a:xfrm>
            <a:off x="2411413" y="1773238"/>
            <a:ext cx="7921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56</a:t>
            </a:r>
          </a:p>
        </p:txBody>
      </p:sp>
      <p:sp>
        <p:nvSpPr>
          <p:cNvPr id="3131" name="AutoShape 96"/>
          <p:cNvSpPr>
            <a:spLocks noChangeArrowheads="1"/>
          </p:cNvSpPr>
          <p:nvPr/>
        </p:nvSpPr>
        <p:spPr bwMode="auto">
          <a:xfrm>
            <a:off x="6804025" y="5876925"/>
            <a:ext cx="433388" cy="358775"/>
          </a:xfrm>
          <a:prstGeom prst="wedgeRoundRectCallout">
            <a:avLst>
              <a:gd name="adj1" fmla="val -127657"/>
              <a:gd name="adj2" fmla="val -42037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32" name="Text Box 97"/>
          <p:cNvSpPr txBox="1">
            <a:spLocks noChangeArrowheads="1"/>
          </p:cNvSpPr>
          <p:nvPr/>
        </p:nvSpPr>
        <p:spPr bwMode="auto">
          <a:xfrm>
            <a:off x="6804025" y="587692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2E</a:t>
            </a:r>
            <a:endParaRPr lang="ru-RU">
              <a:solidFill>
                <a:srgbClr val="CC3300"/>
              </a:solidFill>
            </a:endParaRPr>
          </a:p>
        </p:txBody>
      </p:sp>
      <p:sp>
        <p:nvSpPr>
          <p:cNvPr id="3133" name="Text Box 98"/>
          <p:cNvSpPr txBox="1">
            <a:spLocks noChangeArrowheads="1"/>
          </p:cNvSpPr>
          <p:nvPr/>
        </p:nvSpPr>
        <p:spPr bwMode="auto">
          <a:xfrm>
            <a:off x="5364163" y="63087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46</a:t>
            </a:r>
          </a:p>
        </p:txBody>
      </p:sp>
      <p:sp>
        <p:nvSpPr>
          <p:cNvPr id="3134" name="Text Box 99"/>
          <p:cNvSpPr txBox="1">
            <a:spLocks noChangeArrowheads="1"/>
          </p:cNvSpPr>
          <p:nvPr/>
        </p:nvSpPr>
        <p:spPr bwMode="auto">
          <a:xfrm>
            <a:off x="1116013" y="5805488"/>
            <a:ext cx="7921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56</a:t>
            </a:r>
          </a:p>
        </p:txBody>
      </p:sp>
      <p:sp>
        <p:nvSpPr>
          <p:cNvPr id="3135" name="AutoShape 100"/>
          <p:cNvSpPr>
            <a:spLocks noChangeArrowheads="1"/>
          </p:cNvSpPr>
          <p:nvPr/>
        </p:nvSpPr>
        <p:spPr bwMode="auto">
          <a:xfrm>
            <a:off x="1116013" y="5805488"/>
            <a:ext cx="360362" cy="358775"/>
          </a:xfrm>
          <a:prstGeom prst="wedgeRoundRectCallout">
            <a:avLst>
              <a:gd name="adj1" fmla="val 206829"/>
              <a:gd name="adj2" fmla="val -72565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36" name="AutoShape 101"/>
          <p:cNvSpPr>
            <a:spLocks noChangeArrowheads="1"/>
          </p:cNvSpPr>
          <p:nvPr/>
        </p:nvSpPr>
        <p:spPr bwMode="auto">
          <a:xfrm>
            <a:off x="2484438" y="6381750"/>
            <a:ext cx="360362" cy="287338"/>
          </a:xfrm>
          <a:prstGeom prst="wedgeRoundRectCallout">
            <a:avLst>
              <a:gd name="adj1" fmla="val 106389"/>
              <a:gd name="adj2" fmla="val -108009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37" name="Text Box 102"/>
          <p:cNvSpPr txBox="1">
            <a:spLocks noChangeArrowheads="1"/>
          </p:cNvSpPr>
          <p:nvPr/>
        </p:nvSpPr>
        <p:spPr bwMode="auto">
          <a:xfrm>
            <a:off x="2484438" y="6308725"/>
            <a:ext cx="865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46</a:t>
            </a:r>
          </a:p>
        </p:txBody>
      </p:sp>
      <p:sp>
        <p:nvSpPr>
          <p:cNvPr id="3138" name="Rectangle 104"/>
          <p:cNvSpPr>
            <a:spLocks noChangeArrowheads="1"/>
          </p:cNvSpPr>
          <p:nvPr/>
        </p:nvSpPr>
        <p:spPr bwMode="auto">
          <a:xfrm>
            <a:off x="4643438" y="3789363"/>
            <a:ext cx="433387" cy="360362"/>
          </a:xfrm>
          <a:prstGeom prst="rect">
            <a:avLst/>
          </a:prstGeom>
          <a:noFill/>
          <a:ln w="38100">
            <a:solidFill>
              <a:srgbClr val="CC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9" name="Line 105">
            <a:hlinkClick r:id="rId11" action="ppaction://hlinksldjump"/>
          </p:cNvPr>
          <p:cNvSpPr>
            <a:spLocks noChangeShapeType="1"/>
          </p:cNvSpPr>
          <p:nvPr/>
        </p:nvSpPr>
        <p:spPr bwMode="auto">
          <a:xfrm flipH="1">
            <a:off x="2195513" y="4581525"/>
            <a:ext cx="504825" cy="71438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40" name="Line 106">
            <a:hlinkClick r:id="rId12" action="ppaction://hlinksldjump"/>
          </p:cNvPr>
          <p:cNvSpPr>
            <a:spLocks noChangeShapeType="1"/>
          </p:cNvSpPr>
          <p:nvPr/>
        </p:nvSpPr>
        <p:spPr bwMode="auto">
          <a:xfrm>
            <a:off x="5724525" y="4868863"/>
            <a:ext cx="287338" cy="647700"/>
          </a:xfrm>
          <a:prstGeom prst="line">
            <a:avLst/>
          </a:prstGeom>
          <a:noFill/>
          <a:ln w="57150">
            <a:solidFill>
              <a:srgbClr val="008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41" name="AutoShape 10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01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1700213"/>
            <a:ext cx="4302125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Oval 6"/>
          <p:cNvSpPr>
            <a:spLocks noChangeArrowheads="1"/>
          </p:cNvSpPr>
          <p:nvPr/>
        </p:nvSpPr>
        <p:spPr bwMode="auto">
          <a:xfrm>
            <a:off x="2627313" y="3643313"/>
            <a:ext cx="360362" cy="360362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Oval 7"/>
          <p:cNvSpPr>
            <a:spLocks noChangeArrowheads="1"/>
          </p:cNvSpPr>
          <p:nvPr/>
        </p:nvSpPr>
        <p:spPr bwMode="auto">
          <a:xfrm>
            <a:off x="971550" y="2492375"/>
            <a:ext cx="360363" cy="360363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sp>
        <p:nvSpPr>
          <p:cNvPr id="4101" name="Oval 14"/>
          <p:cNvSpPr>
            <a:spLocks noChangeArrowheads="1"/>
          </p:cNvSpPr>
          <p:nvPr/>
        </p:nvSpPr>
        <p:spPr bwMode="auto">
          <a:xfrm>
            <a:off x="1619250" y="2852738"/>
            <a:ext cx="360363" cy="360362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Oval 15"/>
          <p:cNvSpPr>
            <a:spLocks noChangeArrowheads="1"/>
          </p:cNvSpPr>
          <p:nvPr/>
        </p:nvSpPr>
        <p:spPr bwMode="auto">
          <a:xfrm>
            <a:off x="2195513" y="3284538"/>
            <a:ext cx="360362" cy="360362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Oval 18"/>
          <p:cNvSpPr>
            <a:spLocks noChangeArrowheads="1"/>
          </p:cNvSpPr>
          <p:nvPr/>
        </p:nvSpPr>
        <p:spPr bwMode="auto">
          <a:xfrm>
            <a:off x="3275013" y="4003675"/>
            <a:ext cx="360362" cy="360363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Oval 19"/>
          <p:cNvSpPr>
            <a:spLocks noChangeArrowheads="1"/>
          </p:cNvSpPr>
          <p:nvPr/>
        </p:nvSpPr>
        <p:spPr bwMode="auto">
          <a:xfrm>
            <a:off x="3851275" y="4003675"/>
            <a:ext cx="360363" cy="360363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Text Box 20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Перевод чисел из </a:t>
            </a:r>
            <a:r>
              <a:rPr lang="ru-RU" sz="2800" b="1">
                <a:solidFill>
                  <a:schemeClr val="accent2"/>
                </a:solidFill>
              </a:rPr>
              <a:t>10</a:t>
            </a:r>
            <a:r>
              <a:rPr lang="ru-RU" sz="2400" b="1">
                <a:solidFill>
                  <a:schemeClr val="accent2"/>
                </a:solidFill>
              </a:rPr>
              <a:t>-ой системы счисления в </a:t>
            </a:r>
            <a:r>
              <a:rPr lang="ru-RU" sz="2800" b="1">
                <a:solidFill>
                  <a:schemeClr val="accent2"/>
                </a:solidFill>
              </a:rPr>
              <a:t>2</a:t>
            </a:r>
            <a:r>
              <a:rPr lang="ru-RU" sz="2400" b="1">
                <a:solidFill>
                  <a:schemeClr val="accent2"/>
                </a:solidFill>
              </a:rPr>
              <a:t>-ую</a:t>
            </a:r>
          </a:p>
        </p:txBody>
      </p:sp>
      <p:sp>
        <p:nvSpPr>
          <p:cNvPr id="4106" name="Text Box 21"/>
          <p:cNvSpPr txBox="1">
            <a:spLocks noChangeArrowheads="1"/>
          </p:cNvSpPr>
          <p:nvPr/>
        </p:nvSpPr>
        <p:spPr bwMode="auto">
          <a:xfrm>
            <a:off x="4932363" y="5300663"/>
            <a:ext cx="3673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46</a:t>
            </a:r>
            <a:r>
              <a:rPr lang="ru-RU" sz="4000" b="1" baseline="-25000"/>
              <a:t>10</a:t>
            </a:r>
            <a:r>
              <a:rPr lang="ru-RU" sz="4000" b="1">
                <a:cs typeface="Arial" charset="0"/>
              </a:rPr>
              <a:t>→101110</a:t>
            </a:r>
            <a:r>
              <a:rPr lang="ru-RU" sz="4000" b="1" baseline="-25000">
                <a:cs typeface="Arial" charset="0"/>
              </a:rPr>
              <a:t>2</a:t>
            </a:r>
          </a:p>
        </p:txBody>
      </p:sp>
      <p:sp>
        <p:nvSpPr>
          <p:cNvPr id="4107" name="Text Box 23"/>
          <p:cNvSpPr txBox="1">
            <a:spLocks noChangeArrowheads="1"/>
          </p:cNvSpPr>
          <p:nvPr/>
        </p:nvSpPr>
        <p:spPr bwMode="auto">
          <a:xfrm>
            <a:off x="250825" y="119697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 способ</a:t>
            </a:r>
          </a:p>
        </p:txBody>
      </p:sp>
      <p:sp>
        <p:nvSpPr>
          <p:cNvPr id="4108" name="Text Box 24"/>
          <p:cNvSpPr txBox="1">
            <a:spLocks noChangeArrowheads="1"/>
          </p:cNvSpPr>
          <p:nvPr/>
        </p:nvSpPr>
        <p:spPr bwMode="auto">
          <a:xfrm>
            <a:off x="4500563" y="1125538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2 способ</a:t>
            </a:r>
          </a:p>
        </p:txBody>
      </p:sp>
      <p:sp>
        <p:nvSpPr>
          <p:cNvPr id="4109" name="Text Box 25"/>
          <p:cNvSpPr txBox="1">
            <a:spLocks noChangeArrowheads="1"/>
          </p:cNvSpPr>
          <p:nvPr/>
        </p:nvSpPr>
        <p:spPr bwMode="auto">
          <a:xfrm>
            <a:off x="5076825" y="2636838"/>
            <a:ext cx="3889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46=32 + 8 + 4 + 2</a:t>
            </a:r>
          </a:p>
        </p:txBody>
      </p:sp>
      <p:sp>
        <p:nvSpPr>
          <p:cNvPr id="4110" name="Text Box 26"/>
          <p:cNvSpPr txBox="1">
            <a:spLocks noChangeArrowheads="1"/>
          </p:cNvSpPr>
          <p:nvPr/>
        </p:nvSpPr>
        <p:spPr bwMode="auto">
          <a:xfrm>
            <a:off x="5292725" y="1484313"/>
            <a:ext cx="2592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111" name="Text Box 27"/>
          <p:cNvSpPr txBox="1">
            <a:spLocks noChangeArrowheads="1"/>
          </p:cNvSpPr>
          <p:nvPr/>
        </p:nvSpPr>
        <p:spPr bwMode="auto">
          <a:xfrm>
            <a:off x="5940425" y="2060575"/>
            <a:ext cx="302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3300"/>
                </a:solidFill>
              </a:rPr>
              <a:t>5        3      2      1</a:t>
            </a:r>
          </a:p>
        </p:txBody>
      </p:sp>
      <p:sp>
        <p:nvSpPr>
          <p:cNvPr id="4112" name="Text Box 28"/>
          <p:cNvSpPr txBox="1">
            <a:spLocks noChangeArrowheads="1"/>
          </p:cNvSpPr>
          <p:nvPr/>
        </p:nvSpPr>
        <p:spPr bwMode="auto">
          <a:xfrm>
            <a:off x="6372225" y="19891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113" name="Text Box 29"/>
          <p:cNvSpPr txBox="1">
            <a:spLocks noChangeArrowheads="1"/>
          </p:cNvSpPr>
          <p:nvPr/>
        </p:nvSpPr>
        <p:spPr bwMode="auto">
          <a:xfrm>
            <a:off x="8675688" y="19891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14" name="Line 30"/>
          <p:cNvSpPr>
            <a:spLocks noChangeShapeType="1"/>
          </p:cNvSpPr>
          <p:nvPr/>
        </p:nvSpPr>
        <p:spPr bwMode="auto">
          <a:xfrm>
            <a:off x="6443663" y="1989138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" name="Line 31"/>
          <p:cNvSpPr>
            <a:spLocks noChangeShapeType="1"/>
          </p:cNvSpPr>
          <p:nvPr/>
        </p:nvSpPr>
        <p:spPr bwMode="auto">
          <a:xfrm>
            <a:off x="8675688" y="2060575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6" name="Line 32"/>
          <p:cNvSpPr>
            <a:spLocks noChangeShapeType="1"/>
          </p:cNvSpPr>
          <p:nvPr/>
        </p:nvSpPr>
        <p:spPr bwMode="auto">
          <a:xfrm flipH="1">
            <a:off x="6443663" y="1989138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7" name="Line 33"/>
          <p:cNvSpPr>
            <a:spLocks noChangeShapeType="1"/>
          </p:cNvSpPr>
          <p:nvPr/>
        </p:nvSpPr>
        <p:spPr bwMode="auto">
          <a:xfrm flipH="1">
            <a:off x="8675688" y="2060575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8" name="Text Box 34"/>
          <p:cNvSpPr txBox="1">
            <a:spLocks noChangeArrowheads="1"/>
          </p:cNvSpPr>
          <p:nvPr/>
        </p:nvSpPr>
        <p:spPr bwMode="auto">
          <a:xfrm>
            <a:off x="5688013" y="3860800"/>
            <a:ext cx="3455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 </a:t>
            </a:r>
            <a:r>
              <a:rPr lang="ru-RU" sz="2000" b="1"/>
              <a:t>1    0    1        1       1     0</a:t>
            </a:r>
          </a:p>
        </p:txBody>
      </p:sp>
      <p:sp>
        <p:nvSpPr>
          <p:cNvPr id="4119" name="Line 35"/>
          <p:cNvSpPr>
            <a:spLocks noChangeShapeType="1"/>
          </p:cNvSpPr>
          <p:nvPr/>
        </p:nvSpPr>
        <p:spPr bwMode="auto">
          <a:xfrm>
            <a:off x="6084888" y="3141663"/>
            <a:ext cx="0" cy="360362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0" name="Line 36"/>
          <p:cNvSpPr>
            <a:spLocks noChangeShapeType="1"/>
          </p:cNvSpPr>
          <p:nvPr/>
        </p:nvSpPr>
        <p:spPr bwMode="auto">
          <a:xfrm>
            <a:off x="6516688" y="3284538"/>
            <a:ext cx="0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1" name="Line 37"/>
          <p:cNvSpPr>
            <a:spLocks noChangeShapeType="1"/>
          </p:cNvSpPr>
          <p:nvPr/>
        </p:nvSpPr>
        <p:spPr bwMode="auto">
          <a:xfrm>
            <a:off x="6877050" y="3141663"/>
            <a:ext cx="0" cy="360362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2" name="Line 38"/>
          <p:cNvSpPr>
            <a:spLocks noChangeShapeType="1"/>
          </p:cNvSpPr>
          <p:nvPr/>
        </p:nvSpPr>
        <p:spPr bwMode="auto">
          <a:xfrm>
            <a:off x="7596188" y="3141663"/>
            <a:ext cx="0" cy="360362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3" name="Line 39"/>
          <p:cNvSpPr>
            <a:spLocks noChangeShapeType="1"/>
          </p:cNvSpPr>
          <p:nvPr/>
        </p:nvSpPr>
        <p:spPr bwMode="auto">
          <a:xfrm>
            <a:off x="8243888" y="3141663"/>
            <a:ext cx="0" cy="360362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4" name="Line 40"/>
          <p:cNvSpPr>
            <a:spLocks noChangeShapeType="1"/>
          </p:cNvSpPr>
          <p:nvPr/>
        </p:nvSpPr>
        <p:spPr bwMode="auto">
          <a:xfrm>
            <a:off x="8748713" y="3141663"/>
            <a:ext cx="0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5" name="Text Box 41"/>
          <p:cNvSpPr txBox="1">
            <a:spLocks noChangeArrowheads="1"/>
          </p:cNvSpPr>
          <p:nvPr/>
        </p:nvSpPr>
        <p:spPr bwMode="auto">
          <a:xfrm>
            <a:off x="5795963" y="22050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4126" name="Text Box 42"/>
          <p:cNvSpPr txBox="1">
            <a:spLocks noChangeArrowheads="1"/>
          </p:cNvSpPr>
          <p:nvPr/>
        </p:nvSpPr>
        <p:spPr bwMode="auto">
          <a:xfrm>
            <a:off x="6156325" y="22050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127" name="Text Box 43"/>
          <p:cNvSpPr txBox="1">
            <a:spLocks noChangeArrowheads="1"/>
          </p:cNvSpPr>
          <p:nvPr/>
        </p:nvSpPr>
        <p:spPr bwMode="auto">
          <a:xfrm>
            <a:off x="6588125" y="22050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4128" name="Text Box 44"/>
          <p:cNvSpPr txBox="1">
            <a:spLocks noChangeArrowheads="1"/>
          </p:cNvSpPr>
          <p:nvPr/>
        </p:nvSpPr>
        <p:spPr bwMode="auto">
          <a:xfrm>
            <a:off x="7308850" y="22050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4129" name="Text Box 45"/>
          <p:cNvSpPr txBox="1">
            <a:spLocks noChangeArrowheads="1"/>
          </p:cNvSpPr>
          <p:nvPr/>
        </p:nvSpPr>
        <p:spPr bwMode="auto">
          <a:xfrm>
            <a:off x="7956550" y="22050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4130" name="Text Box 46"/>
          <p:cNvSpPr txBox="1">
            <a:spLocks noChangeArrowheads="1"/>
          </p:cNvSpPr>
          <p:nvPr/>
        </p:nvSpPr>
        <p:spPr bwMode="auto">
          <a:xfrm>
            <a:off x="8459788" y="22050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131" name="Line 47"/>
          <p:cNvSpPr>
            <a:spLocks noChangeShapeType="1"/>
          </p:cNvSpPr>
          <p:nvPr/>
        </p:nvSpPr>
        <p:spPr bwMode="auto">
          <a:xfrm flipV="1">
            <a:off x="6084888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32" name="Line 48"/>
          <p:cNvSpPr>
            <a:spLocks noChangeShapeType="1"/>
          </p:cNvSpPr>
          <p:nvPr/>
        </p:nvSpPr>
        <p:spPr bwMode="auto">
          <a:xfrm flipV="1">
            <a:off x="6877050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33" name="Line 49"/>
          <p:cNvSpPr>
            <a:spLocks noChangeShapeType="1"/>
          </p:cNvSpPr>
          <p:nvPr/>
        </p:nvSpPr>
        <p:spPr bwMode="auto">
          <a:xfrm flipV="1">
            <a:off x="7596188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34" name="Line 50"/>
          <p:cNvSpPr>
            <a:spLocks noChangeShapeType="1"/>
          </p:cNvSpPr>
          <p:nvPr/>
        </p:nvSpPr>
        <p:spPr bwMode="auto">
          <a:xfrm flipV="1">
            <a:off x="8243888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5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Перевод чисел из </a:t>
            </a:r>
            <a:r>
              <a:rPr lang="ru-RU" sz="2800" b="1">
                <a:solidFill>
                  <a:schemeClr val="accent2"/>
                </a:solidFill>
              </a:rPr>
              <a:t>10</a:t>
            </a:r>
            <a:r>
              <a:rPr lang="ru-RU" sz="2400" b="1">
                <a:solidFill>
                  <a:schemeClr val="accent2"/>
                </a:solidFill>
              </a:rPr>
              <a:t>-ой системы счисления в </a:t>
            </a:r>
            <a:r>
              <a:rPr lang="ru-RU" sz="2800" b="1">
                <a:solidFill>
                  <a:schemeClr val="accent2"/>
                </a:solidFill>
              </a:rPr>
              <a:t>8</a:t>
            </a:r>
            <a:r>
              <a:rPr lang="ru-RU" sz="2400" b="1">
                <a:solidFill>
                  <a:schemeClr val="accent2"/>
                </a:solidFill>
              </a:rPr>
              <a:t>-ую</a:t>
            </a:r>
          </a:p>
        </p:txBody>
      </p:sp>
      <p:pic>
        <p:nvPicPr>
          <p:cNvPr id="5123" name="Picture 5" descr="02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1700213"/>
            <a:ext cx="3252787" cy="409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Oval 6"/>
          <p:cNvSpPr>
            <a:spLocks noChangeArrowheads="1"/>
          </p:cNvSpPr>
          <p:nvPr/>
        </p:nvSpPr>
        <p:spPr bwMode="auto">
          <a:xfrm>
            <a:off x="3419475" y="2924175"/>
            <a:ext cx="431800" cy="431800"/>
          </a:xfrm>
          <a:prstGeom prst="ellips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hlink"/>
              </a:solidFill>
            </a:endParaRPr>
          </a:p>
        </p:txBody>
      </p:sp>
      <p:sp>
        <p:nvSpPr>
          <p:cNvPr id="5125" name="Oval 9"/>
          <p:cNvSpPr>
            <a:spLocks noChangeArrowheads="1"/>
          </p:cNvSpPr>
          <p:nvPr/>
        </p:nvSpPr>
        <p:spPr bwMode="auto">
          <a:xfrm>
            <a:off x="2771775" y="2997200"/>
            <a:ext cx="431800" cy="431800"/>
          </a:xfrm>
          <a:prstGeom prst="ellips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hlink"/>
              </a:solidFill>
            </a:endParaRPr>
          </a:p>
        </p:txBody>
      </p:sp>
      <p:sp>
        <p:nvSpPr>
          <p:cNvPr id="5126" name="Text Box 10"/>
          <p:cNvSpPr txBox="1">
            <a:spLocks noChangeArrowheads="1"/>
          </p:cNvSpPr>
          <p:nvPr/>
        </p:nvSpPr>
        <p:spPr bwMode="auto">
          <a:xfrm>
            <a:off x="5867400" y="1412875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/>
              <a:t>46</a:t>
            </a:r>
            <a:r>
              <a:rPr lang="ru-RU" sz="2800" b="1" baseline="-25000"/>
              <a:t>10</a:t>
            </a:r>
            <a:r>
              <a:rPr lang="ru-RU" sz="2800" b="1">
                <a:cs typeface="Arial" charset="0"/>
              </a:rPr>
              <a:t>→56</a:t>
            </a:r>
            <a:r>
              <a:rPr lang="ru-RU" sz="2800" b="1" baseline="-25000">
                <a:cs typeface="Arial" charset="0"/>
              </a:rPr>
              <a:t>8</a:t>
            </a:r>
          </a:p>
        </p:txBody>
      </p:sp>
      <p:sp>
        <p:nvSpPr>
          <p:cNvPr id="5127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Перевод чисел из </a:t>
            </a:r>
            <a:r>
              <a:rPr lang="ru-RU" sz="2800" b="1">
                <a:solidFill>
                  <a:schemeClr val="accent2"/>
                </a:solidFill>
              </a:rPr>
              <a:t>10</a:t>
            </a:r>
            <a:r>
              <a:rPr lang="ru-RU" sz="2400" b="1">
                <a:solidFill>
                  <a:schemeClr val="accent2"/>
                </a:solidFill>
              </a:rPr>
              <a:t>-ой системы счисления в </a:t>
            </a:r>
            <a:r>
              <a:rPr lang="en-US" sz="2800" b="1">
                <a:solidFill>
                  <a:schemeClr val="accent2"/>
                </a:solidFill>
              </a:rPr>
              <a:t>16</a:t>
            </a:r>
            <a:r>
              <a:rPr lang="ru-RU" sz="2400" b="1">
                <a:solidFill>
                  <a:schemeClr val="accent2"/>
                </a:solidFill>
              </a:rPr>
              <a:t>-ую</a:t>
            </a:r>
          </a:p>
        </p:txBody>
      </p:sp>
      <p:pic>
        <p:nvPicPr>
          <p:cNvPr id="6147" name="Picture 5" descr="03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050" y="1557338"/>
            <a:ext cx="3338513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5867400" y="1412875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/>
              <a:t>46</a:t>
            </a:r>
            <a:r>
              <a:rPr lang="ru-RU" sz="2800" b="1" baseline="-25000"/>
              <a:t>10</a:t>
            </a:r>
            <a:r>
              <a:rPr lang="ru-RU" sz="2800" b="1">
                <a:cs typeface="Arial" charset="0"/>
              </a:rPr>
              <a:t>→2</a:t>
            </a:r>
            <a:r>
              <a:rPr lang="en-US" sz="2800" b="1">
                <a:cs typeface="Arial" charset="0"/>
              </a:rPr>
              <a:t>E</a:t>
            </a:r>
            <a:r>
              <a:rPr lang="ru-RU" sz="2800" b="1" baseline="-25000">
                <a:cs typeface="Arial" charset="0"/>
              </a:rPr>
              <a:t>16</a:t>
            </a:r>
          </a:p>
        </p:txBody>
      </p:sp>
      <p:sp>
        <p:nvSpPr>
          <p:cNvPr id="6149" name="Oval 8"/>
          <p:cNvSpPr>
            <a:spLocks noChangeArrowheads="1"/>
          </p:cNvSpPr>
          <p:nvPr/>
        </p:nvSpPr>
        <p:spPr bwMode="auto">
          <a:xfrm>
            <a:off x="3708400" y="2852738"/>
            <a:ext cx="504825" cy="433387"/>
          </a:xfrm>
          <a:prstGeom prst="ellipse">
            <a:avLst/>
          </a:prstGeom>
          <a:noFill/>
          <a:ln w="9525">
            <a:solidFill>
              <a:srgbClr val="9900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Oval 9"/>
          <p:cNvSpPr>
            <a:spLocks noChangeArrowheads="1"/>
          </p:cNvSpPr>
          <p:nvPr/>
        </p:nvSpPr>
        <p:spPr bwMode="auto">
          <a:xfrm>
            <a:off x="4643438" y="2781300"/>
            <a:ext cx="504825" cy="433388"/>
          </a:xfrm>
          <a:prstGeom prst="ellipse">
            <a:avLst/>
          </a:prstGeom>
          <a:noFill/>
          <a:ln w="9525">
            <a:solidFill>
              <a:srgbClr val="9900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7171" name="Picture 5" descr="04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0" y="1628775"/>
            <a:ext cx="60483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5651500" y="47244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101110</a:t>
            </a:r>
            <a:r>
              <a:rPr lang="en-US" sz="2800" b="1" baseline="-25000"/>
              <a:t>2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56</a:t>
            </a:r>
            <a:r>
              <a:rPr lang="en-US" sz="2800" b="1" baseline="-25000">
                <a:cs typeface="Arial" charset="0"/>
              </a:rPr>
              <a:t>8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7173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10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8195" name="Picture 5" descr="05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213" y="1989138"/>
            <a:ext cx="5903912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563938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32</a:t>
            </a:r>
            <a:endParaRPr lang="ru-RU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4356100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  <a:endParaRPr lang="ru-RU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5076825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  <a:endParaRPr lang="ru-RU"/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5724525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endParaRPr lang="ru-RU"/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6659563" y="2420938"/>
            <a:ext cx="2089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32+8+4+2</a:t>
            </a:r>
            <a:endParaRPr lang="ru-RU" sz="3200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5651500" y="47244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101110</a:t>
            </a:r>
            <a:r>
              <a:rPr lang="en-US" sz="2800" b="1" baseline="-25000"/>
              <a:t>2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46</a:t>
            </a:r>
            <a:r>
              <a:rPr lang="en-US" sz="2800" b="1" baseline="-25000">
                <a:cs typeface="Arial" charset="0"/>
              </a:rPr>
              <a:t>10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8202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16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9219" name="Picture 3" descr="06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1844675"/>
            <a:ext cx="6048375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AutoShape 4"/>
          <p:cNvSpPr>
            <a:spLocks/>
          </p:cNvSpPr>
          <p:nvPr/>
        </p:nvSpPr>
        <p:spPr bwMode="auto">
          <a:xfrm rot="5187180">
            <a:off x="3816350" y="2384426"/>
            <a:ext cx="287337" cy="360362"/>
          </a:xfrm>
          <a:prstGeom prst="rightBrace">
            <a:avLst>
              <a:gd name="adj1" fmla="val 1045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716463" y="2636838"/>
            <a:ext cx="72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14 (E)</a:t>
            </a:r>
            <a:endParaRPr lang="ru-RU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651500" y="47244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101110</a:t>
            </a:r>
            <a:r>
              <a:rPr lang="en-US" sz="2800" b="1" baseline="-25000"/>
              <a:t>2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2E</a:t>
            </a:r>
            <a:r>
              <a:rPr lang="en-US" sz="2800" b="1" baseline="-25000">
                <a:cs typeface="Arial" charset="0"/>
              </a:rPr>
              <a:t>16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9223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ru-RU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0243" name="Picture 3" descr="07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713" y="1844675"/>
            <a:ext cx="3887787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56</a:t>
            </a:r>
            <a:r>
              <a:rPr lang="en-US" sz="2800" b="1" baseline="-25000"/>
              <a:t>8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101110</a:t>
            </a:r>
            <a:r>
              <a:rPr lang="en-US" sz="2800" b="1" baseline="-25000">
                <a:cs typeface="Arial" charset="0"/>
              </a:rPr>
              <a:t>2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572000" y="263683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  <a:endParaRPr lang="ru-RU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276600" y="263683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  <a:endParaRPr lang="ru-RU"/>
          </a:p>
        </p:txBody>
      </p:sp>
      <p:sp>
        <p:nvSpPr>
          <p:cNvPr id="1024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481</Words>
  <Application>Microsoft Office PowerPoint</Application>
  <PresentationFormat>Экран (4:3)</PresentationFormat>
  <Paragraphs>113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Вова</dc:creator>
  <cp:lastModifiedBy>asus</cp:lastModifiedBy>
  <cp:revision>25</cp:revision>
  <dcterms:created xsi:type="dcterms:W3CDTF">2003-11-22T10:13:29Z</dcterms:created>
  <dcterms:modified xsi:type="dcterms:W3CDTF">2012-04-27T11:29:09Z</dcterms:modified>
</cp:coreProperties>
</file>