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1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74"/>
    <a:srgbClr val="3A5896"/>
    <a:srgbClr val="385592"/>
    <a:srgbClr val="FFFFFF"/>
    <a:srgbClr val="173A8D"/>
    <a:srgbClr val="D6DEEA"/>
    <a:srgbClr val="9F9289"/>
    <a:srgbClr val="E2DEDB"/>
    <a:srgbClr val="F1F1F1"/>
    <a:srgbClr val="1D3C7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-23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102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0845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258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0094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135467" y="133084"/>
            <a:ext cx="8873066" cy="6588394"/>
          </a:xfrm>
          <a:prstGeom prst="rect">
            <a:avLst/>
          </a:prstGeom>
          <a:solidFill>
            <a:schemeClr val="bg1">
              <a:alpha val="86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70000"/>
            <a:ext cx="7886699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pPr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33084"/>
            <a:ext cx="7886699" cy="1047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slide" Target="slide17.xml"/><Relationship Id="rId18" Type="http://schemas.openxmlformats.org/officeDocument/2006/relationships/slide" Target="slide19.xml"/><Relationship Id="rId3" Type="http://schemas.openxmlformats.org/officeDocument/2006/relationships/slide" Target="slide5.xml"/><Relationship Id="rId7" Type="http://schemas.openxmlformats.org/officeDocument/2006/relationships/slide" Target="slide9.xml"/><Relationship Id="rId12" Type="http://schemas.openxmlformats.org/officeDocument/2006/relationships/slide" Target="slide4.xml"/><Relationship Id="rId17" Type="http://schemas.openxmlformats.org/officeDocument/2006/relationships/slide" Target="slide13.xml"/><Relationship Id="rId2" Type="http://schemas.openxmlformats.org/officeDocument/2006/relationships/image" Target="../media/image2.jpeg"/><Relationship Id="rId16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11" Type="http://schemas.openxmlformats.org/officeDocument/2006/relationships/slide" Target="slide3.xml"/><Relationship Id="rId5" Type="http://schemas.openxmlformats.org/officeDocument/2006/relationships/slide" Target="slide7.xml"/><Relationship Id="rId15" Type="http://schemas.openxmlformats.org/officeDocument/2006/relationships/slide" Target="slide15.xml"/><Relationship Id="rId10" Type="http://schemas.openxmlformats.org/officeDocument/2006/relationships/slide" Target="slide12.xml"/><Relationship Id="rId19" Type="http://schemas.openxmlformats.org/officeDocument/2006/relationships/slide" Target="slide18.xml"/><Relationship Id="rId4" Type="http://schemas.openxmlformats.org/officeDocument/2006/relationships/slide" Target="slide6.xml"/><Relationship Id="rId9" Type="http://schemas.openxmlformats.org/officeDocument/2006/relationships/slide" Target="slide11.xml"/><Relationship Id="rId14" Type="http://schemas.openxmlformats.org/officeDocument/2006/relationships/slide" Target="slide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118866" y="1469877"/>
            <a:ext cx="6906268" cy="333286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</a:rPr>
              <a:t>Викторина для детей старшего школьного возраста </a:t>
            </a:r>
            <a:endParaRPr lang="en-US" sz="5400" dirty="0">
              <a:solidFill>
                <a:srgbClr val="C00000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279984" y="3034834"/>
            <a:ext cx="4584032" cy="7883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5400" b="1" dirty="0">
              <a:ln w="0"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065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карточка 2"/>
          <p:cNvSpPr/>
          <p:nvPr/>
        </p:nvSpPr>
        <p:spPr>
          <a:xfrm>
            <a:off x="539015" y="519764"/>
            <a:ext cx="8181473" cy="1549668"/>
          </a:xfrm>
          <a:prstGeom prst="flowChartPunchedCard">
            <a:avLst/>
          </a:prstGeom>
          <a:ln w="28575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В книге какого цвета описаны вымирающие животные? </a:t>
            </a:r>
          </a:p>
          <a:p>
            <a:pPr algn="ctr"/>
            <a:endParaRPr lang="ru-RU" dirty="0"/>
          </a:p>
        </p:txBody>
      </p:sp>
      <p:sp>
        <p:nvSpPr>
          <p:cNvPr id="4" name="Блок-схема: объединение 3"/>
          <p:cNvSpPr/>
          <p:nvPr/>
        </p:nvSpPr>
        <p:spPr>
          <a:xfrm>
            <a:off x="3705726" y="5146431"/>
            <a:ext cx="2464068" cy="1360247"/>
          </a:xfrm>
          <a:prstGeom prst="flowChartMerge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18147" y="3012707"/>
            <a:ext cx="7796464" cy="1761424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</a:rPr>
              <a:t>Красная книга</a:t>
            </a:r>
            <a:endParaRPr lang="ru-RU" sz="6600" b="1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7491046" y="5931877"/>
            <a:ext cx="1348154" cy="480646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карточка 2"/>
          <p:cNvSpPr/>
          <p:nvPr/>
        </p:nvSpPr>
        <p:spPr>
          <a:xfrm>
            <a:off x="539015" y="519764"/>
            <a:ext cx="8181473" cy="1549668"/>
          </a:xfrm>
          <a:prstGeom prst="flowChartPunchedCard">
            <a:avLst/>
          </a:prstGeom>
          <a:ln w="28575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Как называется красно-бурое дитя железа и кислорода? </a:t>
            </a:r>
          </a:p>
          <a:p>
            <a:pPr algn="ctr"/>
            <a:endParaRPr lang="ru-RU" dirty="0"/>
          </a:p>
        </p:txBody>
      </p:sp>
      <p:sp>
        <p:nvSpPr>
          <p:cNvPr id="4" name="Блок-схема: объединение 3"/>
          <p:cNvSpPr/>
          <p:nvPr/>
        </p:nvSpPr>
        <p:spPr>
          <a:xfrm>
            <a:off x="3705726" y="5146431"/>
            <a:ext cx="2464068" cy="1360247"/>
          </a:xfrm>
          <a:prstGeom prst="flowChartMerge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18147" y="3012707"/>
            <a:ext cx="7796464" cy="1761424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Ржавчина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7491046" y="5931877"/>
            <a:ext cx="1348154" cy="480646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карточка 2"/>
          <p:cNvSpPr/>
          <p:nvPr/>
        </p:nvSpPr>
        <p:spPr>
          <a:xfrm>
            <a:off x="539015" y="519764"/>
            <a:ext cx="8181473" cy="1549668"/>
          </a:xfrm>
          <a:prstGeom prst="flowChartPunchedCard">
            <a:avLst/>
          </a:prstGeom>
          <a:ln w="28575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Какой народ называли краснокожим? </a:t>
            </a:r>
          </a:p>
          <a:p>
            <a:pPr algn="ctr"/>
            <a:endParaRPr lang="ru-RU" dirty="0"/>
          </a:p>
        </p:txBody>
      </p:sp>
      <p:sp>
        <p:nvSpPr>
          <p:cNvPr id="4" name="Блок-схема: объединение 3"/>
          <p:cNvSpPr/>
          <p:nvPr/>
        </p:nvSpPr>
        <p:spPr>
          <a:xfrm>
            <a:off x="3705726" y="5146431"/>
            <a:ext cx="2464068" cy="1360247"/>
          </a:xfrm>
          <a:prstGeom prst="flowChartMerge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18147" y="3012707"/>
            <a:ext cx="7796464" cy="1761424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Индейцев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7491046" y="5931877"/>
            <a:ext cx="1348154" cy="480646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карточка 2"/>
          <p:cNvSpPr/>
          <p:nvPr/>
        </p:nvSpPr>
        <p:spPr>
          <a:xfrm>
            <a:off x="539015" y="519764"/>
            <a:ext cx="8181473" cy="1549668"/>
          </a:xfrm>
          <a:prstGeom prst="flowChartPunchedCard">
            <a:avLst/>
          </a:prstGeom>
          <a:ln w="28575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Как переводится с английского название организации «Гринпис»? </a:t>
            </a:r>
          </a:p>
          <a:p>
            <a:pPr algn="ctr"/>
            <a:endParaRPr lang="ru-RU" dirty="0"/>
          </a:p>
        </p:txBody>
      </p:sp>
      <p:sp>
        <p:nvSpPr>
          <p:cNvPr id="4" name="Блок-схема: объединение 3"/>
          <p:cNvSpPr/>
          <p:nvPr/>
        </p:nvSpPr>
        <p:spPr>
          <a:xfrm>
            <a:off x="3705726" y="5146431"/>
            <a:ext cx="2464068" cy="1360247"/>
          </a:xfrm>
          <a:prstGeom prst="flowChartMerge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18147" y="3012707"/>
            <a:ext cx="7796464" cy="1761424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«Зеленый мир»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7491046" y="5931877"/>
            <a:ext cx="1348154" cy="480646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карточка 2"/>
          <p:cNvSpPr/>
          <p:nvPr/>
        </p:nvSpPr>
        <p:spPr>
          <a:xfrm>
            <a:off x="539015" y="519764"/>
            <a:ext cx="8181473" cy="1549668"/>
          </a:xfrm>
          <a:prstGeom prst="flowChartPunchedCard">
            <a:avLst/>
          </a:prstGeom>
          <a:ln w="28575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Как называется краска для подкрашивания постельного белья? </a:t>
            </a:r>
            <a:endParaRPr lang="ru-RU" sz="3600" b="1" dirty="0"/>
          </a:p>
        </p:txBody>
      </p:sp>
      <p:sp>
        <p:nvSpPr>
          <p:cNvPr id="4" name="Блок-схема: объединение 3"/>
          <p:cNvSpPr/>
          <p:nvPr/>
        </p:nvSpPr>
        <p:spPr>
          <a:xfrm>
            <a:off x="3705726" y="5146431"/>
            <a:ext cx="2464068" cy="1360247"/>
          </a:xfrm>
          <a:prstGeom prst="flowChartMerge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18147" y="3012707"/>
            <a:ext cx="7796464" cy="1761424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0" b="1" dirty="0" smtClean="0">
                <a:solidFill>
                  <a:srgbClr val="FF0000"/>
                </a:solidFill>
              </a:rPr>
              <a:t>Синька</a:t>
            </a:r>
          </a:p>
          <a:p>
            <a:pPr algn="ctr"/>
            <a:endParaRPr lang="ru-RU" dirty="0"/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7491046" y="5931877"/>
            <a:ext cx="1348154" cy="480646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карточка 2"/>
          <p:cNvSpPr/>
          <p:nvPr/>
        </p:nvSpPr>
        <p:spPr>
          <a:xfrm>
            <a:off x="539015" y="519764"/>
            <a:ext cx="8181473" cy="1549668"/>
          </a:xfrm>
          <a:prstGeom prst="flowChartPunchedCard">
            <a:avLst/>
          </a:prstGeom>
          <a:ln w="28575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Какое название носила банда в фильме «Место встречи изменить нельзя»? </a:t>
            </a:r>
          </a:p>
          <a:p>
            <a:pPr algn="ctr"/>
            <a:endParaRPr lang="ru-RU" dirty="0"/>
          </a:p>
        </p:txBody>
      </p:sp>
      <p:sp>
        <p:nvSpPr>
          <p:cNvPr id="4" name="Блок-схема: объединение 3"/>
          <p:cNvSpPr/>
          <p:nvPr/>
        </p:nvSpPr>
        <p:spPr>
          <a:xfrm>
            <a:off x="3705726" y="5146431"/>
            <a:ext cx="2464068" cy="1360247"/>
          </a:xfrm>
          <a:prstGeom prst="flowChartMerge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18147" y="3012707"/>
            <a:ext cx="7796464" cy="1761424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«Черная кошка»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7491046" y="5931877"/>
            <a:ext cx="1348154" cy="480646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карточка 2"/>
          <p:cNvSpPr/>
          <p:nvPr/>
        </p:nvSpPr>
        <p:spPr>
          <a:xfrm>
            <a:off x="539015" y="519764"/>
            <a:ext cx="8181473" cy="1549668"/>
          </a:xfrm>
          <a:prstGeom prst="flowChartPunchedCard">
            <a:avLst/>
          </a:prstGeom>
          <a:ln w="28575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Какое серое и белое вещество находится под черепом? </a:t>
            </a:r>
          </a:p>
          <a:p>
            <a:pPr algn="ctr"/>
            <a:endParaRPr lang="ru-RU" dirty="0"/>
          </a:p>
        </p:txBody>
      </p:sp>
      <p:sp>
        <p:nvSpPr>
          <p:cNvPr id="4" name="Блок-схема: объединение 3"/>
          <p:cNvSpPr/>
          <p:nvPr/>
        </p:nvSpPr>
        <p:spPr>
          <a:xfrm>
            <a:off x="3705726" y="5146431"/>
            <a:ext cx="2464068" cy="1360247"/>
          </a:xfrm>
          <a:prstGeom prst="flowChartMerge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18147" y="3012707"/>
            <a:ext cx="7796464" cy="1761424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Мозг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7491046" y="5931877"/>
            <a:ext cx="1348154" cy="480646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карточка 2"/>
          <p:cNvSpPr/>
          <p:nvPr/>
        </p:nvSpPr>
        <p:spPr>
          <a:xfrm>
            <a:off x="539015" y="519764"/>
            <a:ext cx="8181473" cy="1549668"/>
          </a:xfrm>
          <a:prstGeom prst="flowChartPunchedCard">
            <a:avLst/>
          </a:prstGeom>
          <a:ln w="28575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Назовите школьный известняк, который может быть разноцветным. </a:t>
            </a:r>
            <a:endParaRPr lang="ru-RU" b="1" dirty="0" smtClean="0"/>
          </a:p>
          <a:p>
            <a:pPr algn="ctr"/>
            <a:endParaRPr lang="ru-RU" dirty="0"/>
          </a:p>
        </p:txBody>
      </p:sp>
      <p:sp>
        <p:nvSpPr>
          <p:cNvPr id="4" name="Блок-схема: объединение 3"/>
          <p:cNvSpPr/>
          <p:nvPr/>
        </p:nvSpPr>
        <p:spPr>
          <a:xfrm>
            <a:off x="3705726" y="5146431"/>
            <a:ext cx="2464068" cy="1360247"/>
          </a:xfrm>
          <a:prstGeom prst="flowChartMerge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18147" y="3012707"/>
            <a:ext cx="7796464" cy="1761424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Мел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7491046" y="5931877"/>
            <a:ext cx="1348154" cy="480646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карточка 2"/>
          <p:cNvSpPr/>
          <p:nvPr/>
        </p:nvSpPr>
        <p:spPr>
          <a:xfrm>
            <a:off x="539015" y="519764"/>
            <a:ext cx="8181473" cy="1549668"/>
          </a:xfrm>
          <a:prstGeom prst="flowChartPunchedCard">
            <a:avLst/>
          </a:prstGeom>
          <a:ln w="28575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Какой город России называют белокаменным и златоглавым? </a:t>
            </a:r>
            <a:endParaRPr lang="ru-RU" sz="3200" b="1" dirty="0"/>
          </a:p>
        </p:txBody>
      </p:sp>
      <p:sp>
        <p:nvSpPr>
          <p:cNvPr id="4" name="Блок-схема: объединение 3"/>
          <p:cNvSpPr/>
          <p:nvPr/>
        </p:nvSpPr>
        <p:spPr>
          <a:xfrm>
            <a:off x="3705726" y="5146431"/>
            <a:ext cx="2464068" cy="1360247"/>
          </a:xfrm>
          <a:prstGeom prst="flowChartMerge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18147" y="3012707"/>
            <a:ext cx="7796464" cy="1761424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0" b="1" dirty="0" smtClean="0">
                <a:solidFill>
                  <a:srgbClr val="FF0000"/>
                </a:solidFill>
              </a:rPr>
              <a:t>Москву</a:t>
            </a:r>
          </a:p>
          <a:p>
            <a:pPr algn="ctr"/>
            <a:endParaRPr lang="ru-RU" dirty="0"/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7491046" y="5931877"/>
            <a:ext cx="1348154" cy="480646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карточка 2"/>
          <p:cNvSpPr/>
          <p:nvPr/>
        </p:nvSpPr>
        <p:spPr>
          <a:xfrm>
            <a:off x="539015" y="519764"/>
            <a:ext cx="8181473" cy="1549668"/>
          </a:xfrm>
          <a:prstGeom prst="flowChartPunchedCard">
            <a:avLst/>
          </a:prstGeom>
          <a:ln w="28575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Кто автор сказки «Серебряное копытце»? </a:t>
            </a:r>
          </a:p>
          <a:p>
            <a:pPr algn="ctr"/>
            <a:endParaRPr lang="ru-RU" dirty="0"/>
          </a:p>
        </p:txBody>
      </p:sp>
      <p:sp>
        <p:nvSpPr>
          <p:cNvPr id="4" name="Блок-схема: объединение 3"/>
          <p:cNvSpPr/>
          <p:nvPr/>
        </p:nvSpPr>
        <p:spPr>
          <a:xfrm>
            <a:off x="3705726" y="5146431"/>
            <a:ext cx="2464068" cy="1360247"/>
          </a:xfrm>
          <a:prstGeom prst="flowChartMerge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18147" y="3012707"/>
            <a:ext cx="7796464" cy="1761424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Павел Петрович Бажов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7491046" y="5931877"/>
            <a:ext cx="1348154" cy="480646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ИЛИ 1"/>
          <p:cNvSpPr/>
          <p:nvPr/>
        </p:nvSpPr>
        <p:spPr>
          <a:xfrm>
            <a:off x="1511166" y="1607419"/>
            <a:ext cx="5852160" cy="3570973"/>
          </a:xfrm>
          <a:prstGeom prst="flowChartOr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solidFill>
                <a:srgbClr val="0070C0"/>
              </a:solidFill>
            </a:endParaRPr>
          </a:p>
          <a:p>
            <a:pPr algn="ctr"/>
            <a:endParaRPr lang="ru-RU" sz="3200" b="1" dirty="0" smtClean="0">
              <a:solidFill>
                <a:srgbClr val="0070C0"/>
              </a:solidFill>
            </a:endParaRPr>
          </a:p>
          <a:p>
            <a:pPr algn="ctr"/>
            <a:endParaRPr lang="ru-RU" sz="32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2800" b="1" dirty="0" err="1" smtClean="0">
                <a:solidFill>
                  <a:srgbClr val="0070C0"/>
                </a:solidFill>
              </a:rPr>
              <a:t>Автор-Эфендиев</a:t>
            </a:r>
            <a:r>
              <a:rPr lang="ru-RU" sz="2800" b="1" dirty="0" smtClean="0">
                <a:solidFill>
                  <a:srgbClr val="0070C0"/>
                </a:solidFill>
              </a:rPr>
              <a:t> М.М.</a:t>
            </a:r>
          </a:p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МКОУ </a:t>
            </a:r>
          </a:p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«</a:t>
            </a:r>
            <a:r>
              <a:rPr lang="ru-RU" sz="3200" b="1" dirty="0" err="1" smtClean="0">
                <a:solidFill>
                  <a:srgbClr val="0070C0"/>
                </a:solidFill>
              </a:rPr>
              <a:t>Игалинская</a:t>
            </a:r>
            <a:r>
              <a:rPr lang="ru-RU" sz="3200" b="1" dirty="0" smtClean="0">
                <a:solidFill>
                  <a:srgbClr val="0070C0"/>
                </a:solidFill>
              </a:rPr>
              <a:t> СОШ»</a:t>
            </a:r>
          </a:p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2018 год</a:t>
            </a:r>
          </a:p>
          <a:p>
            <a:pPr algn="ctr"/>
            <a:endParaRPr lang="ru-RU" sz="2000" dirty="0" smtClean="0">
              <a:solidFill>
                <a:srgbClr val="00B0F0"/>
              </a:solidFill>
            </a:endParaRPr>
          </a:p>
          <a:p>
            <a:pPr algn="ctr"/>
            <a:endParaRPr lang="ru-RU" sz="2000" dirty="0" smtClean="0">
              <a:solidFill>
                <a:srgbClr val="00B0F0"/>
              </a:solidFill>
            </a:endParaRPr>
          </a:p>
          <a:p>
            <a:pPr algn="ctr"/>
            <a:endParaRPr lang="ru-RU" sz="2000" dirty="0" smtClean="0">
              <a:solidFill>
                <a:srgbClr val="00B0F0"/>
              </a:solidFill>
            </a:endParaRPr>
          </a:p>
          <a:p>
            <a:pPr algn="ctr"/>
            <a:endParaRPr lang="ru-RU" sz="2000" dirty="0" smtClean="0">
              <a:solidFill>
                <a:srgbClr val="00B0F0"/>
              </a:solidFill>
            </a:endParaRPr>
          </a:p>
          <a:p>
            <a:pPr algn="ctr"/>
            <a:endParaRPr lang="ru-RU" sz="2000" dirty="0" smtClean="0">
              <a:solidFill>
                <a:srgbClr val="00B0F0"/>
              </a:solidFill>
            </a:endParaRPr>
          </a:p>
          <a:p>
            <a:pPr algn="ctr"/>
            <a:endParaRPr lang="ru-RU" sz="2000" dirty="0">
              <a:solidFill>
                <a:srgbClr val="00B0F0"/>
              </a:solidFill>
            </a:endParaRPr>
          </a:p>
        </p:txBody>
      </p:sp>
      <p:sp>
        <p:nvSpPr>
          <p:cNvPr id="4" name="Блок-схема: задержка 3">
            <a:hlinkClick r:id="rId3" action="ppaction://hlinksldjump"/>
          </p:cNvPr>
          <p:cNvSpPr/>
          <p:nvPr/>
        </p:nvSpPr>
        <p:spPr>
          <a:xfrm>
            <a:off x="2841593" y="529390"/>
            <a:ext cx="1068404" cy="808522"/>
          </a:xfrm>
          <a:prstGeom prst="flowChartDelay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Блок-схема: задержка 4">
            <a:hlinkClick r:id="rId4" action="ppaction://hlinksldjump"/>
          </p:cNvPr>
          <p:cNvSpPr/>
          <p:nvPr/>
        </p:nvSpPr>
        <p:spPr>
          <a:xfrm>
            <a:off x="4047425" y="498910"/>
            <a:ext cx="1068404" cy="808522"/>
          </a:xfrm>
          <a:prstGeom prst="flowChartDelay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6" name="Блок-схема: задержка 5">
            <a:hlinkClick r:id="rId5" action="ppaction://hlinksldjump"/>
          </p:cNvPr>
          <p:cNvSpPr/>
          <p:nvPr/>
        </p:nvSpPr>
        <p:spPr>
          <a:xfrm>
            <a:off x="5253257" y="478055"/>
            <a:ext cx="1068404" cy="808522"/>
          </a:xfrm>
          <a:prstGeom prst="flowChartDelay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7" name="Блок-схема: задержка 6">
            <a:hlinkClick r:id="rId6" action="ppaction://hlinksldjump"/>
          </p:cNvPr>
          <p:cNvSpPr/>
          <p:nvPr/>
        </p:nvSpPr>
        <p:spPr>
          <a:xfrm>
            <a:off x="6459089" y="466825"/>
            <a:ext cx="1068404" cy="808522"/>
          </a:xfrm>
          <a:prstGeom prst="flowChartDelay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8" name="Блок-схема: задержка 7">
            <a:hlinkClick r:id="rId7" action="ppaction://hlinksldjump"/>
          </p:cNvPr>
          <p:cNvSpPr/>
          <p:nvPr/>
        </p:nvSpPr>
        <p:spPr>
          <a:xfrm>
            <a:off x="7664918" y="445971"/>
            <a:ext cx="1068404" cy="808522"/>
          </a:xfrm>
          <a:prstGeom prst="flowChartDelay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9" name="Блок-схема: задержка 8">
            <a:hlinkClick r:id="rId8" action="ppaction://hlinksldjump"/>
          </p:cNvPr>
          <p:cNvSpPr/>
          <p:nvPr/>
        </p:nvSpPr>
        <p:spPr>
          <a:xfrm>
            <a:off x="7717858" y="1714902"/>
            <a:ext cx="1068404" cy="808522"/>
          </a:xfrm>
          <a:prstGeom prst="flowChartDelay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10" name="Блок-схема: задержка 9">
            <a:hlinkClick r:id="rId9" action="ppaction://hlinksldjump"/>
          </p:cNvPr>
          <p:cNvSpPr/>
          <p:nvPr/>
        </p:nvSpPr>
        <p:spPr>
          <a:xfrm>
            <a:off x="7717858" y="2906829"/>
            <a:ext cx="1068404" cy="808522"/>
          </a:xfrm>
          <a:prstGeom prst="flowChartDelay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11" name="Блок-схема: задержка 10">
            <a:hlinkClick r:id="rId10" action="ppaction://hlinksldjump"/>
          </p:cNvPr>
          <p:cNvSpPr/>
          <p:nvPr/>
        </p:nvSpPr>
        <p:spPr>
          <a:xfrm>
            <a:off x="7717858" y="3983255"/>
            <a:ext cx="1068404" cy="808522"/>
          </a:xfrm>
          <a:prstGeom prst="flowChartDelay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12" name="Блок-схема: задержка 11">
            <a:hlinkClick r:id="rId11" action="ppaction://hlinksldjump"/>
          </p:cNvPr>
          <p:cNvSpPr/>
          <p:nvPr/>
        </p:nvSpPr>
        <p:spPr>
          <a:xfrm>
            <a:off x="429929" y="545432"/>
            <a:ext cx="1068404" cy="808522"/>
          </a:xfrm>
          <a:prstGeom prst="flowChartDelay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3" name="Блок-схема: задержка 12">
            <a:hlinkClick r:id="rId12" action="ppaction://hlinksldjump"/>
          </p:cNvPr>
          <p:cNvSpPr/>
          <p:nvPr/>
        </p:nvSpPr>
        <p:spPr>
          <a:xfrm>
            <a:off x="1635761" y="534202"/>
            <a:ext cx="1068404" cy="808522"/>
          </a:xfrm>
          <a:prstGeom prst="flowChartDelay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4" name="Блок-схема: задержка 13">
            <a:hlinkClick r:id="rId13" action="ppaction://hlinksldjump"/>
          </p:cNvPr>
          <p:cNvSpPr/>
          <p:nvPr/>
        </p:nvSpPr>
        <p:spPr>
          <a:xfrm>
            <a:off x="2899344" y="5447900"/>
            <a:ext cx="1068404" cy="808522"/>
          </a:xfrm>
          <a:prstGeom prst="flowChartDelay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15</a:t>
            </a:r>
            <a:endParaRPr lang="ru-RU" dirty="0"/>
          </a:p>
        </p:txBody>
      </p:sp>
      <p:sp>
        <p:nvSpPr>
          <p:cNvPr id="15" name="Блок-схема: задержка 14">
            <a:hlinkClick r:id="rId14" action="ppaction://hlinksldjump"/>
          </p:cNvPr>
          <p:cNvSpPr/>
          <p:nvPr/>
        </p:nvSpPr>
        <p:spPr>
          <a:xfrm>
            <a:off x="4105176" y="5417420"/>
            <a:ext cx="1068404" cy="808522"/>
          </a:xfrm>
          <a:prstGeom prst="flowChartDelay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14</a:t>
            </a:r>
            <a:endParaRPr lang="ru-RU" dirty="0"/>
          </a:p>
        </p:txBody>
      </p:sp>
      <p:sp>
        <p:nvSpPr>
          <p:cNvPr id="16" name="Блок-схема: задержка 15">
            <a:hlinkClick r:id="rId15" action="ppaction://hlinksldjump"/>
          </p:cNvPr>
          <p:cNvSpPr/>
          <p:nvPr/>
        </p:nvSpPr>
        <p:spPr>
          <a:xfrm>
            <a:off x="5311008" y="5396565"/>
            <a:ext cx="1068404" cy="808522"/>
          </a:xfrm>
          <a:prstGeom prst="flowChartDelay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13</a:t>
            </a:r>
            <a:endParaRPr lang="ru-RU" dirty="0"/>
          </a:p>
        </p:txBody>
      </p:sp>
      <p:sp>
        <p:nvSpPr>
          <p:cNvPr id="17" name="Блок-схема: задержка 16">
            <a:hlinkClick r:id="rId16" action="ppaction://hlinksldjump"/>
          </p:cNvPr>
          <p:cNvSpPr/>
          <p:nvPr/>
        </p:nvSpPr>
        <p:spPr>
          <a:xfrm>
            <a:off x="6516840" y="5385335"/>
            <a:ext cx="1068404" cy="808522"/>
          </a:xfrm>
          <a:prstGeom prst="flowChartDelay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12</a:t>
            </a:r>
            <a:endParaRPr lang="ru-RU" dirty="0"/>
          </a:p>
        </p:txBody>
      </p:sp>
      <p:sp>
        <p:nvSpPr>
          <p:cNvPr id="18" name="Блок-схема: задержка 17">
            <a:hlinkClick r:id="rId17" action="ppaction://hlinksldjump"/>
          </p:cNvPr>
          <p:cNvSpPr/>
          <p:nvPr/>
        </p:nvSpPr>
        <p:spPr>
          <a:xfrm>
            <a:off x="7722669" y="5364481"/>
            <a:ext cx="1068404" cy="808522"/>
          </a:xfrm>
          <a:prstGeom prst="flowChartDelay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11</a:t>
            </a:r>
            <a:endParaRPr lang="ru-RU" dirty="0"/>
          </a:p>
        </p:txBody>
      </p:sp>
      <p:sp>
        <p:nvSpPr>
          <p:cNvPr id="19" name="Блок-схема: задержка 18">
            <a:hlinkClick r:id="rId18" action="ppaction://hlinksldjump"/>
          </p:cNvPr>
          <p:cNvSpPr/>
          <p:nvPr/>
        </p:nvSpPr>
        <p:spPr>
          <a:xfrm>
            <a:off x="487680" y="5463942"/>
            <a:ext cx="1068404" cy="808522"/>
          </a:xfrm>
          <a:prstGeom prst="flowChartDelay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17</a:t>
            </a:r>
            <a:endParaRPr lang="ru-RU" dirty="0"/>
          </a:p>
        </p:txBody>
      </p:sp>
      <p:sp>
        <p:nvSpPr>
          <p:cNvPr id="20" name="Блок-схема: задержка 19">
            <a:hlinkClick r:id="rId19" action="ppaction://hlinksldjump"/>
          </p:cNvPr>
          <p:cNvSpPr/>
          <p:nvPr/>
        </p:nvSpPr>
        <p:spPr>
          <a:xfrm>
            <a:off x="1693512" y="5452712"/>
            <a:ext cx="1068404" cy="808522"/>
          </a:xfrm>
          <a:prstGeom prst="flowChartDelay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16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карточка 2"/>
          <p:cNvSpPr/>
          <p:nvPr/>
        </p:nvSpPr>
        <p:spPr>
          <a:xfrm>
            <a:off x="539015" y="519764"/>
            <a:ext cx="8181473" cy="1549668"/>
          </a:xfrm>
          <a:prstGeom prst="flowChartPunchedCard">
            <a:avLst/>
          </a:prstGeom>
          <a:ln w="28575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Как называется абсолютно белое живое существо с красными глазками? </a:t>
            </a:r>
            <a:endParaRPr lang="ru-RU" sz="2800" b="1" dirty="0"/>
          </a:p>
        </p:txBody>
      </p:sp>
      <p:sp>
        <p:nvSpPr>
          <p:cNvPr id="4" name="Блок-схема: объединение 3"/>
          <p:cNvSpPr/>
          <p:nvPr/>
        </p:nvSpPr>
        <p:spPr>
          <a:xfrm>
            <a:off x="3705726" y="5146431"/>
            <a:ext cx="2464068" cy="1360247"/>
          </a:xfrm>
          <a:prstGeom prst="flowChartMerge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18147" y="3012707"/>
            <a:ext cx="7796464" cy="1761424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</a:rPr>
              <a:t>Альбинос</a:t>
            </a:r>
            <a:endParaRPr lang="ru-RU" sz="6600" b="1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7491046" y="5931877"/>
            <a:ext cx="1348154" cy="480646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карточка 2"/>
          <p:cNvSpPr/>
          <p:nvPr/>
        </p:nvSpPr>
        <p:spPr>
          <a:xfrm>
            <a:off x="539015" y="519764"/>
            <a:ext cx="8181473" cy="1549668"/>
          </a:xfrm>
          <a:prstGeom prst="flowChartPunchedCard">
            <a:avLst/>
          </a:prstGeom>
          <a:ln w="28575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Какая ящерица меняет цвет в </a:t>
            </a:r>
            <a:r>
              <a:rPr lang="ru-RU" sz="3200" b="1" dirty="0" err="1" smtClean="0"/>
              <a:t>зивисимости</a:t>
            </a:r>
            <a:r>
              <a:rPr lang="ru-RU" sz="3200" b="1" dirty="0" smtClean="0"/>
              <a:t> от окружающей среды? </a:t>
            </a:r>
            <a:endParaRPr lang="ru-RU" sz="3200" b="1" dirty="0"/>
          </a:p>
        </p:txBody>
      </p:sp>
      <p:sp>
        <p:nvSpPr>
          <p:cNvPr id="4" name="Блок-схема: объединение 3"/>
          <p:cNvSpPr/>
          <p:nvPr/>
        </p:nvSpPr>
        <p:spPr>
          <a:xfrm>
            <a:off x="3705726" y="5146431"/>
            <a:ext cx="2464068" cy="1360247"/>
          </a:xfrm>
          <a:prstGeom prst="flowChartMerge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18147" y="3012707"/>
            <a:ext cx="7796464" cy="1761424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0" b="1" dirty="0" smtClean="0">
                <a:solidFill>
                  <a:srgbClr val="FF0000"/>
                </a:solidFill>
              </a:rPr>
              <a:t>Хамелеон</a:t>
            </a:r>
          </a:p>
          <a:p>
            <a:pPr algn="ctr"/>
            <a:endParaRPr lang="ru-RU" dirty="0"/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7491046" y="5931877"/>
            <a:ext cx="1348154" cy="480646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карточка 2"/>
          <p:cNvSpPr/>
          <p:nvPr/>
        </p:nvSpPr>
        <p:spPr>
          <a:xfrm>
            <a:off x="539015" y="519764"/>
            <a:ext cx="8181473" cy="1549668"/>
          </a:xfrm>
          <a:prstGeom prst="flowChartPunchedCard">
            <a:avLst/>
          </a:prstGeom>
          <a:ln w="28575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С какой строки начинается абзац? </a:t>
            </a:r>
            <a:endParaRPr lang="ru-RU" sz="4000" b="1" dirty="0"/>
          </a:p>
        </p:txBody>
      </p:sp>
      <p:sp>
        <p:nvSpPr>
          <p:cNvPr id="4" name="Блок-схема: объединение 3"/>
          <p:cNvSpPr/>
          <p:nvPr/>
        </p:nvSpPr>
        <p:spPr>
          <a:xfrm>
            <a:off x="3705726" y="5146431"/>
            <a:ext cx="2464068" cy="1360247"/>
          </a:xfrm>
          <a:prstGeom prst="flowChartMerge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18147" y="3012707"/>
            <a:ext cx="7796464" cy="1761424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с красной</a:t>
            </a:r>
          </a:p>
          <a:p>
            <a:pPr algn="ctr"/>
            <a:endParaRPr lang="ru-RU" dirty="0"/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7491046" y="5931877"/>
            <a:ext cx="1348154" cy="480646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карточка 2"/>
          <p:cNvSpPr/>
          <p:nvPr/>
        </p:nvSpPr>
        <p:spPr>
          <a:xfrm>
            <a:off x="539015" y="519764"/>
            <a:ext cx="8181473" cy="1549668"/>
          </a:xfrm>
          <a:prstGeom prst="flowChartPunchedCard">
            <a:avLst/>
          </a:prstGeom>
          <a:ln w="28575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Как называется красный дыхательный пигмент крови человека? </a:t>
            </a:r>
            <a:endParaRPr lang="ru-RU" sz="3200" b="1" dirty="0"/>
          </a:p>
        </p:txBody>
      </p:sp>
      <p:sp>
        <p:nvSpPr>
          <p:cNvPr id="4" name="Блок-схема: объединение 3"/>
          <p:cNvSpPr/>
          <p:nvPr/>
        </p:nvSpPr>
        <p:spPr>
          <a:xfrm>
            <a:off x="3705726" y="5146431"/>
            <a:ext cx="2464068" cy="1360247"/>
          </a:xfrm>
          <a:prstGeom prst="flowChartMerge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18147" y="3012707"/>
            <a:ext cx="7796464" cy="1761424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Гемоглобин</a:t>
            </a:r>
          </a:p>
          <a:p>
            <a:pPr algn="ctr"/>
            <a:endParaRPr lang="ru-RU" dirty="0"/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7491046" y="5931877"/>
            <a:ext cx="1348154" cy="480646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карточка 2"/>
          <p:cNvSpPr/>
          <p:nvPr/>
        </p:nvSpPr>
        <p:spPr>
          <a:xfrm>
            <a:off x="539015" y="519764"/>
            <a:ext cx="8181473" cy="1549668"/>
          </a:xfrm>
          <a:prstGeom prst="flowChartPunchedCard">
            <a:avLst/>
          </a:prstGeom>
          <a:ln w="28575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Какой напиток бывает черным и зеленым? </a:t>
            </a:r>
          </a:p>
          <a:p>
            <a:pPr algn="ctr"/>
            <a:endParaRPr lang="ru-RU" dirty="0"/>
          </a:p>
        </p:txBody>
      </p:sp>
      <p:sp>
        <p:nvSpPr>
          <p:cNvPr id="4" name="Блок-схема: объединение 3"/>
          <p:cNvSpPr/>
          <p:nvPr/>
        </p:nvSpPr>
        <p:spPr>
          <a:xfrm>
            <a:off x="3705726" y="5146431"/>
            <a:ext cx="2464068" cy="1360247"/>
          </a:xfrm>
          <a:prstGeom prst="flowChartMerge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18147" y="3012707"/>
            <a:ext cx="7796464" cy="1761424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чай</a:t>
            </a:r>
            <a:endParaRPr lang="ru-RU" sz="9600" b="1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7491046" y="5931877"/>
            <a:ext cx="1348154" cy="480646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карточка 2"/>
          <p:cNvSpPr/>
          <p:nvPr/>
        </p:nvSpPr>
        <p:spPr>
          <a:xfrm>
            <a:off x="539015" y="519764"/>
            <a:ext cx="8181473" cy="1549668"/>
          </a:xfrm>
          <a:prstGeom prst="flowChartPunchedCard">
            <a:avLst/>
          </a:prstGeom>
          <a:ln w="28575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Что такое </a:t>
            </a:r>
            <a:r>
              <a:rPr lang="ru-RU" sz="6000" b="1" dirty="0" err="1" smtClean="0"/>
              <a:t>триколор</a:t>
            </a:r>
            <a:r>
              <a:rPr lang="ru-RU" sz="6000" b="1" dirty="0" smtClean="0"/>
              <a:t>? </a:t>
            </a:r>
          </a:p>
          <a:p>
            <a:pPr algn="ctr"/>
            <a:endParaRPr lang="ru-RU" dirty="0"/>
          </a:p>
        </p:txBody>
      </p:sp>
      <p:sp>
        <p:nvSpPr>
          <p:cNvPr id="4" name="Блок-схема: объединение 3"/>
          <p:cNvSpPr/>
          <p:nvPr/>
        </p:nvSpPr>
        <p:spPr>
          <a:xfrm>
            <a:off x="3705726" y="5146431"/>
            <a:ext cx="2464068" cy="1360247"/>
          </a:xfrm>
          <a:prstGeom prst="flowChartMerge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18147" y="3012707"/>
            <a:ext cx="7796464" cy="1761424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Трехцветный флаг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7491046" y="5931877"/>
            <a:ext cx="1348154" cy="480646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карточка 2"/>
          <p:cNvSpPr/>
          <p:nvPr/>
        </p:nvSpPr>
        <p:spPr>
          <a:xfrm>
            <a:off x="539015" y="519764"/>
            <a:ext cx="8181473" cy="1549668"/>
          </a:xfrm>
          <a:prstGeom prst="flowChartPunchedCard">
            <a:avLst/>
          </a:prstGeom>
          <a:ln w="28575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Кто автор поэмы «Черный человек»? </a:t>
            </a:r>
            <a:endParaRPr lang="ru-RU" sz="3600" b="1" dirty="0"/>
          </a:p>
        </p:txBody>
      </p:sp>
      <p:sp>
        <p:nvSpPr>
          <p:cNvPr id="4" name="Блок-схема: объединение 3"/>
          <p:cNvSpPr/>
          <p:nvPr/>
        </p:nvSpPr>
        <p:spPr>
          <a:xfrm>
            <a:off x="3705726" y="5146431"/>
            <a:ext cx="2464068" cy="1360247"/>
          </a:xfrm>
          <a:prstGeom prst="flowChartMerge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18147" y="3012707"/>
            <a:ext cx="7796464" cy="1761424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Сергей Александрович Есенин</a:t>
            </a:r>
          </a:p>
          <a:p>
            <a:pPr algn="ctr"/>
            <a:endParaRPr lang="ru-RU" dirty="0"/>
          </a:p>
        </p:txBody>
      </p:sp>
      <p:sp>
        <p:nvSpPr>
          <p:cNvPr id="7" name="Управляющая кнопка: возврат 6">
            <a:hlinkClick r:id="rId2" action="ppaction://hlinksldjump" highlightClick="1"/>
          </p:cNvPr>
          <p:cNvSpPr/>
          <p:nvPr/>
        </p:nvSpPr>
        <p:spPr>
          <a:xfrm>
            <a:off x="7491046" y="5931877"/>
            <a:ext cx="1348154" cy="480646"/>
          </a:xfrm>
          <a:prstGeom prst="actionButtonReturn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426</TotalTime>
  <Words>198</Words>
  <Application>Microsoft Office PowerPoint</Application>
  <PresentationFormat>Экран (4:3)</PresentationFormat>
  <Paragraphs>64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</dc:title>
  <dc:creator>эмм2018</dc:creator>
  <cp:lastModifiedBy>муртаза</cp:lastModifiedBy>
  <cp:revision>93</cp:revision>
  <dcterms:created xsi:type="dcterms:W3CDTF">2016-11-18T14:12:19Z</dcterms:created>
  <dcterms:modified xsi:type="dcterms:W3CDTF">2018-10-31T14:51:42Z</dcterms:modified>
</cp:coreProperties>
</file>