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2" y="-25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CA9B-EF76-4272-9106-8907503AD8AE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3C90-E012-4809-9934-5F19305A33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CA9B-EF76-4272-9106-8907503AD8AE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3C90-E012-4809-9934-5F19305A33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CA9B-EF76-4272-9106-8907503AD8AE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3C90-E012-4809-9934-5F19305A33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CA9B-EF76-4272-9106-8907503AD8AE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3C90-E012-4809-9934-5F19305A33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CA9B-EF76-4272-9106-8907503AD8AE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3C90-E012-4809-9934-5F19305A33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CA9B-EF76-4272-9106-8907503AD8AE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3C90-E012-4809-9934-5F19305A33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CA9B-EF76-4272-9106-8907503AD8AE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3C90-E012-4809-9934-5F19305A33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CA9B-EF76-4272-9106-8907503AD8AE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3C90-E012-4809-9934-5F19305A33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CA9B-EF76-4272-9106-8907503AD8AE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3C90-E012-4809-9934-5F19305A33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CA9B-EF76-4272-9106-8907503AD8AE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3C90-E012-4809-9934-5F19305A33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CA9B-EF76-4272-9106-8907503AD8AE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3C90-E012-4809-9934-5F19305A33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BCA9B-EF76-4272-9106-8907503AD8AE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A3C90-E012-4809-9934-5F19305A33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муртаза\Мои документы\Downloads\14816244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8858312" cy="63579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714752"/>
            <a:ext cx="8215370" cy="34163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ru-RU" b="1" dirty="0"/>
              <a:t> </a:t>
            </a: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(</a:t>
            </a:r>
            <a:r>
              <a:rPr lang="ru-RU" sz="2000" b="1" dirty="0" smtClean="0">
                <a:solidFill>
                  <a:srgbClr val="C00000"/>
                </a:solidFill>
              </a:rPr>
              <a:t>10)Зависть</a:t>
            </a:r>
            <a:r>
              <a:rPr lang="ru-RU" sz="2000" b="1" dirty="0" smtClean="0">
                <a:solidFill>
                  <a:srgbClr val="C00000"/>
                </a:solidFill>
              </a:rPr>
              <a:t>, в </a:t>
            </a:r>
            <a:r>
              <a:rPr lang="ru-RU" sz="2000" b="1" dirty="0" smtClean="0">
                <a:solidFill>
                  <a:srgbClr val="C00000"/>
                </a:solidFill>
              </a:rPr>
              <a:t>которой кроется </a:t>
            </a:r>
            <a:r>
              <a:rPr lang="ru-RU" sz="2000" b="1" dirty="0" smtClean="0">
                <a:solidFill>
                  <a:srgbClr val="C00000"/>
                </a:solidFill>
              </a:rPr>
              <a:t>исток </a:t>
            </a:r>
            <a:r>
              <a:rPr lang="ru-RU" sz="2000" b="1" dirty="0" smtClean="0">
                <a:solidFill>
                  <a:srgbClr val="C00000"/>
                </a:solidFill>
              </a:rPr>
              <a:t>многих человеческих слабостей </a:t>
            </a:r>
            <a:r>
              <a:rPr lang="ru-RU" sz="2000" b="1" dirty="0" smtClean="0">
                <a:solidFill>
                  <a:srgbClr val="C00000"/>
                </a:solidFill>
              </a:rPr>
              <a:t>и </a:t>
            </a:r>
            <a:r>
              <a:rPr lang="ru-RU" sz="2000" b="1" dirty="0" smtClean="0">
                <a:solidFill>
                  <a:srgbClr val="C00000"/>
                </a:solidFill>
              </a:rPr>
              <a:t>пороков</a:t>
            </a:r>
            <a:r>
              <a:rPr lang="ru-RU" sz="2000" b="1" dirty="0" smtClean="0">
                <a:solidFill>
                  <a:srgbClr val="C00000"/>
                </a:solidFill>
              </a:rPr>
              <a:t>, не </a:t>
            </a:r>
            <a:r>
              <a:rPr lang="ru-RU" sz="2000" b="1" dirty="0" smtClean="0">
                <a:solidFill>
                  <a:srgbClr val="C00000"/>
                </a:solidFill>
              </a:rPr>
              <a:t>оставляла Сеньку </a:t>
            </a:r>
            <a:r>
              <a:rPr lang="ru-RU" sz="2000" b="1" dirty="0" smtClean="0">
                <a:solidFill>
                  <a:srgbClr val="C00000"/>
                </a:solidFill>
              </a:rPr>
              <a:t>в покое...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(</a:t>
            </a:r>
            <a:r>
              <a:rPr lang="ru-RU" sz="2000" b="1" dirty="0" smtClean="0">
                <a:solidFill>
                  <a:srgbClr val="C00000"/>
                </a:solidFill>
              </a:rPr>
              <a:t>11)Трудно </a:t>
            </a:r>
            <a:r>
              <a:rPr lang="ru-RU" sz="2000" b="1" dirty="0" smtClean="0">
                <a:solidFill>
                  <a:srgbClr val="C00000"/>
                </a:solidFill>
              </a:rPr>
              <a:t>было </a:t>
            </a:r>
            <a:r>
              <a:rPr lang="ru-RU" sz="2000" b="1" dirty="0" smtClean="0">
                <a:solidFill>
                  <a:srgbClr val="C00000"/>
                </a:solidFill>
              </a:rPr>
              <a:t>отыскать </a:t>
            </a:r>
            <a:r>
              <a:rPr lang="ru-RU" sz="2000" b="1" dirty="0" smtClean="0">
                <a:solidFill>
                  <a:srgbClr val="C00000"/>
                </a:solidFill>
              </a:rPr>
              <a:t>людей, более не </a:t>
            </a:r>
            <a:r>
              <a:rPr lang="ru-RU" sz="2000" b="1" dirty="0" smtClean="0">
                <a:solidFill>
                  <a:srgbClr val="C00000"/>
                </a:solidFill>
              </a:rPr>
              <a:t>похожих </a:t>
            </a:r>
            <a:r>
              <a:rPr lang="ru-RU" sz="2000" b="1" dirty="0" smtClean="0">
                <a:solidFill>
                  <a:srgbClr val="C00000"/>
                </a:solidFill>
              </a:rPr>
              <a:t>друг на друга, чем Ваня и </a:t>
            </a:r>
            <a:r>
              <a:rPr lang="ru-RU" sz="2000" b="1" dirty="0" smtClean="0">
                <a:solidFill>
                  <a:srgbClr val="C00000"/>
                </a:solidFill>
              </a:rPr>
              <a:t>Сенька</a:t>
            </a:r>
            <a:r>
              <a:rPr lang="ru-RU" sz="2000" b="1" dirty="0" smtClean="0">
                <a:solidFill>
                  <a:srgbClr val="C00000"/>
                </a:solidFill>
              </a:rPr>
              <a:t>. (12)В ту пору Ваня ещё очень ему </a:t>
            </a:r>
            <a:r>
              <a:rPr lang="ru-RU" sz="2000" b="1" dirty="0" smtClean="0">
                <a:solidFill>
                  <a:srgbClr val="C00000"/>
                </a:solidFill>
              </a:rPr>
              <a:t>сочувствовал</a:t>
            </a:r>
            <a:r>
              <a:rPr lang="ru-RU" sz="2000" b="1" dirty="0" smtClean="0">
                <a:solidFill>
                  <a:srgbClr val="C00000"/>
                </a:solidFill>
              </a:rPr>
              <a:t>. (13)Когда Сеня, </a:t>
            </a:r>
            <a:r>
              <a:rPr lang="ru-RU" sz="2000" b="1" dirty="0" smtClean="0">
                <a:solidFill>
                  <a:srgbClr val="C00000"/>
                </a:solidFill>
              </a:rPr>
              <a:t>путаясь </a:t>
            </a:r>
            <a:r>
              <a:rPr lang="ru-RU" sz="2000" b="1" dirty="0" smtClean="0">
                <a:solidFill>
                  <a:srgbClr val="C00000"/>
                </a:solidFill>
              </a:rPr>
              <a:t>и </a:t>
            </a:r>
            <a:r>
              <a:rPr lang="ru-RU" sz="2000" b="1" dirty="0" smtClean="0">
                <a:solidFill>
                  <a:srgbClr val="C00000"/>
                </a:solidFill>
              </a:rPr>
              <a:t>напрягаясь</a:t>
            </a:r>
            <a:r>
              <a:rPr lang="ru-RU" sz="2000" b="1" dirty="0" smtClean="0">
                <a:solidFill>
                  <a:srgbClr val="C00000"/>
                </a:solidFill>
              </a:rPr>
              <a:t>, </a:t>
            </a:r>
            <a:r>
              <a:rPr lang="ru-RU" sz="2000" b="1" dirty="0" smtClean="0">
                <a:solidFill>
                  <a:srgbClr val="C00000"/>
                </a:solidFill>
              </a:rPr>
              <a:t>блуждал </a:t>
            </a:r>
            <a:r>
              <a:rPr lang="ru-RU" sz="2000" b="1" dirty="0" smtClean="0">
                <a:solidFill>
                  <a:srgbClr val="C00000"/>
                </a:solidFill>
              </a:rPr>
              <a:t>по </a:t>
            </a:r>
            <a:r>
              <a:rPr lang="ru-RU" sz="2000" b="1" dirty="0" smtClean="0">
                <a:solidFill>
                  <a:srgbClr val="C00000"/>
                </a:solidFill>
              </a:rPr>
              <a:t>лабиринтам знаменитых четверостиший</a:t>
            </a:r>
            <a:r>
              <a:rPr lang="ru-RU" sz="2000" b="1" dirty="0" smtClean="0">
                <a:solidFill>
                  <a:srgbClr val="C00000"/>
                </a:solidFill>
              </a:rPr>
              <a:t>, Ваня </a:t>
            </a:r>
            <a:r>
              <a:rPr lang="ru-RU" sz="2000" b="1" dirty="0" smtClean="0">
                <a:solidFill>
                  <a:srgbClr val="C00000"/>
                </a:solidFill>
              </a:rPr>
              <a:t>страдал</a:t>
            </a:r>
            <a:r>
              <a:rPr lang="ru-RU" sz="2000" b="1" dirty="0" smtClean="0">
                <a:solidFill>
                  <a:srgbClr val="C00000"/>
                </a:solidFill>
              </a:rPr>
              <a:t>. (14)А после урока, на </a:t>
            </a:r>
            <a:r>
              <a:rPr lang="ru-RU" sz="2000" b="1" dirty="0" smtClean="0">
                <a:solidFill>
                  <a:srgbClr val="C00000"/>
                </a:solidFill>
              </a:rPr>
              <a:t>котором </a:t>
            </a:r>
            <a:r>
              <a:rPr lang="ru-RU" sz="2000" b="1" dirty="0" err="1" smtClean="0">
                <a:solidFill>
                  <a:srgbClr val="C00000"/>
                </a:solidFill>
              </a:rPr>
              <a:t>Голубкин</a:t>
            </a:r>
            <a:r>
              <a:rPr lang="ru-RU" sz="2000" b="1" dirty="0" smtClean="0">
                <a:solidFill>
                  <a:srgbClr val="C00000"/>
                </a:solidFill>
              </a:rPr>
              <a:t> получал очередную двойку</a:t>
            </a:r>
            <a:r>
              <a:rPr lang="ru-RU" sz="2000" b="1" dirty="0" smtClean="0">
                <a:solidFill>
                  <a:srgbClr val="C00000"/>
                </a:solidFill>
              </a:rPr>
              <a:t>, этот </a:t>
            </a:r>
            <a:r>
              <a:rPr lang="ru-RU" sz="2000" b="1" dirty="0" smtClean="0">
                <a:solidFill>
                  <a:srgbClr val="C00000"/>
                </a:solidFill>
              </a:rPr>
              <a:t>верзила теснил невысокого </a:t>
            </a:r>
            <a:r>
              <a:rPr lang="ru-RU" sz="2000" b="1" dirty="0" smtClean="0">
                <a:solidFill>
                  <a:srgbClr val="C00000"/>
                </a:solidFill>
              </a:rPr>
              <a:t>Ваню: тот, </a:t>
            </a:r>
            <a:r>
              <a:rPr lang="ru-RU" sz="2000" b="1" dirty="0" smtClean="0">
                <a:solidFill>
                  <a:srgbClr val="C00000"/>
                </a:solidFill>
              </a:rPr>
              <a:t>оказывается</a:t>
            </a:r>
            <a:r>
              <a:rPr lang="ru-RU" sz="2000" b="1" dirty="0" smtClean="0">
                <a:solidFill>
                  <a:srgbClr val="C00000"/>
                </a:solidFill>
              </a:rPr>
              <a:t>, </a:t>
            </a:r>
            <a:r>
              <a:rPr lang="ru-RU" sz="2000" b="1" dirty="0" smtClean="0">
                <a:solidFill>
                  <a:srgbClr val="C00000"/>
                </a:solidFill>
              </a:rPr>
              <a:t>подсказывал недостаточно </a:t>
            </a:r>
            <a:r>
              <a:rPr lang="ru-RU" sz="2000" b="1" dirty="0" smtClean="0">
                <a:solidFill>
                  <a:srgbClr val="C00000"/>
                </a:solidFill>
              </a:rPr>
              <a:t>чётко и ясно.</a:t>
            </a: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endParaRPr lang="ru-RU" b="1" dirty="0"/>
          </a:p>
        </p:txBody>
      </p:sp>
      <p:sp>
        <p:nvSpPr>
          <p:cNvPr id="3" name="Овал 2"/>
          <p:cNvSpPr/>
          <p:nvPr/>
        </p:nvSpPr>
        <p:spPr>
          <a:xfrm>
            <a:off x="642910" y="1928802"/>
            <a:ext cx="7786742" cy="157163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600" dirty="0" smtClean="0"/>
          </a:p>
          <a:p>
            <a:pPr algn="ctr"/>
            <a:r>
              <a:rPr lang="ru-RU" sz="9600" b="1" dirty="0" smtClean="0"/>
              <a:t>11</a:t>
            </a:r>
            <a:endParaRPr lang="ru-RU" sz="9600" b="1" dirty="0" smtClean="0"/>
          </a:p>
          <a:p>
            <a:pPr algn="ctr"/>
            <a:endParaRPr lang="ru-RU" sz="115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357166"/>
            <a:ext cx="8215370" cy="138499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Среди предложений 10−14 найдите предложение с обособленным согласованным определением. Напишите номер этого предложения.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714752"/>
            <a:ext cx="8215370" cy="36009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ru-RU" b="1" dirty="0"/>
              <a:t> </a:t>
            </a:r>
            <a:r>
              <a:rPr lang="ru-RU" sz="2000" dirty="0" smtClean="0"/>
              <a:t> (</a:t>
            </a:r>
            <a:r>
              <a:rPr lang="ru-RU" sz="2400" b="1" dirty="0" smtClean="0">
                <a:solidFill>
                  <a:srgbClr val="C00000"/>
                </a:solidFill>
              </a:rPr>
              <a:t>10)Вошла </a:t>
            </a:r>
            <a:r>
              <a:rPr lang="ru-RU" sz="2400" b="1" dirty="0" smtClean="0">
                <a:solidFill>
                  <a:srgbClr val="C00000"/>
                </a:solidFill>
              </a:rPr>
              <a:t>учительница </a:t>
            </a:r>
            <a:r>
              <a:rPr lang="ru-RU" sz="2400" b="1" dirty="0" smtClean="0">
                <a:solidFill>
                  <a:srgbClr val="C00000"/>
                </a:solidFill>
              </a:rPr>
              <a:t>— все </a:t>
            </a:r>
            <a:r>
              <a:rPr lang="ru-RU" sz="2400" b="1" dirty="0" smtClean="0">
                <a:solidFill>
                  <a:srgbClr val="C00000"/>
                </a:solidFill>
              </a:rPr>
              <a:t>кинулись </a:t>
            </a:r>
            <a:r>
              <a:rPr lang="ru-RU" sz="2400" b="1" dirty="0" smtClean="0">
                <a:solidFill>
                  <a:srgbClr val="C00000"/>
                </a:solidFill>
              </a:rPr>
              <a:t>по </a:t>
            </a:r>
            <a:r>
              <a:rPr lang="ru-RU" sz="2400" b="1" dirty="0" smtClean="0">
                <a:solidFill>
                  <a:srgbClr val="C00000"/>
                </a:solidFill>
              </a:rPr>
              <a:t>местам</a:t>
            </a:r>
            <a:r>
              <a:rPr lang="ru-RU" sz="2400" b="1" dirty="0" smtClean="0">
                <a:solidFill>
                  <a:srgbClr val="C00000"/>
                </a:solidFill>
              </a:rPr>
              <a:t>, и </a:t>
            </a:r>
            <a:r>
              <a:rPr lang="ru-RU" sz="2400" b="1" dirty="0" smtClean="0">
                <a:solidFill>
                  <a:srgbClr val="C00000"/>
                </a:solidFill>
              </a:rPr>
              <a:t>начался </a:t>
            </a:r>
            <a:r>
              <a:rPr lang="ru-RU" sz="2400" b="1" dirty="0" smtClean="0">
                <a:solidFill>
                  <a:srgbClr val="C00000"/>
                </a:solidFill>
              </a:rPr>
              <a:t>урок. (</a:t>
            </a:r>
            <a:r>
              <a:rPr lang="ru-RU" sz="2400" b="1" dirty="0" smtClean="0">
                <a:solidFill>
                  <a:srgbClr val="C00000"/>
                </a:solidFill>
              </a:rPr>
              <a:t>11)</a:t>
            </a:r>
            <a:r>
              <a:rPr lang="ru-RU" sz="2400" b="1" dirty="0" err="1" smtClean="0">
                <a:solidFill>
                  <a:srgbClr val="C00000"/>
                </a:solidFill>
              </a:rPr>
              <a:t>Лисапета</a:t>
            </a:r>
            <a:r>
              <a:rPr lang="ru-RU" sz="2400" b="1" dirty="0" smtClean="0">
                <a:solidFill>
                  <a:srgbClr val="C00000"/>
                </a:solidFill>
              </a:rPr>
              <a:t> Вторая нацарапала записочку </a:t>
            </a:r>
            <a:r>
              <a:rPr lang="ru-RU" sz="2400" b="1" dirty="0" smtClean="0">
                <a:solidFill>
                  <a:srgbClr val="C00000"/>
                </a:solidFill>
              </a:rPr>
              <a:t>Вере, своей </a:t>
            </a:r>
            <a:r>
              <a:rPr lang="ru-RU" sz="2400" b="1" dirty="0" smtClean="0">
                <a:solidFill>
                  <a:srgbClr val="C00000"/>
                </a:solidFill>
              </a:rPr>
              <a:t>соседке </a:t>
            </a:r>
            <a:r>
              <a:rPr lang="ru-RU" sz="2400" b="1" dirty="0" smtClean="0">
                <a:solidFill>
                  <a:srgbClr val="C00000"/>
                </a:solidFill>
              </a:rPr>
              <a:t>по парте: «</a:t>
            </a:r>
            <a:r>
              <a:rPr lang="ru-RU" sz="2400" b="1" dirty="0" err="1" smtClean="0">
                <a:solidFill>
                  <a:srgbClr val="C00000"/>
                </a:solidFill>
              </a:rPr>
              <a:t>Жеку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теперь засмеют</a:t>
            </a:r>
            <a:r>
              <a:rPr lang="ru-RU" sz="2400" b="1" dirty="0" smtClean="0">
                <a:solidFill>
                  <a:srgbClr val="C00000"/>
                </a:solidFill>
              </a:rPr>
              <a:t>!».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(12)Вера </a:t>
            </a:r>
            <a:r>
              <a:rPr lang="ru-RU" sz="2400" b="1" dirty="0" smtClean="0">
                <a:solidFill>
                  <a:srgbClr val="C00000"/>
                </a:solidFill>
              </a:rPr>
              <a:t>незаметно обернулась </a:t>
            </a:r>
            <a:r>
              <a:rPr lang="ru-RU" sz="2400" b="1" dirty="0" smtClean="0">
                <a:solidFill>
                  <a:srgbClr val="C00000"/>
                </a:solidFill>
              </a:rPr>
              <a:t>к </a:t>
            </a:r>
            <a:r>
              <a:rPr lang="ru-RU" sz="2400" b="1" dirty="0" err="1" smtClean="0">
                <a:solidFill>
                  <a:srgbClr val="C00000"/>
                </a:solidFill>
              </a:rPr>
              <a:t>Жеке</a:t>
            </a:r>
            <a:r>
              <a:rPr lang="ru-RU" sz="2400" b="1" dirty="0" smtClean="0">
                <a:solidFill>
                  <a:srgbClr val="C00000"/>
                </a:solidFill>
              </a:rPr>
              <a:t>. (13)Тот сидел </a:t>
            </a:r>
            <a:r>
              <a:rPr lang="ru-RU" sz="2400" b="1" dirty="0" err="1" smtClean="0">
                <a:solidFill>
                  <a:srgbClr val="C00000"/>
                </a:solidFill>
              </a:rPr>
              <a:t>сгорбясь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— локти в парту, </a:t>
            </a:r>
            <a:r>
              <a:rPr lang="ru-RU" sz="2400" b="1" dirty="0" smtClean="0">
                <a:solidFill>
                  <a:srgbClr val="C00000"/>
                </a:solidFill>
              </a:rPr>
              <a:t>кулаки </a:t>
            </a:r>
            <a:r>
              <a:rPr lang="ru-RU" sz="2400" b="1" dirty="0" smtClean="0">
                <a:solidFill>
                  <a:srgbClr val="C00000"/>
                </a:solidFill>
              </a:rPr>
              <a:t>под </a:t>
            </a:r>
            <a:r>
              <a:rPr lang="ru-RU" sz="2400" b="1" dirty="0" smtClean="0">
                <a:solidFill>
                  <a:srgbClr val="C00000"/>
                </a:solidFill>
              </a:rPr>
              <a:t>закаменевшим подбородком</a:t>
            </a:r>
            <a:r>
              <a:rPr lang="ru-RU" sz="2400" b="1" dirty="0" smtClean="0">
                <a:solidFill>
                  <a:srgbClr val="C00000"/>
                </a:solidFill>
              </a:rPr>
              <a:t>, — </a:t>
            </a:r>
            <a:r>
              <a:rPr lang="ru-RU" sz="2400" b="1" dirty="0" smtClean="0">
                <a:solidFill>
                  <a:srgbClr val="C00000"/>
                </a:solidFill>
              </a:rPr>
              <a:t>взглядом упирался </a:t>
            </a:r>
            <a:r>
              <a:rPr lang="ru-RU" sz="2400" b="1" dirty="0" smtClean="0">
                <a:solidFill>
                  <a:srgbClr val="C00000"/>
                </a:solidFill>
              </a:rPr>
              <a:t>в одну точку — от всех </a:t>
            </a:r>
            <a:r>
              <a:rPr lang="ru-RU" sz="2400" b="1" dirty="0" smtClean="0">
                <a:solidFill>
                  <a:srgbClr val="C00000"/>
                </a:solidFill>
              </a:rPr>
              <a:t>отгорожен</a:t>
            </a:r>
            <a:r>
              <a:rPr lang="ru-RU" sz="2400" b="1" dirty="0" smtClean="0">
                <a:solidFill>
                  <a:srgbClr val="C00000"/>
                </a:solidFill>
              </a:rPr>
              <a:t>, </a:t>
            </a:r>
            <a:r>
              <a:rPr lang="ru-RU" sz="2400" b="1" dirty="0" smtClean="0">
                <a:solidFill>
                  <a:srgbClr val="C00000"/>
                </a:solidFill>
              </a:rPr>
              <a:t>замкнут</a:t>
            </a:r>
            <a:r>
              <a:rPr lang="ru-RU" sz="2400" b="1" dirty="0" smtClean="0">
                <a:solidFill>
                  <a:srgbClr val="C00000"/>
                </a:solidFill>
              </a:rPr>
              <a:t>, защёлкнут на замок. (</a:t>
            </a:r>
            <a:r>
              <a:rPr lang="ru-RU" sz="2400" b="1" dirty="0" smtClean="0">
                <a:solidFill>
                  <a:srgbClr val="C00000"/>
                </a:solidFill>
              </a:rPr>
              <a:t>14)Просто дикарь</a:t>
            </a:r>
            <a:r>
              <a:rPr lang="ru-RU" sz="2400" b="1" dirty="0" smtClean="0">
                <a:solidFill>
                  <a:srgbClr val="C00000"/>
                </a:solidFill>
              </a:rPr>
              <a:t>, да и </a:t>
            </a:r>
            <a:r>
              <a:rPr lang="ru-RU" sz="2400" b="1" dirty="0" smtClean="0">
                <a:solidFill>
                  <a:srgbClr val="C00000"/>
                </a:solidFill>
              </a:rPr>
              <a:t>только</a:t>
            </a:r>
            <a:r>
              <a:rPr lang="ru-RU" sz="2400" b="1" dirty="0" smtClean="0">
                <a:solidFill>
                  <a:srgbClr val="C00000"/>
                </a:solidFill>
              </a:rPr>
              <a:t>.</a:t>
            </a:r>
          </a:p>
          <a:p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endParaRPr lang="ru-RU" b="1" dirty="0"/>
          </a:p>
        </p:txBody>
      </p:sp>
      <p:sp>
        <p:nvSpPr>
          <p:cNvPr id="3" name="Овал 2"/>
          <p:cNvSpPr/>
          <p:nvPr/>
        </p:nvSpPr>
        <p:spPr>
          <a:xfrm>
            <a:off x="642910" y="1928802"/>
            <a:ext cx="7786742" cy="157163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/>
              <a:t>11</a:t>
            </a:r>
            <a:endParaRPr lang="ru-RU" sz="115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357166"/>
            <a:ext cx="8215370" cy="138499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 </a:t>
            </a:r>
            <a:r>
              <a:rPr lang="ru-RU" sz="2800" b="1" dirty="0" smtClean="0">
                <a:solidFill>
                  <a:srgbClr val="C00000"/>
                </a:solidFill>
              </a:rPr>
              <a:t>Среди предложений 10–14 найдите предложение с обособленным приложением. Напишите номер этого предложения.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714752"/>
            <a:ext cx="8215370" cy="344709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ru-RU" b="1" dirty="0"/>
              <a:t> </a:t>
            </a:r>
            <a:r>
              <a:rPr lang="ru-RU" sz="2000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(25)Тогда он </a:t>
            </a:r>
            <a:r>
              <a:rPr lang="ru-RU" b="1" dirty="0" smtClean="0">
                <a:solidFill>
                  <a:srgbClr val="C00000"/>
                </a:solidFill>
              </a:rPr>
              <a:t>впервые задумался </a:t>
            </a:r>
            <a:r>
              <a:rPr lang="ru-RU" b="1" dirty="0" smtClean="0">
                <a:solidFill>
                  <a:srgbClr val="C00000"/>
                </a:solidFill>
              </a:rPr>
              <a:t>о </a:t>
            </a:r>
            <a:r>
              <a:rPr lang="ru-RU" b="1" dirty="0" smtClean="0">
                <a:solidFill>
                  <a:srgbClr val="C00000"/>
                </a:solidFill>
              </a:rPr>
              <a:t>феномене детства</a:t>
            </a:r>
            <a:r>
              <a:rPr lang="ru-RU" b="1" dirty="0" smtClean="0">
                <a:solidFill>
                  <a:srgbClr val="C00000"/>
                </a:solidFill>
              </a:rPr>
              <a:t>. (26)Когда оно </a:t>
            </a:r>
            <a:r>
              <a:rPr lang="ru-RU" b="1" dirty="0" smtClean="0">
                <a:solidFill>
                  <a:srgbClr val="C00000"/>
                </a:solidFill>
              </a:rPr>
              <a:t>начинается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smtClean="0">
                <a:solidFill>
                  <a:srgbClr val="C00000"/>
                </a:solidFill>
              </a:rPr>
              <a:t>вопросов </a:t>
            </a:r>
            <a:r>
              <a:rPr lang="ru-RU" b="1" dirty="0" smtClean="0">
                <a:solidFill>
                  <a:srgbClr val="C00000"/>
                </a:solidFill>
              </a:rPr>
              <a:t>не </a:t>
            </a:r>
            <a:r>
              <a:rPr lang="ru-RU" b="1" dirty="0" smtClean="0">
                <a:solidFill>
                  <a:srgbClr val="C00000"/>
                </a:solidFill>
              </a:rPr>
              <a:t>вызывало</a:t>
            </a:r>
            <a:r>
              <a:rPr lang="ru-RU" b="1" dirty="0" smtClean="0">
                <a:solidFill>
                  <a:srgbClr val="C00000"/>
                </a:solidFill>
              </a:rPr>
              <a:t>, но когда оно </a:t>
            </a:r>
            <a:r>
              <a:rPr lang="ru-RU" b="1" dirty="0" smtClean="0">
                <a:solidFill>
                  <a:srgbClr val="C00000"/>
                </a:solidFill>
              </a:rPr>
              <a:t>заканчивается </a:t>
            </a:r>
            <a:r>
              <a:rPr lang="ru-RU" b="1" dirty="0" smtClean="0">
                <a:solidFill>
                  <a:srgbClr val="C00000"/>
                </a:solidFill>
              </a:rPr>
              <a:t>и где тот рубеж, </a:t>
            </a:r>
            <a:r>
              <a:rPr lang="ru-RU" b="1" dirty="0" smtClean="0">
                <a:solidFill>
                  <a:srgbClr val="C00000"/>
                </a:solidFill>
              </a:rPr>
              <a:t>начиная </a:t>
            </a:r>
            <a:r>
              <a:rPr lang="ru-RU" b="1" dirty="0" smtClean="0">
                <a:solidFill>
                  <a:srgbClr val="C00000"/>
                </a:solidFill>
              </a:rPr>
              <a:t>с </a:t>
            </a:r>
            <a:r>
              <a:rPr lang="ru-RU" b="1" dirty="0" smtClean="0">
                <a:solidFill>
                  <a:srgbClr val="C00000"/>
                </a:solidFill>
              </a:rPr>
              <a:t>которого человек становится взрослым</a:t>
            </a:r>
            <a:r>
              <a:rPr lang="ru-RU" b="1" dirty="0" smtClean="0">
                <a:solidFill>
                  <a:srgbClr val="C00000"/>
                </a:solidFill>
              </a:rPr>
              <a:t>? (</a:t>
            </a:r>
            <a:r>
              <a:rPr lang="ru-RU" b="1" dirty="0" smtClean="0">
                <a:solidFill>
                  <a:srgbClr val="C00000"/>
                </a:solidFill>
              </a:rPr>
              <a:t>27)Очевидно</a:t>
            </a:r>
            <a:r>
              <a:rPr lang="ru-RU" b="1" dirty="0" smtClean="0">
                <a:solidFill>
                  <a:srgbClr val="C00000"/>
                </a:solidFill>
              </a:rPr>
              <a:t>, что у </a:t>
            </a:r>
            <a:r>
              <a:rPr lang="ru-RU" b="1" dirty="0" smtClean="0">
                <a:solidFill>
                  <a:srgbClr val="C00000"/>
                </a:solidFill>
              </a:rPr>
              <a:t>деревенских ребятишек детство заканчивалось раньше</a:t>
            </a:r>
            <a:r>
              <a:rPr lang="ru-RU" b="1" dirty="0" smtClean="0">
                <a:solidFill>
                  <a:srgbClr val="C00000"/>
                </a:solidFill>
              </a:rPr>
              <a:t>, чем у </a:t>
            </a:r>
            <a:r>
              <a:rPr lang="ru-RU" b="1" dirty="0" smtClean="0">
                <a:solidFill>
                  <a:srgbClr val="C00000"/>
                </a:solidFill>
              </a:rPr>
              <a:t>городских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(</a:t>
            </a:r>
            <a:r>
              <a:rPr lang="ru-RU" b="1" dirty="0" smtClean="0">
                <a:solidFill>
                  <a:srgbClr val="C00000"/>
                </a:solidFill>
              </a:rPr>
              <a:t>28)Северная деревня </a:t>
            </a:r>
            <a:r>
              <a:rPr lang="ru-RU" b="1" dirty="0" smtClean="0">
                <a:solidFill>
                  <a:srgbClr val="C00000"/>
                </a:solidFill>
              </a:rPr>
              <a:t>все­гда жила </a:t>
            </a:r>
            <a:r>
              <a:rPr lang="ru-RU" b="1" dirty="0" smtClean="0">
                <a:solidFill>
                  <a:srgbClr val="C00000"/>
                </a:solidFill>
              </a:rPr>
              <a:t>впроголодь</a:t>
            </a:r>
            <a:r>
              <a:rPr lang="ru-RU" b="1" dirty="0" smtClean="0">
                <a:solidFill>
                  <a:srgbClr val="C00000"/>
                </a:solidFill>
              </a:rPr>
              <a:t>, а после войны все </a:t>
            </a:r>
            <a:r>
              <a:rPr lang="ru-RU" b="1" dirty="0" smtClean="0">
                <a:solidFill>
                  <a:srgbClr val="C00000"/>
                </a:solidFill>
              </a:rPr>
              <a:t>обнищали вконец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smtClean="0">
                <a:solidFill>
                  <a:srgbClr val="C00000"/>
                </a:solidFill>
              </a:rPr>
              <a:t>работали </a:t>
            </a:r>
            <a:r>
              <a:rPr lang="ru-RU" b="1" dirty="0" smtClean="0">
                <a:solidFill>
                  <a:srgbClr val="C00000"/>
                </a:solidFill>
              </a:rPr>
              <a:t>бабы и </a:t>
            </a:r>
            <a:r>
              <a:rPr lang="ru-RU" b="1" dirty="0" smtClean="0">
                <a:solidFill>
                  <a:srgbClr val="C00000"/>
                </a:solidFill>
              </a:rPr>
              <a:t>ребята</a:t>
            </a:r>
            <a:r>
              <a:rPr lang="ru-RU" b="1" dirty="0" smtClean="0">
                <a:solidFill>
                  <a:srgbClr val="C00000"/>
                </a:solidFill>
              </a:rPr>
              <a:t>. (29)Из </a:t>
            </a:r>
            <a:r>
              <a:rPr lang="ru-RU" b="1" dirty="0" smtClean="0">
                <a:solidFill>
                  <a:srgbClr val="C00000"/>
                </a:solidFill>
              </a:rPr>
              <a:t>тридцати </a:t>
            </a:r>
            <a:r>
              <a:rPr lang="ru-RU" b="1" dirty="0" smtClean="0">
                <a:solidFill>
                  <a:srgbClr val="C00000"/>
                </a:solidFill>
              </a:rPr>
              <a:t>ушед­ших на фронт </a:t>
            </a:r>
            <a:r>
              <a:rPr lang="ru-RU" b="1" dirty="0" smtClean="0">
                <a:solidFill>
                  <a:srgbClr val="C00000"/>
                </a:solidFill>
              </a:rPr>
              <a:t>местных мужиков вернулись </a:t>
            </a:r>
            <a:r>
              <a:rPr lang="ru-RU" b="1" dirty="0" smtClean="0">
                <a:solidFill>
                  <a:srgbClr val="C00000"/>
                </a:solidFill>
              </a:rPr>
              <a:t>с войны двое. (30)Дети, </a:t>
            </a:r>
            <a:r>
              <a:rPr lang="ru-RU" b="1" dirty="0" smtClean="0">
                <a:solidFill>
                  <a:srgbClr val="C00000"/>
                </a:solidFill>
              </a:rPr>
              <a:t>маленькие мужики-школьники</a:t>
            </a:r>
            <a:r>
              <a:rPr lang="ru-RU" b="1" dirty="0" smtClean="0">
                <a:solidFill>
                  <a:srgbClr val="C00000"/>
                </a:solidFill>
              </a:rPr>
              <a:t>, рано </a:t>
            </a:r>
            <a:r>
              <a:rPr lang="ru-RU" b="1" dirty="0" smtClean="0">
                <a:solidFill>
                  <a:srgbClr val="C00000"/>
                </a:solidFill>
              </a:rPr>
              <a:t>начинали трудовую </a:t>
            </a:r>
            <a:r>
              <a:rPr lang="ru-RU" b="1" dirty="0" smtClean="0">
                <a:solidFill>
                  <a:srgbClr val="C00000"/>
                </a:solidFill>
              </a:rPr>
              <a:t>жизнь, и </a:t>
            </a:r>
            <a:r>
              <a:rPr lang="ru-RU" b="1" dirty="0" smtClean="0">
                <a:solidFill>
                  <a:srgbClr val="C00000"/>
                </a:solidFill>
              </a:rPr>
              <a:t>детство </a:t>
            </a:r>
            <a:r>
              <a:rPr lang="ru-RU" b="1" dirty="0" smtClean="0">
                <a:solidFill>
                  <a:srgbClr val="C00000"/>
                </a:solidFill>
              </a:rPr>
              <a:t>у них было </a:t>
            </a:r>
            <a:r>
              <a:rPr lang="ru-RU" b="1" dirty="0" smtClean="0">
                <a:solidFill>
                  <a:srgbClr val="C00000"/>
                </a:solidFill>
              </a:rPr>
              <a:t>украдено</a:t>
            </a:r>
            <a:r>
              <a:rPr lang="ru-RU" b="1" dirty="0" smtClean="0">
                <a:solidFill>
                  <a:srgbClr val="C00000"/>
                </a:solidFill>
              </a:rPr>
              <a:t>. (</a:t>
            </a:r>
            <a:r>
              <a:rPr lang="ru-RU" b="1" dirty="0" smtClean="0">
                <a:solidFill>
                  <a:srgbClr val="C00000"/>
                </a:solidFill>
              </a:rPr>
              <a:t>31)Впрочем</a:t>
            </a:r>
            <a:r>
              <a:rPr lang="ru-RU" b="1" dirty="0" smtClean="0">
                <a:solidFill>
                  <a:srgbClr val="C00000"/>
                </a:solidFill>
              </a:rPr>
              <a:t>, что тут счи­тать: у одних было </a:t>
            </a:r>
            <a:r>
              <a:rPr lang="ru-RU" b="1" dirty="0" smtClean="0">
                <a:solidFill>
                  <a:srgbClr val="C00000"/>
                </a:solidFill>
              </a:rPr>
              <a:t>украдено детство</a:t>
            </a:r>
            <a:r>
              <a:rPr lang="ru-RU" b="1" dirty="0" smtClean="0">
                <a:solidFill>
                  <a:srgbClr val="C00000"/>
                </a:solidFill>
              </a:rPr>
              <a:t>, у </a:t>
            </a:r>
            <a:r>
              <a:rPr lang="ru-RU" b="1" dirty="0" smtClean="0">
                <a:solidFill>
                  <a:srgbClr val="C00000"/>
                </a:solidFill>
              </a:rPr>
              <a:t>других </a:t>
            </a:r>
            <a:r>
              <a:rPr lang="ru-RU" b="1" dirty="0" smtClean="0">
                <a:solidFill>
                  <a:srgbClr val="C00000"/>
                </a:solidFill>
              </a:rPr>
              <a:t>— юность, у </a:t>
            </a:r>
            <a:r>
              <a:rPr lang="ru-RU" b="1" dirty="0" smtClean="0">
                <a:solidFill>
                  <a:srgbClr val="C00000"/>
                </a:solidFill>
              </a:rPr>
              <a:t>третьих </a:t>
            </a:r>
            <a:r>
              <a:rPr lang="ru-RU" b="1" dirty="0" smtClean="0">
                <a:solidFill>
                  <a:srgbClr val="C00000"/>
                </a:solidFill>
              </a:rPr>
              <a:t>— жизнь.</a:t>
            </a: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endParaRPr lang="ru-RU" b="1" dirty="0"/>
          </a:p>
        </p:txBody>
      </p:sp>
      <p:sp>
        <p:nvSpPr>
          <p:cNvPr id="3" name="Овал 2"/>
          <p:cNvSpPr/>
          <p:nvPr/>
        </p:nvSpPr>
        <p:spPr>
          <a:xfrm>
            <a:off x="642910" y="1928802"/>
            <a:ext cx="7786742" cy="157163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600" dirty="0" smtClean="0"/>
          </a:p>
          <a:p>
            <a:pPr algn="ctr"/>
            <a:r>
              <a:rPr lang="ru-RU" sz="9600" b="1" dirty="0" smtClean="0"/>
              <a:t>30</a:t>
            </a:r>
            <a:endParaRPr lang="ru-RU" sz="9600" b="1" dirty="0" smtClean="0"/>
          </a:p>
          <a:p>
            <a:pPr algn="ctr"/>
            <a:endParaRPr lang="ru-RU" sz="115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357166"/>
            <a:ext cx="8215370" cy="138499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Среди предложений 25–31 найдите предложение с обособленным приложением. Напишите номер этого предложения.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30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714752"/>
            <a:ext cx="8215370" cy="295465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– (</a:t>
            </a:r>
            <a:r>
              <a:rPr lang="ru-RU" sz="2400" b="1" dirty="0" smtClean="0">
                <a:solidFill>
                  <a:srgbClr val="C00000"/>
                </a:solidFill>
              </a:rPr>
              <a:t>24)Откуда </a:t>
            </a:r>
            <a:r>
              <a:rPr lang="ru-RU" sz="2400" b="1" dirty="0" smtClean="0">
                <a:solidFill>
                  <a:srgbClr val="C00000"/>
                </a:solidFill>
              </a:rPr>
              <a:t>у тебя цветы? — </a:t>
            </a:r>
            <a:r>
              <a:rPr lang="ru-RU" sz="2400" b="1" dirty="0" smtClean="0">
                <a:solidFill>
                  <a:srgbClr val="C00000"/>
                </a:solidFill>
              </a:rPr>
              <a:t>спросила учительница</a:t>
            </a:r>
            <a:r>
              <a:rPr lang="ru-RU" sz="2400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– (25)Это мне Витя </a:t>
            </a:r>
            <a:r>
              <a:rPr lang="ru-RU" sz="2400" b="1" dirty="0" smtClean="0">
                <a:solidFill>
                  <a:srgbClr val="C00000"/>
                </a:solidFill>
              </a:rPr>
              <a:t>подарил</a:t>
            </a:r>
            <a:r>
              <a:rPr lang="ru-RU" sz="2400" b="1" dirty="0" smtClean="0">
                <a:solidFill>
                  <a:srgbClr val="C00000"/>
                </a:solidFill>
              </a:rPr>
              <a:t>, — </a:t>
            </a:r>
            <a:r>
              <a:rPr lang="ru-RU" sz="2400" b="1" dirty="0" smtClean="0">
                <a:solidFill>
                  <a:srgbClr val="C00000"/>
                </a:solidFill>
              </a:rPr>
              <a:t>спокойно сказала </a:t>
            </a:r>
            <a:r>
              <a:rPr lang="ru-RU" sz="2400" b="1" dirty="0" smtClean="0">
                <a:solidFill>
                  <a:srgbClr val="C00000"/>
                </a:solidFill>
              </a:rPr>
              <a:t>Лена. (26)Все сразу </a:t>
            </a:r>
            <a:r>
              <a:rPr lang="ru-RU" sz="2400" b="1" dirty="0" smtClean="0">
                <a:solidFill>
                  <a:srgbClr val="C00000"/>
                </a:solidFill>
              </a:rPr>
              <a:t>зашушукались</a:t>
            </a:r>
            <a:r>
              <a:rPr lang="ru-RU" sz="2400" b="1" dirty="0" smtClean="0">
                <a:solidFill>
                  <a:srgbClr val="C00000"/>
                </a:solidFill>
              </a:rPr>
              <a:t>, </a:t>
            </a:r>
            <a:r>
              <a:rPr lang="ru-RU" sz="2400" b="1" dirty="0" smtClean="0">
                <a:solidFill>
                  <a:srgbClr val="C00000"/>
                </a:solidFill>
              </a:rPr>
              <a:t>посмотрев </a:t>
            </a:r>
            <a:r>
              <a:rPr lang="ru-RU" sz="2400" b="1" dirty="0" smtClean="0">
                <a:solidFill>
                  <a:srgbClr val="C00000"/>
                </a:solidFill>
              </a:rPr>
              <a:t>на Витю, а Витя низко </a:t>
            </a:r>
            <a:r>
              <a:rPr lang="ru-RU" sz="2400" b="1" dirty="0" smtClean="0">
                <a:solidFill>
                  <a:srgbClr val="C00000"/>
                </a:solidFill>
              </a:rPr>
              <a:t>опустил голову.(</a:t>
            </a:r>
            <a:r>
              <a:rPr lang="ru-RU" sz="2400" b="1" dirty="0" smtClean="0">
                <a:solidFill>
                  <a:srgbClr val="C00000"/>
                </a:solidFill>
              </a:rPr>
              <a:t>27)А на </a:t>
            </a:r>
            <a:r>
              <a:rPr lang="ru-RU" sz="2400" b="1" dirty="0" smtClean="0">
                <a:solidFill>
                  <a:srgbClr val="C00000"/>
                </a:solidFill>
              </a:rPr>
              <a:t>перемене</a:t>
            </a:r>
            <a:r>
              <a:rPr lang="ru-RU" sz="2400" b="1" dirty="0" smtClean="0">
                <a:solidFill>
                  <a:srgbClr val="C00000"/>
                </a:solidFill>
              </a:rPr>
              <a:t>, когда Витя как ни в чём не </a:t>
            </a:r>
            <a:r>
              <a:rPr lang="ru-RU" sz="2400" b="1" dirty="0" smtClean="0">
                <a:solidFill>
                  <a:srgbClr val="C00000"/>
                </a:solidFill>
              </a:rPr>
              <a:t>бывало </a:t>
            </a:r>
            <a:r>
              <a:rPr lang="ru-RU" sz="2400" b="1" dirty="0" smtClean="0">
                <a:solidFill>
                  <a:srgbClr val="C00000"/>
                </a:solidFill>
              </a:rPr>
              <a:t>подошёл к </a:t>
            </a:r>
            <a:r>
              <a:rPr lang="ru-RU" sz="2400" b="1" dirty="0" smtClean="0">
                <a:solidFill>
                  <a:srgbClr val="C00000"/>
                </a:solidFill>
              </a:rPr>
              <a:t>ребятам</a:t>
            </a:r>
            <a:r>
              <a:rPr lang="ru-RU" sz="2400" b="1" dirty="0" smtClean="0">
                <a:solidFill>
                  <a:srgbClr val="C00000"/>
                </a:solidFill>
              </a:rPr>
              <a:t>, хотя уже </a:t>
            </a:r>
            <a:r>
              <a:rPr lang="ru-RU" sz="2400" b="1" dirty="0" smtClean="0">
                <a:solidFill>
                  <a:srgbClr val="C00000"/>
                </a:solidFill>
              </a:rPr>
              <a:t>чувствовал недоброе</a:t>
            </a:r>
            <a:r>
              <a:rPr lang="ru-RU" sz="2400" b="1" dirty="0" smtClean="0">
                <a:solidFill>
                  <a:srgbClr val="C00000"/>
                </a:solidFill>
              </a:rPr>
              <a:t>, </a:t>
            </a:r>
            <a:r>
              <a:rPr lang="ru-RU" sz="2400" b="1" dirty="0" smtClean="0">
                <a:solidFill>
                  <a:srgbClr val="C00000"/>
                </a:solidFill>
              </a:rPr>
              <a:t>Валерка </a:t>
            </a:r>
            <a:r>
              <a:rPr lang="ru-RU" sz="2400" b="1" dirty="0" smtClean="0">
                <a:solidFill>
                  <a:srgbClr val="C00000"/>
                </a:solidFill>
              </a:rPr>
              <a:t>стал </a:t>
            </a:r>
            <a:r>
              <a:rPr lang="ru-RU" sz="2400" b="1" dirty="0" smtClean="0">
                <a:solidFill>
                  <a:srgbClr val="C00000"/>
                </a:solidFill>
              </a:rPr>
              <a:t>кривляться</a:t>
            </a:r>
            <a:r>
              <a:rPr lang="ru-RU" sz="2400" b="1" dirty="0" smtClean="0">
                <a:solidFill>
                  <a:srgbClr val="C00000"/>
                </a:solidFill>
              </a:rPr>
              <a:t>, глядя на него.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– (28)А вот и жених пришёл! (29)Здорово, юный жених!</a:t>
            </a:r>
          </a:p>
          <a:p>
            <a:pPr algn="ctr"/>
            <a:endParaRPr lang="ru-RU" b="1" dirty="0"/>
          </a:p>
        </p:txBody>
      </p:sp>
      <p:sp>
        <p:nvSpPr>
          <p:cNvPr id="3" name="Овал 2"/>
          <p:cNvSpPr/>
          <p:nvPr/>
        </p:nvSpPr>
        <p:spPr>
          <a:xfrm>
            <a:off x="714348" y="1928802"/>
            <a:ext cx="7786742" cy="157163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/>
              <a:t>2627</a:t>
            </a:r>
            <a:endParaRPr lang="ru-RU" sz="115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357166"/>
            <a:ext cx="8215370" cy="138499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Среди </a:t>
            </a:r>
            <a:r>
              <a:rPr lang="ru-RU" sz="2800" b="1" dirty="0" smtClean="0">
                <a:solidFill>
                  <a:srgbClr val="C00000"/>
                </a:solidFill>
              </a:rPr>
              <a:t>предложений 24—29 найдите предложения с обособленным обстоятельством. Напишите номера этих предложений.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4143380"/>
            <a:ext cx="8715436" cy="28931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(</a:t>
            </a:r>
            <a:r>
              <a:rPr lang="ru-RU" b="1" dirty="0" smtClean="0">
                <a:solidFill>
                  <a:srgbClr val="C00000"/>
                </a:solidFill>
              </a:rPr>
              <a:t>18)Входя в класс, Илья сунул котёнка </a:t>
            </a:r>
            <a:r>
              <a:rPr lang="ru-RU" b="1" dirty="0" smtClean="0">
                <a:solidFill>
                  <a:srgbClr val="C00000"/>
                </a:solidFill>
              </a:rPr>
              <a:t>подвернувшемуся </a:t>
            </a:r>
            <a:r>
              <a:rPr lang="ru-RU" b="1" dirty="0" smtClean="0">
                <a:solidFill>
                  <a:srgbClr val="C00000"/>
                </a:solidFill>
              </a:rPr>
              <a:t>Сане, и тот </a:t>
            </a:r>
            <a:r>
              <a:rPr lang="ru-RU" b="1" dirty="0" smtClean="0">
                <a:solidFill>
                  <a:srgbClr val="C00000"/>
                </a:solidFill>
              </a:rPr>
              <a:t>спрятал </a:t>
            </a:r>
            <a:r>
              <a:rPr lang="ru-RU" b="1" dirty="0" smtClean="0">
                <a:solidFill>
                  <a:srgbClr val="C00000"/>
                </a:solidFill>
              </a:rPr>
              <a:t>его в свой </a:t>
            </a:r>
            <a:r>
              <a:rPr lang="ru-RU" b="1" dirty="0" smtClean="0">
                <a:solidFill>
                  <a:srgbClr val="C00000"/>
                </a:solidFill>
              </a:rPr>
              <a:t>портфель.(</a:t>
            </a:r>
            <a:r>
              <a:rPr lang="ru-RU" b="1" dirty="0" smtClean="0">
                <a:solidFill>
                  <a:srgbClr val="C00000"/>
                </a:solidFill>
              </a:rPr>
              <a:t>19)На </a:t>
            </a:r>
            <a:r>
              <a:rPr lang="ru-RU" b="1" dirty="0" smtClean="0">
                <a:solidFill>
                  <a:srgbClr val="C00000"/>
                </a:solidFill>
              </a:rPr>
              <a:t>последней перемене главные </a:t>
            </a:r>
            <a:r>
              <a:rPr lang="ru-RU" b="1" dirty="0" smtClean="0">
                <a:solidFill>
                  <a:srgbClr val="C00000"/>
                </a:solidFill>
              </a:rPr>
              <a:t>враги рода </a:t>
            </a:r>
            <a:r>
              <a:rPr lang="ru-RU" b="1" dirty="0" smtClean="0">
                <a:solidFill>
                  <a:srgbClr val="C00000"/>
                </a:solidFill>
              </a:rPr>
              <a:t>человеческого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Мурыгин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и </a:t>
            </a:r>
            <a:r>
              <a:rPr lang="ru-RU" b="1" dirty="0" err="1" smtClean="0">
                <a:solidFill>
                  <a:srgbClr val="C00000"/>
                </a:solidFill>
              </a:rPr>
              <a:t>Мутюкин</a:t>
            </a:r>
            <a:r>
              <a:rPr lang="ru-RU" b="1" dirty="0" smtClean="0">
                <a:solidFill>
                  <a:srgbClr val="C00000"/>
                </a:solidFill>
              </a:rPr>
              <a:t>, котёнка </a:t>
            </a:r>
            <a:r>
              <a:rPr lang="ru-RU" b="1" dirty="0" smtClean="0">
                <a:solidFill>
                  <a:srgbClr val="C00000"/>
                </a:solidFill>
              </a:rPr>
              <a:t>немного поискали</a:t>
            </a:r>
            <a:r>
              <a:rPr lang="ru-RU" b="1" dirty="0" smtClean="0">
                <a:solidFill>
                  <a:srgbClr val="C00000"/>
                </a:solidFill>
              </a:rPr>
              <a:t>, но </a:t>
            </a:r>
            <a:r>
              <a:rPr lang="ru-RU" b="1" dirty="0" smtClean="0">
                <a:solidFill>
                  <a:srgbClr val="C00000"/>
                </a:solidFill>
              </a:rPr>
              <a:t>вскоре забыли</a:t>
            </a:r>
            <a:r>
              <a:rPr lang="ru-RU" b="1" dirty="0" smtClean="0">
                <a:solidFill>
                  <a:srgbClr val="C00000"/>
                </a:solidFill>
              </a:rPr>
              <a:t>. (20)После четвёртого урока всех </a:t>
            </a:r>
            <a:r>
              <a:rPr lang="ru-RU" b="1" dirty="0" smtClean="0">
                <a:solidFill>
                  <a:srgbClr val="C00000"/>
                </a:solidFill>
              </a:rPr>
              <a:t>отпустили</a:t>
            </a:r>
            <a:r>
              <a:rPr lang="ru-RU" b="1" dirty="0" smtClean="0">
                <a:solidFill>
                  <a:srgbClr val="C00000"/>
                </a:solidFill>
              </a:rPr>
              <a:t>, и </a:t>
            </a:r>
            <a:r>
              <a:rPr lang="ru-RU" b="1" dirty="0" smtClean="0">
                <a:solidFill>
                  <a:srgbClr val="C00000"/>
                </a:solidFill>
              </a:rPr>
              <a:t>мальчишки </a:t>
            </a:r>
            <a:r>
              <a:rPr lang="ru-RU" b="1" dirty="0" smtClean="0">
                <a:solidFill>
                  <a:srgbClr val="C00000"/>
                </a:solidFill>
              </a:rPr>
              <a:t>с гиком и воем </a:t>
            </a:r>
            <a:r>
              <a:rPr lang="ru-RU" b="1" dirty="0" smtClean="0">
                <a:solidFill>
                  <a:srgbClr val="C00000"/>
                </a:solidFill>
              </a:rPr>
              <a:t>рванулись </a:t>
            </a:r>
            <a:r>
              <a:rPr lang="ru-RU" b="1" dirty="0" smtClean="0">
                <a:solidFill>
                  <a:srgbClr val="C00000"/>
                </a:solidFill>
              </a:rPr>
              <a:t>вон из школы, </a:t>
            </a:r>
            <a:r>
              <a:rPr lang="ru-RU" b="1" dirty="0" smtClean="0">
                <a:solidFill>
                  <a:srgbClr val="C00000"/>
                </a:solidFill>
              </a:rPr>
              <a:t>оставив </a:t>
            </a:r>
            <a:r>
              <a:rPr lang="ru-RU" b="1" dirty="0" smtClean="0">
                <a:solidFill>
                  <a:srgbClr val="C00000"/>
                </a:solidFill>
              </a:rPr>
              <a:t>этих троих без </a:t>
            </a:r>
            <a:r>
              <a:rPr lang="ru-RU" b="1" dirty="0" smtClean="0">
                <a:solidFill>
                  <a:srgbClr val="C00000"/>
                </a:solidFill>
              </a:rPr>
              <a:t>внимания </a:t>
            </a:r>
            <a:r>
              <a:rPr lang="ru-RU" b="1" dirty="0" smtClean="0">
                <a:solidFill>
                  <a:srgbClr val="C00000"/>
                </a:solidFill>
              </a:rPr>
              <a:t>в </a:t>
            </a:r>
            <a:r>
              <a:rPr lang="ru-RU" b="1" dirty="0" smtClean="0">
                <a:solidFill>
                  <a:srgbClr val="C00000"/>
                </a:solidFill>
              </a:rPr>
              <a:t>пустом классе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smtClean="0">
                <a:solidFill>
                  <a:srgbClr val="C00000"/>
                </a:solidFill>
              </a:rPr>
              <a:t>уставленном пёстрыми астрами.(</a:t>
            </a:r>
            <a:r>
              <a:rPr lang="ru-RU" b="1" dirty="0" smtClean="0">
                <a:solidFill>
                  <a:srgbClr val="C00000"/>
                </a:solidFill>
              </a:rPr>
              <a:t>21)</a:t>
            </a:r>
            <a:r>
              <a:rPr lang="ru-RU" b="1" dirty="0" err="1" smtClean="0">
                <a:solidFill>
                  <a:srgbClr val="C00000"/>
                </a:solidFill>
              </a:rPr>
              <a:t>Миха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подробно рассказал</a:t>
            </a:r>
            <a:r>
              <a:rPr lang="ru-RU" b="1" dirty="0" smtClean="0">
                <a:solidFill>
                  <a:srgbClr val="C00000"/>
                </a:solidFill>
              </a:rPr>
              <a:t>, как утром, по </a:t>
            </a:r>
            <a:r>
              <a:rPr lang="ru-RU" b="1" dirty="0" smtClean="0">
                <a:solidFill>
                  <a:srgbClr val="C00000"/>
                </a:solidFill>
              </a:rPr>
              <a:t>дороге </a:t>
            </a:r>
            <a:r>
              <a:rPr lang="ru-RU" b="1" dirty="0" smtClean="0">
                <a:solidFill>
                  <a:srgbClr val="C00000"/>
                </a:solidFill>
              </a:rPr>
              <a:t>в школу, </a:t>
            </a:r>
            <a:r>
              <a:rPr lang="ru-RU" b="1" dirty="0" smtClean="0">
                <a:solidFill>
                  <a:srgbClr val="C00000"/>
                </a:solidFill>
              </a:rPr>
              <a:t>вытащил бедолагу-котёнка </a:t>
            </a:r>
            <a:r>
              <a:rPr lang="ru-RU" b="1" dirty="0" smtClean="0">
                <a:solidFill>
                  <a:srgbClr val="C00000"/>
                </a:solidFill>
              </a:rPr>
              <a:t>почти из самой пасти </a:t>
            </a:r>
            <a:r>
              <a:rPr lang="ru-RU" b="1" dirty="0" smtClean="0">
                <a:solidFill>
                  <a:srgbClr val="C00000"/>
                </a:solidFill>
              </a:rPr>
              <a:t>собаки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smtClean="0">
                <a:solidFill>
                  <a:srgbClr val="C00000"/>
                </a:solidFill>
              </a:rPr>
              <a:t>собиравшейся </a:t>
            </a:r>
            <a:r>
              <a:rPr lang="ru-RU" b="1" dirty="0" smtClean="0">
                <a:solidFill>
                  <a:srgbClr val="C00000"/>
                </a:solidFill>
              </a:rPr>
              <a:t>его </a:t>
            </a:r>
            <a:r>
              <a:rPr lang="ru-RU" b="1" dirty="0" smtClean="0">
                <a:solidFill>
                  <a:srgbClr val="C00000"/>
                </a:solidFill>
              </a:rPr>
              <a:t>загрызть</a:t>
            </a:r>
            <a:r>
              <a:rPr lang="ru-RU" b="1" dirty="0" smtClean="0">
                <a:solidFill>
                  <a:srgbClr val="C00000"/>
                </a:solidFill>
              </a:rPr>
              <a:t>. (22)Но </a:t>
            </a:r>
            <a:r>
              <a:rPr lang="ru-RU" b="1" dirty="0" smtClean="0">
                <a:solidFill>
                  <a:srgbClr val="C00000"/>
                </a:solidFill>
              </a:rPr>
              <a:t>отнести </a:t>
            </a:r>
            <a:r>
              <a:rPr lang="ru-RU" b="1" dirty="0" smtClean="0">
                <a:solidFill>
                  <a:srgbClr val="C00000"/>
                </a:solidFill>
              </a:rPr>
              <a:t>его домой, </a:t>
            </a:r>
            <a:r>
              <a:rPr lang="ru-RU" b="1" dirty="0" smtClean="0">
                <a:solidFill>
                  <a:srgbClr val="C00000"/>
                </a:solidFill>
              </a:rPr>
              <a:t>однако</a:t>
            </a:r>
            <a:r>
              <a:rPr lang="ru-RU" b="1" dirty="0" smtClean="0">
                <a:solidFill>
                  <a:srgbClr val="C00000"/>
                </a:solidFill>
              </a:rPr>
              <a:t>, он не мог, </a:t>
            </a:r>
            <a:r>
              <a:rPr lang="ru-RU" b="1" dirty="0" smtClean="0">
                <a:solidFill>
                  <a:srgbClr val="C00000"/>
                </a:solidFill>
              </a:rPr>
              <a:t>потому </a:t>
            </a:r>
            <a:r>
              <a:rPr lang="ru-RU" b="1" dirty="0" smtClean="0">
                <a:solidFill>
                  <a:srgbClr val="C00000"/>
                </a:solidFill>
              </a:rPr>
              <a:t>что тётя, у </a:t>
            </a:r>
            <a:r>
              <a:rPr lang="ru-RU" b="1" dirty="0" smtClean="0">
                <a:solidFill>
                  <a:srgbClr val="C00000"/>
                </a:solidFill>
              </a:rPr>
              <a:t>которой </a:t>
            </a:r>
            <a:r>
              <a:rPr lang="ru-RU" b="1" dirty="0" smtClean="0">
                <a:solidFill>
                  <a:srgbClr val="C00000"/>
                </a:solidFill>
              </a:rPr>
              <a:t>он жил с </a:t>
            </a:r>
            <a:r>
              <a:rPr lang="ru-RU" b="1" dirty="0" smtClean="0">
                <a:solidFill>
                  <a:srgbClr val="C00000"/>
                </a:solidFill>
              </a:rPr>
              <a:t>прошлого понедельника</a:t>
            </a:r>
            <a:r>
              <a:rPr lang="ru-RU" b="1" dirty="0" smtClean="0">
                <a:solidFill>
                  <a:srgbClr val="C00000"/>
                </a:solidFill>
              </a:rPr>
              <a:t>, ещё </a:t>
            </a:r>
            <a:r>
              <a:rPr lang="ru-RU" b="1" dirty="0" smtClean="0">
                <a:solidFill>
                  <a:srgbClr val="C00000"/>
                </a:solidFill>
              </a:rPr>
              <a:t>неизвестно </a:t>
            </a:r>
            <a:r>
              <a:rPr lang="ru-RU" b="1" dirty="0" smtClean="0">
                <a:solidFill>
                  <a:srgbClr val="C00000"/>
                </a:solidFill>
              </a:rPr>
              <a:t>как бы к этому </a:t>
            </a:r>
            <a:r>
              <a:rPr lang="ru-RU" b="1" dirty="0" smtClean="0">
                <a:solidFill>
                  <a:srgbClr val="C00000"/>
                </a:solidFill>
              </a:rPr>
              <a:t>отнеслась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  <a:p>
            <a:pPr algn="ctr"/>
            <a:endParaRPr lang="ru-RU" b="1" dirty="0"/>
          </a:p>
        </p:txBody>
      </p:sp>
      <p:sp>
        <p:nvSpPr>
          <p:cNvPr id="3" name="Овал 2"/>
          <p:cNvSpPr/>
          <p:nvPr/>
        </p:nvSpPr>
        <p:spPr>
          <a:xfrm>
            <a:off x="642910" y="2357430"/>
            <a:ext cx="7786742" cy="157163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2021/212</a:t>
            </a:r>
            <a:r>
              <a:rPr lang="ru-RU" sz="9600" dirty="0" smtClean="0"/>
              <a:t>0</a:t>
            </a:r>
            <a:endParaRPr lang="ru-RU" sz="115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214290"/>
            <a:ext cx="8215370" cy="224676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Среди предложений 18—22 найдите предложения с обособленным согласованным определением, выраженным причастным оборотом. Напишите номера этих предложений.</a:t>
            </a:r>
          </a:p>
          <a:p>
            <a:r>
              <a:rPr lang="ru-RU" sz="2800" dirty="0" smtClean="0"/>
              <a:t> 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714752"/>
            <a:ext cx="8215370" cy="267765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ru-RU" b="1" dirty="0"/>
              <a:t> </a:t>
            </a:r>
            <a:r>
              <a:rPr lang="ru-RU" sz="2000" dirty="0" smtClean="0"/>
              <a:t>(</a:t>
            </a:r>
            <a:r>
              <a:rPr lang="ru-RU" sz="2400" b="1" dirty="0" smtClean="0">
                <a:solidFill>
                  <a:srgbClr val="C00000"/>
                </a:solidFill>
              </a:rPr>
              <a:t>1)Девочку </a:t>
            </a:r>
            <a:r>
              <a:rPr lang="ru-RU" sz="2400" b="1" dirty="0" smtClean="0">
                <a:solidFill>
                  <a:srgbClr val="C00000"/>
                </a:solidFill>
              </a:rPr>
              <a:t>звали Алиса. (2)Ей было шесть лет, у неё был друг — </a:t>
            </a:r>
            <a:r>
              <a:rPr lang="ru-RU" sz="2400" b="1" dirty="0" smtClean="0">
                <a:solidFill>
                  <a:srgbClr val="C00000"/>
                </a:solidFill>
              </a:rPr>
              <a:t>театральный художник</a:t>
            </a:r>
            <a:r>
              <a:rPr lang="ru-RU" sz="2400" b="1" dirty="0" smtClean="0">
                <a:solidFill>
                  <a:srgbClr val="C00000"/>
                </a:solidFill>
              </a:rPr>
              <a:t>. (3)Алиса могла </a:t>
            </a:r>
            <a:r>
              <a:rPr lang="ru-RU" sz="2400" b="1" dirty="0" smtClean="0">
                <a:solidFill>
                  <a:srgbClr val="C00000"/>
                </a:solidFill>
              </a:rPr>
              <a:t>свободно </a:t>
            </a:r>
            <a:r>
              <a:rPr lang="ru-RU" sz="2400" b="1" dirty="0" smtClean="0">
                <a:solidFill>
                  <a:srgbClr val="C00000"/>
                </a:solidFill>
              </a:rPr>
              <a:t>войти в </a:t>
            </a:r>
            <a:r>
              <a:rPr lang="ru-RU" sz="2400" b="1" dirty="0" smtClean="0">
                <a:solidFill>
                  <a:srgbClr val="C00000"/>
                </a:solidFill>
              </a:rPr>
              <a:t>театральный </a:t>
            </a:r>
            <a:r>
              <a:rPr lang="ru-RU" sz="2400" b="1" dirty="0" smtClean="0">
                <a:solidFill>
                  <a:srgbClr val="C00000"/>
                </a:solidFill>
              </a:rPr>
              <a:t>двор, </a:t>
            </a:r>
            <a:r>
              <a:rPr lang="ru-RU" sz="2400" b="1" dirty="0" smtClean="0">
                <a:solidFill>
                  <a:srgbClr val="C00000"/>
                </a:solidFill>
              </a:rPr>
              <a:t>который охранял строгий сторож</a:t>
            </a:r>
            <a:r>
              <a:rPr lang="ru-RU" sz="2400" b="1" dirty="0" smtClean="0">
                <a:solidFill>
                  <a:srgbClr val="C00000"/>
                </a:solidFill>
              </a:rPr>
              <a:t>, а </a:t>
            </a:r>
            <a:r>
              <a:rPr lang="ru-RU" sz="2400" b="1" dirty="0" smtClean="0">
                <a:solidFill>
                  <a:srgbClr val="C00000"/>
                </a:solidFill>
              </a:rPr>
              <a:t>другие </a:t>
            </a:r>
            <a:r>
              <a:rPr lang="ru-RU" sz="2400" b="1" dirty="0" smtClean="0">
                <a:solidFill>
                  <a:srgbClr val="C00000"/>
                </a:solidFill>
              </a:rPr>
              <a:t>дети не могли </a:t>
            </a:r>
            <a:r>
              <a:rPr lang="ru-RU" sz="2400" b="1" dirty="0" smtClean="0">
                <a:solidFill>
                  <a:srgbClr val="C00000"/>
                </a:solidFill>
              </a:rPr>
              <a:t>попасть </a:t>
            </a:r>
            <a:r>
              <a:rPr lang="ru-RU" sz="2400" b="1" dirty="0" smtClean="0">
                <a:solidFill>
                  <a:srgbClr val="C00000"/>
                </a:solidFill>
              </a:rPr>
              <a:t>в этот </a:t>
            </a:r>
            <a:r>
              <a:rPr lang="ru-RU" sz="2400" b="1" dirty="0" smtClean="0">
                <a:solidFill>
                  <a:srgbClr val="C00000"/>
                </a:solidFill>
              </a:rPr>
              <a:t>интересный </a:t>
            </a:r>
            <a:r>
              <a:rPr lang="ru-RU" sz="2400" b="1" dirty="0" smtClean="0">
                <a:solidFill>
                  <a:srgbClr val="C00000"/>
                </a:solidFill>
              </a:rPr>
              <a:t>мир. (4)Но она была не </a:t>
            </a:r>
            <a:r>
              <a:rPr lang="ru-RU" sz="2400" b="1" dirty="0" smtClean="0">
                <a:solidFill>
                  <a:srgbClr val="C00000"/>
                </a:solidFill>
              </a:rPr>
              <a:t>просто девочка</a:t>
            </a:r>
            <a:r>
              <a:rPr lang="ru-RU" sz="2400" b="1" dirty="0" smtClean="0">
                <a:solidFill>
                  <a:srgbClr val="C00000"/>
                </a:solidFill>
              </a:rPr>
              <a:t>, она — </a:t>
            </a:r>
            <a:r>
              <a:rPr lang="ru-RU" sz="2400" b="1" dirty="0" smtClean="0">
                <a:solidFill>
                  <a:srgbClr val="C00000"/>
                </a:solidFill>
              </a:rPr>
              <a:t>помощник художника.(5)Однажды </a:t>
            </a:r>
            <a:r>
              <a:rPr lang="ru-RU" sz="2400" b="1" dirty="0" smtClean="0">
                <a:solidFill>
                  <a:srgbClr val="C00000"/>
                </a:solidFill>
              </a:rPr>
              <a:t>в </a:t>
            </a:r>
            <a:r>
              <a:rPr lang="ru-RU" sz="2400" b="1" dirty="0" smtClean="0">
                <a:solidFill>
                  <a:srgbClr val="C00000"/>
                </a:solidFill>
              </a:rPr>
              <a:t>театральном </a:t>
            </a:r>
            <a:r>
              <a:rPr lang="ru-RU" sz="2400" b="1" dirty="0" smtClean="0">
                <a:solidFill>
                  <a:srgbClr val="C00000"/>
                </a:solidFill>
              </a:rPr>
              <a:t>дворе Алиса </a:t>
            </a:r>
            <a:r>
              <a:rPr lang="ru-RU" sz="2400" b="1" dirty="0" smtClean="0">
                <a:solidFill>
                  <a:srgbClr val="C00000"/>
                </a:solidFill>
              </a:rPr>
              <a:t>увидела </a:t>
            </a:r>
            <a:r>
              <a:rPr lang="ru-RU" sz="2400" b="1" dirty="0" smtClean="0">
                <a:solidFill>
                  <a:srgbClr val="C00000"/>
                </a:solidFill>
              </a:rPr>
              <a:t>парня и сразу </a:t>
            </a:r>
            <a:r>
              <a:rPr lang="ru-RU" sz="2400" b="1" dirty="0" smtClean="0">
                <a:solidFill>
                  <a:srgbClr val="C00000"/>
                </a:solidFill>
              </a:rPr>
              <a:t>поняла</a:t>
            </a:r>
            <a:r>
              <a:rPr lang="ru-RU" sz="2400" b="1" dirty="0" smtClean="0">
                <a:solidFill>
                  <a:srgbClr val="C00000"/>
                </a:solidFill>
              </a:rPr>
              <a:t>, что он не </a:t>
            </a:r>
            <a:r>
              <a:rPr lang="ru-RU" sz="2400" b="1" dirty="0" smtClean="0">
                <a:solidFill>
                  <a:srgbClr val="C00000"/>
                </a:solidFill>
              </a:rPr>
              <a:t>артист</a:t>
            </a:r>
            <a:r>
              <a:rPr lang="ru-RU" sz="2400" b="1" dirty="0" smtClean="0">
                <a:solidFill>
                  <a:srgbClr val="C00000"/>
                </a:solidFill>
              </a:rPr>
              <a:t>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42910" y="1928802"/>
            <a:ext cx="7786742" cy="157163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/>
              <a:t>2</a:t>
            </a:r>
            <a:endParaRPr lang="ru-RU" sz="115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357166"/>
            <a:ext cx="8215370" cy="138499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Среди предложений 1–5 найдите предложение с обособленным приложением. Напишите номер этого предложения.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714752"/>
            <a:ext cx="8215370" cy="307776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1)Однажды </a:t>
            </a:r>
            <a:r>
              <a:rPr lang="ru-RU" sz="1600" b="1" dirty="0" smtClean="0">
                <a:solidFill>
                  <a:srgbClr val="C00000"/>
                </a:solidFill>
              </a:rPr>
              <a:t>в </a:t>
            </a:r>
            <a:r>
              <a:rPr lang="ru-RU" sz="1600" b="1" dirty="0" smtClean="0">
                <a:solidFill>
                  <a:srgbClr val="C00000"/>
                </a:solidFill>
              </a:rPr>
              <a:t>начале октября</a:t>
            </a:r>
            <a:r>
              <a:rPr lang="ru-RU" sz="1600" b="1" dirty="0" smtClean="0">
                <a:solidFill>
                  <a:srgbClr val="C00000"/>
                </a:solidFill>
              </a:rPr>
              <a:t>, рано утром, уходя в </a:t>
            </a:r>
            <a:r>
              <a:rPr lang="ru-RU" sz="1600" b="1" dirty="0" smtClean="0">
                <a:solidFill>
                  <a:srgbClr val="C00000"/>
                </a:solidFill>
              </a:rPr>
              <a:t>гимназию</a:t>
            </a:r>
            <a:r>
              <a:rPr lang="ru-RU" sz="1600" b="1" dirty="0" smtClean="0">
                <a:solidFill>
                  <a:srgbClr val="C00000"/>
                </a:solidFill>
              </a:rPr>
              <a:t>, я забыл ещё с </a:t>
            </a:r>
            <a:r>
              <a:rPr lang="ru-RU" sz="1600" b="1" dirty="0" smtClean="0">
                <a:solidFill>
                  <a:srgbClr val="C00000"/>
                </a:solidFill>
              </a:rPr>
              <a:t>вечера приготовленный матерью конверт </a:t>
            </a:r>
            <a:r>
              <a:rPr lang="ru-RU" sz="1600" b="1" dirty="0" smtClean="0">
                <a:solidFill>
                  <a:srgbClr val="C00000"/>
                </a:solidFill>
              </a:rPr>
              <a:t>с </a:t>
            </a:r>
            <a:r>
              <a:rPr lang="ru-RU" sz="1600" b="1" dirty="0" smtClean="0">
                <a:solidFill>
                  <a:srgbClr val="C00000"/>
                </a:solidFill>
              </a:rPr>
              <a:t>деньгами</a:t>
            </a:r>
            <a:r>
              <a:rPr lang="ru-RU" sz="1600" b="1" dirty="0" smtClean="0">
                <a:solidFill>
                  <a:srgbClr val="C00000"/>
                </a:solidFill>
              </a:rPr>
              <a:t>. (2)Их нужно было </a:t>
            </a:r>
            <a:r>
              <a:rPr lang="ru-RU" sz="1600" b="1" dirty="0" smtClean="0">
                <a:solidFill>
                  <a:srgbClr val="C00000"/>
                </a:solidFill>
              </a:rPr>
              <a:t>внести </a:t>
            </a:r>
            <a:r>
              <a:rPr lang="ru-RU" sz="1600" b="1" dirty="0" smtClean="0">
                <a:solidFill>
                  <a:srgbClr val="C00000"/>
                </a:solidFill>
              </a:rPr>
              <a:t>за </a:t>
            </a:r>
            <a:r>
              <a:rPr lang="ru-RU" sz="1600" b="1" dirty="0" smtClean="0">
                <a:solidFill>
                  <a:srgbClr val="C00000"/>
                </a:solidFill>
              </a:rPr>
              <a:t>обучение </a:t>
            </a:r>
            <a:r>
              <a:rPr lang="ru-RU" sz="1600" b="1" dirty="0" smtClean="0">
                <a:solidFill>
                  <a:srgbClr val="C00000"/>
                </a:solidFill>
              </a:rPr>
              <a:t>в </a:t>
            </a:r>
            <a:r>
              <a:rPr lang="ru-RU" sz="1600" b="1" dirty="0" smtClean="0">
                <a:solidFill>
                  <a:srgbClr val="C00000"/>
                </a:solidFill>
              </a:rPr>
              <a:t>первом полугодии</a:t>
            </a:r>
            <a:r>
              <a:rPr lang="ru-RU" sz="1600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(3)Когда </a:t>
            </a:r>
            <a:r>
              <a:rPr lang="ru-RU" sz="1600" b="1" dirty="0" smtClean="0">
                <a:solidFill>
                  <a:srgbClr val="C00000"/>
                </a:solidFill>
              </a:rPr>
              <a:t>началась большая перемена</a:t>
            </a:r>
            <a:r>
              <a:rPr lang="ru-RU" sz="1600" b="1" dirty="0" smtClean="0">
                <a:solidFill>
                  <a:srgbClr val="C00000"/>
                </a:solidFill>
              </a:rPr>
              <a:t>, когда всех нас по </a:t>
            </a:r>
            <a:r>
              <a:rPr lang="ru-RU" sz="1600" b="1" dirty="0" smtClean="0">
                <a:solidFill>
                  <a:srgbClr val="C00000"/>
                </a:solidFill>
              </a:rPr>
              <a:t>случаю холодной</a:t>
            </a:r>
            <a:r>
              <a:rPr lang="ru-RU" sz="1600" b="1" dirty="0" smtClean="0">
                <a:solidFill>
                  <a:srgbClr val="C00000"/>
                </a:solidFill>
              </a:rPr>
              <a:t>, но сухой и </a:t>
            </a:r>
            <a:r>
              <a:rPr lang="ru-RU" sz="1600" b="1" dirty="0" smtClean="0">
                <a:solidFill>
                  <a:srgbClr val="C00000"/>
                </a:solidFill>
              </a:rPr>
              <a:t>солнечной погоды выпускали </a:t>
            </a:r>
            <a:r>
              <a:rPr lang="ru-RU" sz="1600" b="1" dirty="0" smtClean="0">
                <a:solidFill>
                  <a:srgbClr val="C00000"/>
                </a:solidFill>
              </a:rPr>
              <a:t>во двор и на </a:t>
            </a:r>
            <a:r>
              <a:rPr lang="ru-RU" sz="1600" b="1" dirty="0" smtClean="0">
                <a:solidFill>
                  <a:srgbClr val="C00000"/>
                </a:solidFill>
              </a:rPr>
              <a:t>нижней площадке лестницы </a:t>
            </a:r>
            <a:r>
              <a:rPr lang="ru-RU" sz="1600" b="1" dirty="0" smtClean="0">
                <a:solidFill>
                  <a:srgbClr val="C00000"/>
                </a:solidFill>
              </a:rPr>
              <a:t>я </a:t>
            </a:r>
            <a:r>
              <a:rPr lang="ru-RU" sz="1600" b="1" dirty="0" smtClean="0">
                <a:solidFill>
                  <a:srgbClr val="C00000"/>
                </a:solidFill>
              </a:rPr>
              <a:t>увидел </a:t>
            </a:r>
            <a:r>
              <a:rPr lang="ru-RU" sz="1600" b="1" dirty="0" smtClean="0">
                <a:solidFill>
                  <a:srgbClr val="C00000"/>
                </a:solidFill>
              </a:rPr>
              <a:t>мать, </a:t>
            </a:r>
            <a:r>
              <a:rPr lang="ru-RU" sz="1600" b="1" dirty="0" smtClean="0">
                <a:solidFill>
                  <a:srgbClr val="C00000"/>
                </a:solidFill>
              </a:rPr>
              <a:t>только </a:t>
            </a:r>
            <a:r>
              <a:rPr lang="ru-RU" sz="1600" b="1" dirty="0" smtClean="0">
                <a:solidFill>
                  <a:srgbClr val="C00000"/>
                </a:solidFill>
              </a:rPr>
              <a:t>тогда я </a:t>
            </a:r>
            <a:r>
              <a:rPr lang="ru-RU" sz="1600" b="1" dirty="0" smtClean="0">
                <a:solidFill>
                  <a:srgbClr val="C00000"/>
                </a:solidFill>
              </a:rPr>
              <a:t>вспомнил </a:t>
            </a:r>
            <a:r>
              <a:rPr lang="ru-RU" sz="1600" b="1" dirty="0" smtClean="0">
                <a:solidFill>
                  <a:srgbClr val="C00000"/>
                </a:solidFill>
              </a:rPr>
              <a:t>про </a:t>
            </a:r>
            <a:r>
              <a:rPr lang="ru-RU" sz="1600" b="1" dirty="0" smtClean="0">
                <a:solidFill>
                  <a:srgbClr val="C00000"/>
                </a:solidFill>
              </a:rPr>
              <a:t>конверт </a:t>
            </a:r>
            <a:r>
              <a:rPr lang="ru-RU" sz="1600" b="1" dirty="0" smtClean="0">
                <a:solidFill>
                  <a:srgbClr val="C00000"/>
                </a:solidFill>
              </a:rPr>
              <a:t>и понял, что она, видно, не </a:t>
            </a:r>
            <a:r>
              <a:rPr lang="ru-RU" sz="1600" b="1" dirty="0" smtClean="0">
                <a:solidFill>
                  <a:srgbClr val="C00000"/>
                </a:solidFill>
              </a:rPr>
              <a:t>стерпе­ла </a:t>
            </a:r>
            <a:r>
              <a:rPr lang="ru-RU" sz="1600" b="1" dirty="0" smtClean="0">
                <a:solidFill>
                  <a:srgbClr val="C00000"/>
                </a:solidFill>
              </a:rPr>
              <a:t>и </a:t>
            </a:r>
            <a:r>
              <a:rPr lang="ru-RU" sz="1600" b="1" dirty="0" smtClean="0">
                <a:solidFill>
                  <a:srgbClr val="C00000"/>
                </a:solidFill>
              </a:rPr>
              <a:t>принесла </a:t>
            </a:r>
            <a:r>
              <a:rPr lang="ru-RU" sz="1600" b="1" dirty="0" smtClean="0">
                <a:solidFill>
                  <a:srgbClr val="C00000"/>
                </a:solidFill>
              </a:rPr>
              <a:t>его сама.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(4)Мать, </a:t>
            </a:r>
            <a:r>
              <a:rPr lang="ru-RU" sz="1600" b="1" dirty="0" smtClean="0">
                <a:solidFill>
                  <a:srgbClr val="C00000"/>
                </a:solidFill>
              </a:rPr>
              <a:t>однако</a:t>
            </a:r>
            <a:r>
              <a:rPr lang="ru-RU" sz="1600" b="1" dirty="0" smtClean="0">
                <a:solidFill>
                  <a:srgbClr val="C00000"/>
                </a:solidFill>
              </a:rPr>
              <a:t>, </a:t>
            </a:r>
            <a:r>
              <a:rPr lang="ru-RU" sz="1600" b="1" dirty="0" smtClean="0">
                <a:solidFill>
                  <a:srgbClr val="C00000"/>
                </a:solidFill>
              </a:rPr>
              <a:t>стояла </a:t>
            </a:r>
            <a:r>
              <a:rPr lang="ru-RU" sz="1600" b="1" dirty="0" smtClean="0">
                <a:solidFill>
                  <a:srgbClr val="C00000"/>
                </a:solidFill>
              </a:rPr>
              <a:t>в </a:t>
            </a:r>
            <a:r>
              <a:rPr lang="ru-RU" sz="1600" b="1" dirty="0" smtClean="0">
                <a:solidFill>
                  <a:srgbClr val="C00000"/>
                </a:solidFill>
              </a:rPr>
              <a:t>сторонке </a:t>
            </a:r>
            <a:r>
              <a:rPr lang="ru-RU" sz="1600" b="1" dirty="0" smtClean="0">
                <a:solidFill>
                  <a:srgbClr val="C00000"/>
                </a:solidFill>
              </a:rPr>
              <a:t>в своей </a:t>
            </a:r>
            <a:r>
              <a:rPr lang="ru-RU" sz="1600" b="1" dirty="0" smtClean="0">
                <a:solidFill>
                  <a:srgbClr val="C00000"/>
                </a:solidFill>
              </a:rPr>
              <a:t>облысевшей </a:t>
            </a:r>
            <a:r>
              <a:rPr lang="ru-RU" sz="1600" b="1" dirty="0" smtClean="0">
                <a:solidFill>
                  <a:srgbClr val="C00000"/>
                </a:solidFill>
              </a:rPr>
              <a:t>шубёнке, в </a:t>
            </a:r>
            <a:r>
              <a:rPr lang="ru-RU" sz="1600" b="1" dirty="0" smtClean="0">
                <a:solidFill>
                  <a:srgbClr val="C00000"/>
                </a:solidFill>
              </a:rPr>
              <a:t>смешном капоре</a:t>
            </a:r>
            <a:r>
              <a:rPr lang="ru-RU" sz="1600" b="1" dirty="0" smtClean="0">
                <a:solidFill>
                  <a:srgbClr val="C00000"/>
                </a:solidFill>
              </a:rPr>
              <a:t>, под </a:t>
            </a:r>
            <a:r>
              <a:rPr lang="ru-RU" sz="1600" b="1" dirty="0" smtClean="0">
                <a:solidFill>
                  <a:srgbClr val="C00000"/>
                </a:solidFill>
              </a:rPr>
              <a:t>которым висели </a:t>
            </a:r>
            <a:r>
              <a:rPr lang="ru-RU" sz="1600" b="1" dirty="0" smtClean="0">
                <a:solidFill>
                  <a:srgbClr val="C00000"/>
                </a:solidFill>
              </a:rPr>
              <a:t>седые </a:t>
            </a:r>
            <a:r>
              <a:rPr lang="ru-RU" sz="1600" b="1" dirty="0" smtClean="0">
                <a:solidFill>
                  <a:srgbClr val="C00000"/>
                </a:solidFill>
              </a:rPr>
              <a:t>волосики</a:t>
            </a:r>
            <a:r>
              <a:rPr lang="ru-RU" sz="1600" b="1" dirty="0" smtClean="0">
                <a:solidFill>
                  <a:srgbClr val="C00000"/>
                </a:solidFill>
              </a:rPr>
              <a:t>, и с </a:t>
            </a:r>
            <a:r>
              <a:rPr lang="ru-RU" sz="1600" b="1" dirty="0" smtClean="0">
                <a:solidFill>
                  <a:srgbClr val="C00000"/>
                </a:solidFill>
              </a:rPr>
              <a:t>заметным волнением</a:t>
            </a:r>
            <a:r>
              <a:rPr lang="ru-RU" sz="1600" b="1" dirty="0" smtClean="0">
                <a:solidFill>
                  <a:srgbClr val="C00000"/>
                </a:solidFill>
              </a:rPr>
              <a:t>, как-то ещё более </a:t>
            </a:r>
            <a:r>
              <a:rPr lang="ru-RU" sz="1600" b="1" dirty="0" smtClean="0">
                <a:solidFill>
                  <a:srgbClr val="C00000"/>
                </a:solidFill>
              </a:rPr>
              <a:t>усиливавшим </a:t>
            </a:r>
            <a:r>
              <a:rPr lang="ru-RU" sz="1600" b="1" dirty="0" smtClean="0">
                <a:solidFill>
                  <a:srgbClr val="C00000"/>
                </a:solidFill>
              </a:rPr>
              <a:t>её </a:t>
            </a:r>
            <a:r>
              <a:rPr lang="ru-RU" sz="1600" b="1" dirty="0" smtClean="0">
                <a:solidFill>
                  <a:srgbClr val="C00000"/>
                </a:solidFill>
              </a:rPr>
              <a:t>жалкую внешность</a:t>
            </a:r>
            <a:r>
              <a:rPr lang="ru-RU" sz="1600" b="1" dirty="0" smtClean="0">
                <a:solidFill>
                  <a:srgbClr val="C00000"/>
                </a:solidFill>
              </a:rPr>
              <a:t>, </a:t>
            </a:r>
            <a:r>
              <a:rPr lang="ru-RU" sz="1600" b="1" dirty="0" smtClean="0">
                <a:solidFill>
                  <a:srgbClr val="C00000"/>
                </a:solidFill>
              </a:rPr>
              <a:t>беспомощно вглядывалась </a:t>
            </a:r>
            <a:r>
              <a:rPr lang="ru-RU" sz="1600" b="1" dirty="0" smtClean="0">
                <a:solidFill>
                  <a:srgbClr val="C00000"/>
                </a:solidFill>
              </a:rPr>
              <a:t>в </a:t>
            </a:r>
            <a:r>
              <a:rPr lang="ru-RU" sz="1600" b="1" dirty="0" smtClean="0">
                <a:solidFill>
                  <a:srgbClr val="C00000"/>
                </a:solidFill>
              </a:rPr>
              <a:t>бегущую </a:t>
            </a:r>
            <a:r>
              <a:rPr lang="ru-RU" sz="1600" b="1" dirty="0" smtClean="0">
                <a:solidFill>
                  <a:srgbClr val="C00000"/>
                </a:solidFill>
              </a:rPr>
              <a:t>мимо ораву </a:t>
            </a:r>
            <a:r>
              <a:rPr lang="ru-RU" sz="1600" b="1" dirty="0" smtClean="0">
                <a:solidFill>
                  <a:srgbClr val="C00000"/>
                </a:solidFill>
              </a:rPr>
              <a:t>гимназистов</a:t>
            </a:r>
            <a:r>
              <a:rPr lang="ru-RU" sz="1600" b="1" dirty="0" smtClean="0">
                <a:solidFill>
                  <a:srgbClr val="C00000"/>
                </a:solidFill>
              </a:rPr>
              <a:t>, </a:t>
            </a:r>
            <a:r>
              <a:rPr lang="ru-RU" sz="1600" b="1" dirty="0" smtClean="0">
                <a:solidFill>
                  <a:srgbClr val="C00000"/>
                </a:solidFill>
              </a:rPr>
              <a:t>которые</a:t>
            </a:r>
            <a:r>
              <a:rPr lang="ru-RU" sz="1600" b="1" dirty="0" smtClean="0">
                <a:solidFill>
                  <a:srgbClr val="C00000"/>
                </a:solidFill>
              </a:rPr>
              <a:t>, </a:t>
            </a:r>
            <a:r>
              <a:rPr lang="ru-RU" sz="1600" b="1" dirty="0" smtClean="0">
                <a:solidFill>
                  <a:srgbClr val="C00000"/>
                </a:solidFill>
              </a:rPr>
              <a:t>смеясь</a:t>
            </a:r>
            <a:r>
              <a:rPr lang="ru-RU" sz="1600" b="1" dirty="0" smtClean="0">
                <a:solidFill>
                  <a:srgbClr val="C00000"/>
                </a:solidFill>
              </a:rPr>
              <a:t>, на неё </a:t>
            </a:r>
            <a:r>
              <a:rPr lang="ru-RU" sz="1600" b="1" dirty="0" smtClean="0">
                <a:solidFill>
                  <a:srgbClr val="C00000"/>
                </a:solidFill>
              </a:rPr>
              <a:t>оглядывались </a:t>
            </a:r>
            <a:r>
              <a:rPr lang="ru-RU" sz="1600" b="1" dirty="0" smtClean="0">
                <a:solidFill>
                  <a:srgbClr val="C00000"/>
                </a:solidFill>
              </a:rPr>
              <a:t>и что-то друг другу </a:t>
            </a:r>
            <a:r>
              <a:rPr lang="ru-RU" sz="1600" b="1" dirty="0" smtClean="0">
                <a:solidFill>
                  <a:srgbClr val="C00000"/>
                </a:solidFill>
              </a:rPr>
              <a:t>говорили</a:t>
            </a:r>
            <a:r>
              <a:rPr lang="ru-RU" sz="1600" b="1" dirty="0" smtClean="0">
                <a:solidFill>
                  <a:srgbClr val="C00000"/>
                </a:solidFill>
              </a:rPr>
              <a:t>.</a:t>
            </a:r>
          </a:p>
          <a:p>
            <a:pPr algn="ctr"/>
            <a:endParaRPr lang="ru-RU" b="1" dirty="0"/>
          </a:p>
        </p:txBody>
      </p:sp>
      <p:sp>
        <p:nvSpPr>
          <p:cNvPr id="3" name="Овал 2"/>
          <p:cNvSpPr/>
          <p:nvPr/>
        </p:nvSpPr>
        <p:spPr>
          <a:xfrm>
            <a:off x="642910" y="1928802"/>
            <a:ext cx="7786742" cy="157163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/>
              <a:t>4</a:t>
            </a:r>
            <a:endParaRPr lang="ru-RU" sz="115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357166"/>
            <a:ext cx="8215370" cy="138499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Среди </a:t>
            </a:r>
            <a:r>
              <a:rPr lang="ru-RU" sz="2800" b="1" dirty="0" smtClean="0">
                <a:solidFill>
                  <a:srgbClr val="C00000"/>
                </a:solidFill>
              </a:rPr>
              <a:t>предложений 1–4 найдите предложение с обособленным согласованным определением. Напишите номер этого предложения.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071942"/>
            <a:ext cx="8215370" cy="286232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ru-RU" b="1" dirty="0"/>
              <a:t> </a:t>
            </a:r>
            <a:r>
              <a:rPr lang="ru-RU" b="1" dirty="0" smtClean="0">
                <a:solidFill>
                  <a:srgbClr val="C00000"/>
                </a:solidFill>
              </a:rPr>
              <a:t>(1)Я даже не помню, как </a:t>
            </a:r>
            <a:r>
              <a:rPr lang="ru-RU" b="1" dirty="0" smtClean="0">
                <a:solidFill>
                  <a:srgbClr val="C00000"/>
                </a:solidFill>
              </a:rPr>
              <a:t>называлась </a:t>
            </a:r>
            <a:r>
              <a:rPr lang="ru-RU" b="1" dirty="0" smtClean="0">
                <a:solidFill>
                  <a:srgbClr val="C00000"/>
                </a:solidFill>
              </a:rPr>
              <a:t>та книга. (2)Помню </a:t>
            </a:r>
            <a:r>
              <a:rPr lang="ru-RU" b="1" dirty="0" smtClean="0">
                <a:solidFill>
                  <a:srgbClr val="C00000"/>
                </a:solidFill>
              </a:rPr>
              <a:t>только</a:t>
            </a:r>
            <a:r>
              <a:rPr lang="ru-RU" b="1" dirty="0" smtClean="0">
                <a:solidFill>
                  <a:srgbClr val="C00000"/>
                </a:solidFill>
              </a:rPr>
              <a:t>, что на </a:t>
            </a:r>
            <a:r>
              <a:rPr lang="ru-RU" b="1" dirty="0" smtClean="0">
                <a:solidFill>
                  <a:srgbClr val="C00000"/>
                </a:solidFill>
              </a:rPr>
              <a:t>коричневой обложке длинным зигзагом </a:t>
            </a:r>
            <a:r>
              <a:rPr lang="ru-RU" b="1" dirty="0" smtClean="0">
                <a:solidFill>
                  <a:srgbClr val="C00000"/>
                </a:solidFill>
              </a:rPr>
              <a:t>алел </a:t>
            </a:r>
            <a:r>
              <a:rPr lang="ru-RU" b="1" dirty="0" smtClean="0">
                <a:solidFill>
                  <a:srgbClr val="C00000"/>
                </a:solidFill>
              </a:rPr>
              <a:t>вымпел какого-то парусника</a:t>
            </a:r>
            <a:r>
              <a:rPr lang="ru-RU" b="1" dirty="0" smtClean="0">
                <a:solidFill>
                  <a:srgbClr val="C00000"/>
                </a:solidFill>
              </a:rPr>
              <a:t>. (3)Я не </a:t>
            </a:r>
            <a:r>
              <a:rPr lang="ru-RU" b="1" dirty="0" smtClean="0">
                <a:solidFill>
                  <a:srgbClr val="C00000"/>
                </a:solidFill>
              </a:rPr>
              <a:t>особенно </a:t>
            </a:r>
            <a:r>
              <a:rPr lang="ru-RU" b="1" dirty="0" smtClean="0">
                <a:solidFill>
                  <a:srgbClr val="C00000"/>
                </a:solidFill>
              </a:rPr>
              <a:t>любил </a:t>
            </a:r>
            <a:r>
              <a:rPr lang="ru-RU" b="1" dirty="0" smtClean="0">
                <a:solidFill>
                  <a:srgbClr val="C00000"/>
                </a:solidFill>
              </a:rPr>
              <a:t>читать</a:t>
            </a:r>
            <a:r>
              <a:rPr lang="ru-RU" b="1" dirty="0" smtClean="0">
                <a:solidFill>
                  <a:srgbClr val="C00000"/>
                </a:solidFill>
              </a:rPr>
              <a:t>, но с </a:t>
            </a:r>
            <a:r>
              <a:rPr lang="ru-RU" b="1" dirty="0" smtClean="0">
                <a:solidFill>
                  <a:srgbClr val="C00000"/>
                </a:solidFill>
              </a:rPr>
              <a:t>удовольствием </a:t>
            </a:r>
            <a:r>
              <a:rPr lang="ru-RU" b="1" dirty="0" smtClean="0">
                <a:solidFill>
                  <a:srgbClr val="C00000"/>
                </a:solidFill>
              </a:rPr>
              <a:t>давал книги из нашей </a:t>
            </a:r>
            <a:r>
              <a:rPr lang="ru-RU" b="1" dirty="0" smtClean="0">
                <a:solidFill>
                  <a:srgbClr val="C00000"/>
                </a:solidFill>
              </a:rPr>
              <a:t>домашней библиотеки </a:t>
            </a:r>
            <a:r>
              <a:rPr lang="ru-RU" b="1" dirty="0" smtClean="0">
                <a:solidFill>
                  <a:srgbClr val="C00000"/>
                </a:solidFill>
              </a:rPr>
              <a:t>своим </a:t>
            </a:r>
            <a:r>
              <a:rPr lang="ru-RU" b="1" dirty="0" smtClean="0">
                <a:solidFill>
                  <a:srgbClr val="C00000"/>
                </a:solidFill>
              </a:rPr>
              <a:t>одноклассникам</a:t>
            </a:r>
            <a:r>
              <a:rPr lang="ru-RU" b="1" dirty="0" smtClean="0">
                <a:solidFill>
                  <a:srgbClr val="C00000"/>
                </a:solidFill>
              </a:rPr>
              <a:t>. (</a:t>
            </a:r>
            <a:r>
              <a:rPr lang="ru-RU" b="1" dirty="0" smtClean="0">
                <a:solidFill>
                  <a:srgbClr val="C00000"/>
                </a:solidFill>
              </a:rPr>
              <a:t>4)Петька </a:t>
            </a:r>
            <a:r>
              <a:rPr lang="ru-RU" b="1" dirty="0" err="1" smtClean="0">
                <a:solidFill>
                  <a:srgbClr val="C00000"/>
                </a:solidFill>
              </a:rPr>
              <a:t>Солодков</a:t>
            </a:r>
            <a:r>
              <a:rPr lang="ru-RU" b="1" dirty="0" smtClean="0">
                <a:solidFill>
                  <a:srgbClr val="C00000"/>
                </a:solidFill>
              </a:rPr>
              <a:t> вытащил </a:t>
            </a:r>
            <a:r>
              <a:rPr lang="ru-RU" b="1" dirty="0" smtClean="0">
                <a:solidFill>
                  <a:srgbClr val="C00000"/>
                </a:solidFill>
              </a:rPr>
              <a:t>её из </a:t>
            </a:r>
            <a:r>
              <a:rPr lang="ru-RU" b="1" dirty="0" smtClean="0">
                <a:solidFill>
                  <a:srgbClr val="C00000"/>
                </a:solidFill>
              </a:rPr>
              <a:t>портфеля </a:t>
            </a:r>
            <a:r>
              <a:rPr lang="ru-RU" b="1" dirty="0" smtClean="0">
                <a:solidFill>
                  <a:srgbClr val="C00000"/>
                </a:solidFill>
              </a:rPr>
              <a:t>и </a:t>
            </a:r>
            <a:r>
              <a:rPr lang="ru-RU" b="1" dirty="0" smtClean="0">
                <a:solidFill>
                  <a:srgbClr val="C00000"/>
                </a:solidFill>
              </a:rPr>
              <a:t>положил </a:t>
            </a:r>
            <a:r>
              <a:rPr lang="ru-RU" b="1" dirty="0" smtClean="0">
                <a:solidFill>
                  <a:srgbClr val="C00000"/>
                </a:solidFill>
              </a:rPr>
              <a:t>на стол. (5)Мы </a:t>
            </a:r>
            <a:r>
              <a:rPr lang="ru-RU" b="1" dirty="0" smtClean="0">
                <a:solidFill>
                  <a:srgbClr val="C00000"/>
                </a:solidFill>
              </a:rPr>
              <a:t>стоя­ли </a:t>
            </a:r>
            <a:r>
              <a:rPr lang="ru-RU" b="1" dirty="0" smtClean="0">
                <a:solidFill>
                  <a:srgbClr val="C00000"/>
                </a:solidFill>
              </a:rPr>
              <a:t>у окна и </a:t>
            </a:r>
            <a:r>
              <a:rPr lang="ru-RU" b="1" dirty="0" smtClean="0">
                <a:solidFill>
                  <a:srgbClr val="C00000"/>
                </a:solidFill>
              </a:rPr>
              <a:t>смотрели </a:t>
            </a:r>
            <a:r>
              <a:rPr lang="ru-RU" b="1" dirty="0" smtClean="0">
                <a:solidFill>
                  <a:srgbClr val="C00000"/>
                </a:solidFill>
              </a:rPr>
              <a:t>на </a:t>
            </a:r>
            <a:r>
              <a:rPr lang="ru-RU" b="1" dirty="0" smtClean="0">
                <a:solidFill>
                  <a:srgbClr val="C00000"/>
                </a:solidFill>
              </a:rPr>
              <a:t>хмурое октябрьское </a:t>
            </a:r>
            <a:r>
              <a:rPr lang="ru-RU" b="1" dirty="0" smtClean="0">
                <a:solidFill>
                  <a:srgbClr val="C00000"/>
                </a:solidFill>
              </a:rPr>
              <a:t>небо, с </a:t>
            </a:r>
            <a:r>
              <a:rPr lang="ru-RU" b="1" dirty="0" smtClean="0">
                <a:solidFill>
                  <a:srgbClr val="C00000"/>
                </a:solidFill>
              </a:rPr>
              <a:t>которого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smtClean="0">
                <a:solidFill>
                  <a:srgbClr val="C00000"/>
                </a:solidFill>
              </a:rPr>
              <a:t>словно </a:t>
            </a:r>
            <a:r>
              <a:rPr lang="ru-RU" b="1" dirty="0" smtClean="0">
                <a:solidFill>
                  <a:srgbClr val="C00000"/>
                </a:solidFill>
              </a:rPr>
              <a:t>пух, падал </a:t>
            </a:r>
            <a:r>
              <a:rPr lang="ru-RU" b="1" dirty="0" smtClean="0">
                <a:solidFill>
                  <a:srgbClr val="C00000"/>
                </a:solidFill>
              </a:rPr>
              <a:t>редкий </a:t>
            </a:r>
            <a:r>
              <a:rPr lang="ru-RU" b="1" dirty="0" smtClean="0">
                <a:solidFill>
                  <a:srgbClr val="C00000"/>
                </a:solidFill>
              </a:rPr>
              <a:t>снег</a:t>
            </a:r>
            <a:r>
              <a:rPr lang="ru-RU" b="1" dirty="0" smtClean="0">
                <a:solidFill>
                  <a:srgbClr val="C00000"/>
                </a:solidFill>
              </a:rPr>
              <a:t>.– </a:t>
            </a:r>
            <a:r>
              <a:rPr lang="ru-RU" b="1" dirty="0" smtClean="0">
                <a:solidFill>
                  <a:srgbClr val="C00000"/>
                </a:solidFill>
              </a:rPr>
              <a:t>(6)Санёк, </a:t>
            </a:r>
            <a:r>
              <a:rPr lang="ru-RU" b="1" dirty="0" smtClean="0">
                <a:solidFill>
                  <a:srgbClr val="C00000"/>
                </a:solidFill>
              </a:rPr>
              <a:t>спаси­бо </a:t>
            </a:r>
            <a:r>
              <a:rPr lang="ru-RU" b="1" dirty="0" smtClean="0">
                <a:solidFill>
                  <a:srgbClr val="C00000"/>
                </a:solidFill>
              </a:rPr>
              <a:t>за книгу! (7)Я всю ночь </a:t>
            </a:r>
            <a:r>
              <a:rPr lang="ru-RU" b="1" dirty="0" smtClean="0">
                <a:solidFill>
                  <a:srgbClr val="C00000"/>
                </a:solidFill>
              </a:rPr>
              <a:t>сегодня </a:t>
            </a:r>
            <a:r>
              <a:rPr lang="ru-RU" b="1" dirty="0" smtClean="0">
                <a:solidFill>
                  <a:srgbClr val="C00000"/>
                </a:solidFill>
              </a:rPr>
              <a:t>читал: не мог </a:t>
            </a:r>
            <a:r>
              <a:rPr lang="ru-RU" b="1" dirty="0" smtClean="0">
                <a:solidFill>
                  <a:srgbClr val="C00000"/>
                </a:solidFill>
              </a:rPr>
              <a:t>оторваться</a:t>
            </a:r>
            <a:r>
              <a:rPr lang="ru-RU" b="1" dirty="0" smtClean="0">
                <a:solidFill>
                  <a:srgbClr val="C00000"/>
                </a:solidFill>
              </a:rPr>
              <a:t>! — </a:t>
            </a:r>
            <a:r>
              <a:rPr lang="ru-RU" b="1" dirty="0" smtClean="0">
                <a:solidFill>
                  <a:srgbClr val="C00000"/>
                </a:solidFill>
              </a:rPr>
              <a:t>восхищённо улыбаясь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smtClean="0">
                <a:solidFill>
                  <a:srgbClr val="C00000"/>
                </a:solidFill>
              </a:rPr>
              <a:t>произнёс Петька </a:t>
            </a:r>
            <a:r>
              <a:rPr lang="ru-RU" b="1" dirty="0" smtClean="0">
                <a:solidFill>
                  <a:srgbClr val="C00000"/>
                </a:solidFill>
              </a:rPr>
              <a:t>и пожал мне руку.</a:t>
            </a: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endParaRPr lang="ru-RU" b="1" dirty="0"/>
          </a:p>
        </p:txBody>
      </p:sp>
      <p:sp>
        <p:nvSpPr>
          <p:cNvPr id="3" name="Овал 2"/>
          <p:cNvSpPr/>
          <p:nvPr/>
        </p:nvSpPr>
        <p:spPr>
          <a:xfrm>
            <a:off x="571472" y="2214554"/>
            <a:ext cx="7786742" cy="157163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/>
              <a:t>7</a:t>
            </a:r>
            <a:endParaRPr lang="ru-RU" sz="115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357166"/>
            <a:ext cx="8215370" cy="15696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Среди предложений 1−7 найдите предложение с обособленным обстоятельством, выраженным деепричастным оборотом. Напишите номер этого предложения.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876"/>
            <a:ext cx="8215370" cy="369331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 </a:t>
            </a:r>
            <a:r>
              <a:rPr lang="ru-RU" b="1" dirty="0" smtClean="0">
                <a:solidFill>
                  <a:srgbClr val="C00000"/>
                </a:solidFill>
              </a:rPr>
              <a:t>(1)Всё </a:t>
            </a:r>
            <a:r>
              <a:rPr lang="ru-RU" b="1" dirty="0" smtClean="0">
                <a:solidFill>
                  <a:srgbClr val="C00000"/>
                </a:solidFill>
              </a:rPr>
              <a:t>началось </a:t>
            </a:r>
            <a:r>
              <a:rPr lang="ru-RU" b="1" dirty="0" smtClean="0">
                <a:solidFill>
                  <a:srgbClr val="C00000"/>
                </a:solidFill>
              </a:rPr>
              <a:t>на </a:t>
            </a:r>
            <a:r>
              <a:rPr lang="ru-RU" b="1" dirty="0" smtClean="0">
                <a:solidFill>
                  <a:srgbClr val="C00000"/>
                </a:solidFill>
              </a:rPr>
              <a:t>перемене </a:t>
            </a:r>
            <a:r>
              <a:rPr lang="ru-RU" b="1" dirty="0" smtClean="0">
                <a:solidFill>
                  <a:srgbClr val="C00000"/>
                </a:solidFill>
              </a:rPr>
              <a:t>перед </a:t>
            </a:r>
            <a:r>
              <a:rPr lang="ru-RU" b="1" dirty="0" smtClean="0">
                <a:solidFill>
                  <a:srgbClr val="C00000"/>
                </a:solidFill>
              </a:rPr>
              <a:t>шестым уроком</a:t>
            </a:r>
            <a:r>
              <a:rPr lang="ru-RU" b="1" dirty="0" smtClean="0">
                <a:solidFill>
                  <a:srgbClr val="C00000"/>
                </a:solidFill>
              </a:rPr>
              <a:t>. (2)Лена </a:t>
            </a:r>
            <a:r>
              <a:rPr lang="ru-RU" b="1" dirty="0" smtClean="0">
                <a:solidFill>
                  <a:srgbClr val="C00000"/>
                </a:solidFill>
              </a:rPr>
              <a:t>Болдырева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smtClean="0">
                <a:solidFill>
                  <a:srgbClr val="C00000"/>
                </a:solidFill>
              </a:rPr>
              <a:t>томная пышноволосая красавица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smtClean="0">
                <a:solidFill>
                  <a:srgbClr val="C00000"/>
                </a:solidFill>
              </a:rPr>
              <a:t>закапризничала:– </a:t>
            </a:r>
            <a:r>
              <a:rPr lang="ru-RU" b="1" dirty="0" smtClean="0">
                <a:solidFill>
                  <a:srgbClr val="C00000"/>
                </a:solidFill>
              </a:rPr>
              <a:t>(</a:t>
            </a:r>
            <a:r>
              <a:rPr lang="ru-RU" b="1" dirty="0" smtClean="0">
                <a:solidFill>
                  <a:srgbClr val="C00000"/>
                </a:solidFill>
              </a:rPr>
              <a:t>3)Слушайте</a:t>
            </a:r>
            <a:r>
              <a:rPr lang="ru-RU" b="1" dirty="0" smtClean="0">
                <a:solidFill>
                  <a:srgbClr val="C00000"/>
                </a:solidFill>
              </a:rPr>
              <a:t>, люди, меня уже </a:t>
            </a:r>
            <a:r>
              <a:rPr lang="ru-RU" b="1" dirty="0" smtClean="0">
                <a:solidFill>
                  <a:srgbClr val="C00000"/>
                </a:solidFill>
              </a:rPr>
              <a:t>достала </a:t>
            </a:r>
            <a:r>
              <a:rPr lang="ru-RU" b="1" dirty="0" smtClean="0">
                <a:solidFill>
                  <a:srgbClr val="C00000"/>
                </a:solidFill>
              </a:rPr>
              <a:t>эта химия</a:t>
            </a:r>
            <a:r>
              <a:rPr lang="ru-RU" b="1" dirty="0" smtClean="0">
                <a:solidFill>
                  <a:srgbClr val="C00000"/>
                </a:solidFill>
              </a:rPr>
              <a:t>!(</a:t>
            </a:r>
            <a:r>
              <a:rPr lang="ru-RU" b="1" dirty="0" smtClean="0">
                <a:solidFill>
                  <a:srgbClr val="C00000"/>
                </a:solidFill>
              </a:rPr>
              <a:t>4)Кто-то в тон ей </a:t>
            </a:r>
            <a:r>
              <a:rPr lang="ru-RU" b="1" dirty="0" smtClean="0">
                <a:solidFill>
                  <a:srgbClr val="C00000"/>
                </a:solidFill>
              </a:rPr>
              <a:t>произнёс </a:t>
            </a:r>
            <a:r>
              <a:rPr lang="ru-RU" b="1" dirty="0" smtClean="0">
                <a:solidFill>
                  <a:srgbClr val="C00000"/>
                </a:solidFill>
              </a:rPr>
              <a:t>с </a:t>
            </a:r>
            <a:r>
              <a:rPr lang="ru-RU" b="1" dirty="0" smtClean="0">
                <a:solidFill>
                  <a:srgbClr val="C00000"/>
                </a:solidFill>
              </a:rPr>
              <a:t>плачущей интонацией</a:t>
            </a:r>
            <a:r>
              <a:rPr lang="ru-RU" b="1" dirty="0" smtClean="0">
                <a:solidFill>
                  <a:srgbClr val="C00000"/>
                </a:solidFill>
              </a:rPr>
              <a:t>: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– (5)А кого она не </a:t>
            </a:r>
            <a:r>
              <a:rPr lang="ru-RU" b="1" dirty="0" smtClean="0">
                <a:solidFill>
                  <a:srgbClr val="C00000"/>
                </a:solidFill>
              </a:rPr>
              <a:t>достала!(</a:t>
            </a:r>
            <a:r>
              <a:rPr lang="ru-RU" b="1" dirty="0" smtClean="0">
                <a:solidFill>
                  <a:srgbClr val="C00000"/>
                </a:solidFill>
              </a:rPr>
              <a:t>6)Этих </a:t>
            </a:r>
            <a:r>
              <a:rPr lang="ru-RU" b="1" dirty="0" smtClean="0">
                <a:solidFill>
                  <a:srgbClr val="C00000"/>
                </a:solidFill>
              </a:rPr>
              <a:t>реплик хватило </a:t>
            </a:r>
            <a:r>
              <a:rPr lang="ru-RU" b="1" dirty="0" smtClean="0">
                <a:solidFill>
                  <a:srgbClr val="C00000"/>
                </a:solidFill>
              </a:rPr>
              <a:t>для того, чтобы </a:t>
            </a:r>
            <a:r>
              <a:rPr lang="ru-RU" b="1" dirty="0" smtClean="0">
                <a:solidFill>
                  <a:srgbClr val="C00000"/>
                </a:solidFill>
              </a:rPr>
              <a:t>суматошная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smtClean="0">
                <a:solidFill>
                  <a:srgbClr val="C00000"/>
                </a:solidFill>
              </a:rPr>
              <a:t>искрящая­ся </a:t>
            </a:r>
            <a:r>
              <a:rPr lang="ru-RU" b="1" dirty="0" smtClean="0">
                <a:solidFill>
                  <a:srgbClr val="C00000"/>
                </a:solidFill>
              </a:rPr>
              <a:t>мысль о </a:t>
            </a:r>
            <a:r>
              <a:rPr lang="ru-RU" b="1" dirty="0" smtClean="0">
                <a:solidFill>
                  <a:srgbClr val="C00000"/>
                </a:solidFill>
              </a:rPr>
              <a:t>побеге </a:t>
            </a:r>
            <a:r>
              <a:rPr lang="ru-RU" b="1" dirty="0" smtClean="0">
                <a:solidFill>
                  <a:srgbClr val="C00000"/>
                </a:solidFill>
              </a:rPr>
              <a:t>с урока </a:t>
            </a:r>
            <a:r>
              <a:rPr lang="ru-RU" b="1" dirty="0" smtClean="0">
                <a:solidFill>
                  <a:srgbClr val="C00000"/>
                </a:solidFill>
              </a:rPr>
              <a:t>вспыхнула молнией</a:t>
            </a:r>
            <a:r>
              <a:rPr lang="ru-RU" b="1" dirty="0" smtClean="0">
                <a:solidFill>
                  <a:srgbClr val="C00000"/>
                </a:solidFill>
              </a:rPr>
              <a:t>. (7)Наш класс </a:t>
            </a:r>
            <a:r>
              <a:rPr lang="ru-RU" b="1" dirty="0" smtClean="0">
                <a:solidFill>
                  <a:srgbClr val="C00000"/>
                </a:solidFill>
              </a:rPr>
              <a:t>считался образцовым</a:t>
            </a:r>
            <a:r>
              <a:rPr lang="ru-RU" b="1" dirty="0" smtClean="0">
                <a:solidFill>
                  <a:srgbClr val="C00000"/>
                </a:solidFill>
              </a:rPr>
              <a:t>, в нём </a:t>
            </a:r>
            <a:r>
              <a:rPr lang="ru-RU" b="1" dirty="0" smtClean="0">
                <a:solidFill>
                  <a:srgbClr val="C00000"/>
                </a:solidFill>
              </a:rPr>
              <a:t>учились восемь отличников</a:t>
            </a:r>
            <a:r>
              <a:rPr lang="ru-RU" b="1" dirty="0" smtClean="0">
                <a:solidFill>
                  <a:srgbClr val="C00000"/>
                </a:solidFill>
              </a:rPr>
              <a:t>, и было нечто </a:t>
            </a:r>
            <a:r>
              <a:rPr lang="ru-RU" b="1" dirty="0" smtClean="0">
                <a:solidFill>
                  <a:srgbClr val="C00000"/>
                </a:solidFill>
              </a:rPr>
              <a:t>забавно-пикантное </a:t>
            </a:r>
            <a:r>
              <a:rPr lang="ru-RU" b="1" dirty="0" smtClean="0">
                <a:solidFill>
                  <a:srgbClr val="C00000"/>
                </a:solidFill>
              </a:rPr>
              <a:t>в том, что </a:t>
            </a:r>
            <a:r>
              <a:rPr lang="ru-RU" b="1" dirty="0" smtClean="0">
                <a:solidFill>
                  <a:srgbClr val="C00000"/>
                </a:solidFill>
              </a:rPr>
              <a:t>именно </a:t>
            </a:r>
            <a:r>
              <a:rPr lang="ru-RU" b="1" dirty="0" smtClean="0">
                <a:solidFill>
                  <a:srgbClr val="C00000"/>
                </a:solidFill>
              </a:rPr>
              <a:t>мы, </a:t>
            </a:r>
            <a:r>
              <a:rPr lang="ru-RU" b="1" dirty="0" smtClean="0">
                <a:solidFill>
                  <a:srgbClr val="C00000"/>
                </a:solidFill>
              </a:rPr>
              <a:t>добропорядочные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smtClean="0">
                <a:solidFill>
                  <a:srgbClr val="C00000"/>
                </a:solidFill>
              </a:rPr>
              <a:t>примерные </a:t>
            </a:r>
            <a:r>
              <a:rPr lang="ru-RU" b="1" dirty="0" smtClean="0">
                <a:solidFill>
                  <a:srgbClr val="C00000"/>
                </a:solidFill>
              </a:rPr>
              <a:t>дети, </a:t>
            </a:r>
            <a:r>
              <a:rPr lang="ru-RU" b="1" dirty="0" smtClean="0">
                <a:solidFill>
                  <a:srgbClr val="C00000"/>
                </a:solidFill>
              </a:rPr>
              <a:t>странной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smtClean="0">
                <a:solidFill>
                  <a:srgbClr val="C00000"/>
                </a:solidFill>
              </a:rPr>
              <a:t>необычной выходкой поразим </a:t>
            </a:r>
            <a:r>
              <a:rPr lang="ru-RU" b="1" dirty="0" smtClean="0">
                <a:solidFill>
                  <a:srgbClr val="C00000"/>
                </a:solidFill>
              </a:rPr>
              <a:t>всех </a:t>
            </a:r>
            <a:r>
              <a:rPr lang="ru-RU" b="1" dirty="0" smtClean="0">
                <a:solidFill>
                  <a:srgbClr val="C00000"/>
                </a:solidFill>
              </a:rPr>
              <a:t>учителей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smtClean="0">
                <a:solidFill>
                  <a:srgbClr val="C00000"/>
                </a:solidFill>
              </a:rPr>
              <a:t>украсив тусклую однотонность школьных будней </a:t>
            </a:r>
            <a:r>
              <a:rPr lang="ru-RU" b="1" dirty="0" smtClean="0">
                <a:solidFill>
                  <a:srgbClr val="C00000"/>
                </a:solidFill>
              </a:rPr>
              <a:t>яркой </a:t>
            </a:r>
            <a:r>
              <a:rPr lang="ru-RU" b="1" dirty="0" smtClean="0">
                <a:solidFill>
                  <a:srgbClr val="C00000"/>
                </a:solidFill>
              </a:rPr>
              <a:t>вспышкой сенсации</a:t>
            </a:r>
            <a:r>
              <a:rPr lang="ru-RU" b="1" dirty="0" smtClean="0">
                <a:solidFill>
                  <a:srgbClr val="C00000"/>
                </a:solidFill>
              </a:rPr>
              <a:t>. (8)От </a:t>
            </a:r>
            <a:r>
              <a:rPr lang="ru-RU" b="1" dirty="0" smtClean="0">
                <a:solidFill>
                  <a:srgbClr val="C00000"/>
                </a:solidFill>
              </a:rPr>
              <a:t>восторга </a:t>
            </a:r>
            <a:r>
              <a:rPr lang="ru-RU" b="1" dirty="0" smtClean="0">
                <a:solidFill>
                  <a:srgbClr val="C00000"/>
                </a:solidFill>
              </a:rPr>
              <a:t>и от </a:t>
            </a:r>
            <a:r>
              <a:rPr lang="ru-RU" b="1" dirty="0" smtClean="0">
                <a:solidFill>
                  <a:srgbClr val="C00000"/>
                </a:solidFill>
              </a:rPr>
              <a:t>тревоги </a:t>
            </a:r>
            <a:r>
              <a:rPr lang="ru-RU" b="1" dirty="0" smtClean="0">
                <a:solidFill>
                  <a:srgbClr val="C00000"/>
                </a:solidFill>
              </a:rPr>
              <a:t>ёкало </a:t>
            </a:r>
            <a:r>
              <a:rPr lang="ru-RU" b="1" dirty="0" smtClean="0">
                <a:solidFill>
                  <a:srgbClr val="C00000"/>
                </a:solidFill>
              </a:rPr>
              <a:t>сердце</a:t>
            </a:r>
            <a:r>
              <a:rPr lang="ru-RU" b="1" dirty="0" smtClean="0">
                <a:solidFill>
                  <a:srgbClr val="C00000"/>
                </a:solidFill>
              </a:rPr>
              <a:t>, и, хотя никто не знал, во что </a:t>
            </a:r>
            <a:r>
              <a:rPr lang="ru-RU" b="1" dirty="0" smtClean="0">
                <a:solidFill>
                  <a:srgbClr val="C00000"/>
                </a:solidFill>
              </a:rPr>
              <a:t>выльется </a:t>
            </a:r>
            <a:r>
              <a:rPr lang="ru-RU" b="1" dirty="0" smtClean="0">
                <a:solidFill>
                  <a:srgbClr val="C00000"/>
                </a:solidFill>
              </a:rPr>
              <a:t>наше </a:t>
            </a:r>
            <a:r>
              <a:rPr lang="ru-RU" b="1" dirty="0" smtClean="0">
                <a:solidFill>
                  <a:srgbClr val="C00000"/>
                </a:solidFill>
              </a:rPr>
              <a:t>приключение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smtClean="0">
                <a:solidFill>
                  <a:srgbClr val="C00000"/>
                </a:solidFill>
              </a:rPr>
              <a:t>обратной дороги </a:t>
            </a:r>
            <a:r>
              <a:rPr lang="ru-RU" b="1" dirty="0" smtClean="0">
                <a:solidFill>
                  <a:srgbClr val="C00000"/>
                </a:solidFill>
              </a:rPr>
              <a:t>уже не было.</a:t>
            </a: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endParaRPr lang="ru-RU" b="1" dirty="0"/>
          </a:p>
        </p:txBody>
      </p:sp>
      <p:sp>
        <p:nvSpPr>
          <p:cNvPr id="3" name="Овал 2"/>
          <p:cNvSpPr/>
          <p:nvPr/>
        </p:nvSpPr>
        <p:spPr>
          <a:xfrm>
            <a:off x="642910" y="2000240"/>
            <a:ext cx="7786742" cy="1357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/>
              <a:t>72</a:t>
            </a:r>
            <a:endParaRPr lang="ru-RU" sz="115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357166"/>
            <a:ext cx="8215370" cy="138499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Среди предложений 1—8 найдите предложения с обособленным приложением. Напишите номера этих предложений.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714752"/>
            <a:ext cx="8215370" cy="249299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ru-RU" b="1" dirty="0"/>
              <a:t> </a:t>
            </a:r>
            <a:r>
              <a:rPr lang="ru-RU" sz="2000" dirty="0" smtClean="0"/>
              <a:t> (</a:t>
            </a:r>
            <a:r>
              <a:rPr lang="ru-RU" sz="2000" b="1" dirty="0" smtClean="0">
                <a:solidFill>
                  <a:srgbClr val="C00000"/>
                </a:solidFill>
              </a:rPr>
              <a:t>12)Частенько </a:t>
            </a:r>
            <a:r>
              <a:rPr lang="ru-RU" sz="2000" b="1" dirty="0" smtClean="0">
                <a:solidFill>
                  <a:srgbClr val="C00000"/>
                </a:solidFill>
              </a:rPr>
              <a:t>отец </a:t>
            </a:r>
            <a:r>
              <a:rPr lang="ru-RU" sz="2000" b="1" dirty="0" smtClean="0">
                <a:solidFill>
                  <a:srgbClr val="C00000"/>
                </a:solidFill>
              </a:rPr>
              <a:t>просит </a:t>
            </a:r>
            <a:r>
              <a:rPr lang="ru-RU" sz="2000" b="1" dirty="0" smtClean="0">
                <a:solidFill>
                  <a:srgbClr val="C00000"/>
                </a:solidFill>
              </a:rPr>
              <a:t>меня </a:t>
            </a:r>
            <a:r>
              <a:rPr lang="ru-RU" sz="2000" b="1" dirty="0" smtClean="0">
                <a:solidFill>
                  <a:srgbClr val="C00000"/>
                </a:solidFill>
              </a:rPr>
              <a:t>напомнить </a:t>
            </a:r>
            <a:r>
              <a:rPr lang="ru-RU" sz="2000" b="1" dirty="0" smtClean="0">
                <a:solidFill>
                  <a:srgbClr val="C00000"/>
                </a:solidFill>
              </a:rPr>
              <a:t>ему </a:t>
            </a:r>
            <a:r>
              <a:rPr lang="ru-RU" sz="2000" b="1" dirty="0" smtClean="0">
                <a:solidFill>
                  <a:srgbClr val="C00000"/>
                </a:solidFill>
              </a:rPr>
              <a:t>содержание кинокартины </a:t>
            </a:r>
            <a:r>
              <a:rPr lang="ru-RU" sz="2000" b="1" dirty="0" smtClean="0">
                <a:solidFill>
                  <a:srgbClr val="C00000"/>
                </a:solidFill>
              </a:rPr>
              <a:t>или книги, </a:t>
            </a:r>
            <a:r>
              <a:rPr lang="ru-RU" sz="2000" b="1" dirty="0" smtClean="0">
                <a:solidFill>
                  <a:srgbClr val="C00000"/>
                </a:solidFill>
              </a:rPr>
              <a:t>которую </a:t>
            </a:r>
            <a:r>
              <a:rPr lang="ru-RU" sz="2000" b="1" dirty="0" smtClean="0">
                <a:solidFill>
                  <a:srgbClr val="C00000"/>
                </a:solidFill>
              </a:rPr>
              <a:t>мы оба </a:t>
            </a:r>
            <a:r>
              <a:rPr lang="ru-RU" sz="2000" b="1" dirty="0" smtClean="0">
                <a:solidFill>
                  <a:srgbClr val="C00000"/>
                </a:solidFill>
              </a:rPr>
              <a:t>читали.– </a:t>
            </a:r>
            <a:r>
              <a:rPr lang="ru-RU" sz="2000" b="1" dirty="0" smtClean="0">
                <a:solidFill>
                  <a:srgbClr val="C00000"/>
                </a:solidFill>
              </a:rPr>
              <a:t>(13)Какая </a:t>
            </a:r>
            <a:r>
              <a:rPr lang="ru-RU" sz="2000" b="1" dirty="0" smtClean="0">
                <a:solidFill>
                  <a:srgbClr val="C00000"/>
                </a:solidFill>
              </a:rPr>
              <a:t>диковинная память</a:t>
            </a:r>
            <a:r>
              <a:rPr lang="ru-RU" sz="2000" b="1" dirty="0" smtClean="0">
                <a:solidFill>
                  <a:srgbClr val="C00000"/>
                </a:solidFill>
              </a:rPr>
              <a:t>, а! — </a:t>
            </a:r>
            <a:r>
              <a:rPr lang="ru-RU" sz="2000" b="1" dirty="0" smtClean="0">
                <a:solidFill>
                  <a:srgbClr val="C00000"/>
                </a:solidFill>
              </a:rPr>
              <a:t>радостно говорит </a:t>
            </a:r>
            <a:r>
              <a:rPr lang="ru-RU" sz="2000" b="1" dirty="0" smtClean="0">
                <a:solidFill>
                  <a:srgbClr val="C00000"/>
                </a:solidFill>
              </a:rPr>
              <a:t>он. — (14)Всё </a:t>
            </a:r>
            <a:r>
              <a:rPr lang="ru-RU" sz="2000" b="1" dirty="0" smtClean="0">
                <a:solidFill>
                  <a:srgbClr val="C00000"/>
                </a:solidFill>
              </a:rPr>
              <a:t>помнит</a:t>
            </a:r>
            <a:r>
              <a:rPr lang="ru-RU" sz="2000" b="1" dirty="0" smtClean="0">
                <a:solidFill>
                  <a:srgbClr val="C00000"/>
                </a:solidFill>
              </a:rPr>
              <a:t>, будто вчера читал... (15)А я вот всё </a:t>
            </a:r>
            <a:r>
              <a:rPr lang="ru-RU" sz="2000" b="1" dirty="0" smtClean="0">
                <a:solidFill>
                  <a:srgbClr val="C00000"/>
                </a:solidFill>
              </a:rPr>
              <a:t>позабыл</a:t>
            </a:r>
            <a:r>
              <a:rPr lang="ru-RU" sz="2000" b="1" dirty="0" smtClean="0">
                <a:solidFill>
                  <a:srgbClr val="C00000"/>
                </a:solidFill>
              </a:rPr>
              <a:t>, всё </a:t>
            </a:r>
            <a:r>
              <a:rPr lang="ru-RU" sz="2000" b="1" dirty="0" smtClean="0">
                <a:solidFill>
                  <a:srgbClr val="C00000"/>
                </a:solidFill>
              </a:rPr>
              <a:t>перепутал! (</a:t>
            </a:r>
            <a:r>
              <a:rPr lang="ru-RU" sz="2000" b="1" dirty="0" smtClean="0">
                <a:solidFill>
                  <a:srgbClr val="C00000"/>
                </a:solidFill>
              </a:rPr>
              <a:t>16)Мне </a:t>
            </a:r>
            <a:r>
              <a:rPr lang="ru-RU" sz="2000" b="1" dirty="0" smtClean="0">
                <a:solidFill>
                  <a:srgbClr val="C00000"/>
                </a:solidFill>
              </a:rPr>
              <a:t>кажется</a:t>
            </a:r>
            <a:r>
              <a:rPr lang="ru-RU" sz="2000" b="1" dirty="0" smtClean="0">
                <a:solidFill>
                  <a:srgbClr val="C00000"/>
                </a:solidFill>
              </a:rPr>
              <a:t>, отец </a:t>
            </a:r>
            <a:r>
              <a:rPr lang="ru-RU" sz="2000" b="1" dirty="0" smtClean="0">
                <a:solidFill>
                  <a:srgbClr val="C00000"/>
                </a:solidFill>
              </a:rPr>
              <a:t>просто счастлив</a:t>
            </a:r>
            <a:r>
              <a:rPr lang="ru-RU" sz="2000" b="1" dirty="0" smtClean="0">
                <a:solidFill>
                  <a:srgbClr val="C00000"/>
                </a:solidFill>
              </a:rPr>
              <a:t>, что он всё </a:t>
            </a:r>
            <a:r>
              <a:rPr lang="ru-RU" sz="2000" b="1" dirty="0" smtClean="0">
                <a:solidFill>
                  <a:srgbClr val="C00000"/>
                </a:solidFill>
              </a:rPr>
              <a:t>забывает </a:t>
            </a:r>
            <a:r>
              <a:rPr lang="ru-RU" sz="2000" b="1" dirty="0" smtClean="0">
                <a:solidFill>
                  <a:srgbClr val="C00000"/>
                </a:solidFill>
              </a:rPr>
              <a:t>и </a:t>
            </a:r>
            <a:r>
              <a:rPr lang="ru-RU" sz="2000" b="1" dirty="0" smtClean="0">
                <a:solidFill>
                  <a:srgbClr val="C00000"/>
                </a:solidFill>
              </a:rPr>
              <a:t>путает. (</a:t>
            </a:r>
            <a:r>
              <a:rPr lang="ru-RU" sz="2000" b="1" dirty="0" smtClean="0">
                <a:solidFill>
                  <a:srgbClr val="C00000"/>
                </a:solidFill>
              </a:rPr>
              <a:t>17)На </a:t>
            </a:r>
            <a:r>
              <a:rPr lang="ru-RU" sz="2000" b="1" dirty="0" smtClean="0">
                <a:solidFill>
                  <a:srgbClr val="C00000"/>
                </a:solidFill>
              </a:rPr>
              <a:t>следующий </a:t>
            </a:r>
            <a:r>
              <a:rPr lang="ru-RU" sz="2000" b="1" dirty="0" smtClean="0">
                <a:solidFill>
                  <a:srgbClr val="C00000"/>
                </a:solidFill>
              </a:rPr>
              <a:t>день, после того как я </a:t>
            </a:r>
            <a:r>
              <a:rPr lang="ru-RU" sz="2000" b="1" dirty="0" smtClean="0">
                <a:solidFill>
                  <a:srgbClr val="C00000"/>
                </a:solidFill>
              </a:rPr>
              <a:t>смазал </a:t>
            </a:r>
            <a:r>
              <a:rPr lang="ru-RU" sz="2000" b="1" dirty="0" smtClean="0">
                <a:solidFill>
                  <a:srgbClr val="C00000"/>
                </a:solidFill>
              </a:rPr>
              <a:t>по </a:t>
            </a:r>
            <a:r>
              <a:rPr lang="ru-RU" sz="2000" b="1" dirty="0" smtClean="0">
                <a:solidFill>
                  <a:srgbClr val="C00000"/>
                </a:solidFill>
              </a:rPr>
              <a:t>физиономии Костику</a:t>
            </a:r>
            <a:r>
              <a:rPr lang="ru-RU" sz="2000" b="1" dirty="0" smtClean="0">
                <a:solidFill>
                  <a:srgbClr val="C00000"/>
                </a:solidFill>
              </a:rPr>
              <a:t>, отец </a:t>
            </a:r>
            <a:r>
              <a:rPr lang="ru-RU" sz="2000" b="1" dirty="0" smtClean="0">
                <a:solidFill>
                  <a:srgbClr val="C00000"/>
                </a:solidFill>
              </a:rPr>
              <a:t>сказал…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endParaRPr lang="ru-RU" b="1" dirty="0"/>
          </a:p>
        </p:txBody>
      </p:sp>
      <p:sp>
        <p:nvSpPr>
          <p:cNvPr id="3" name="Овал 2"/>
          <p:cNvSpPr/>
          <p:nvPr/>
        </p:nvSpPr>
        <p:spPr>
          <a:xfrm>
            <a:off x="642910" y="1928802"/>
            <a:ext cx="7786742" cy="157163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/>
              <a:t>121516</a:t>
            </a:r>
            <a:endParaRPr lang="ru-RU" sz="115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357166"/>
            <a:ext cx="8215370" cy="138499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Среди предложений 12—17 найдите все предложения с однородными членами. Напишите номера этих предложений.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0758" y="500043"/>
            <a:ext cx="8604646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Помни, если ты завалишь 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экзамены, то 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у тебя всегда есть 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другая дорога…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которую нужно 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подметать…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714752"/>
            <a:ext cx="8215370" cy="224676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ru-RU" dirty="0" smtClean="0"/>
              <a:t>(</a:t>
            </a:r>
            <a:r>
              <a:rPr lang="ru-RU" sz="2000" b="1" dirty="0" smtClean="0">
                <a:solidFill>
                  <a:srgbClr val="C00000"/>
                </a:solidFill>
              </a:rPr>
              <a:t>1)В дверь </a:t>
            </a:r>
            <a:r>
              <a:rPr lang="ru-RU" sz="2000" b="1" dirty="0" smtClean="0">
                <a:solidFill>
                  <a:srgbClr val="C00000"/>
                </a:solidFill>
              </a:rPr>
              <a:t>позвонили</a:t>
            </a:r>
            <a:r>
              <a:rPr lang="ru-RU" sz="2000" b="1" dirty="0" smtClean="0">
                <a:solidFill>
                  <a:srgbClr val="C00000"/>
                </a:solidFill>
              </a:rPr>
              <a:t>. (2)Из </a:t>
            </a:r>
            <a:r>
              <a:rPr lang="ru-RU" sz="2000" b="1" dirty="0" smtClean="0">
                <a:solidFill>
                  <a:srgbClr val="C00000"/>
                </a:solidFill>
              </a:rPr>
              <a:t>прихожей донеслись </a:t>
            </a:r>
            <a:r>
              <a:rPr lang="ru-RU" sz="2000" b="1" dirty="0" smtClean="0">
                <a:solidFill>
                  <a:srgbClr val="C00000"/>
                </a:solidFill>
              </a:rPr>
              <a:t>оживлённые </a:t>
            </a:r>
            <a:r>
              <a:rPr lang="ru-RU" sz="2000" b="1" dirty="0" smtClean="0">
                <a:solidFill>
                  <a:srgbClr val="C00000"/>
                </a:solidFill>
              </a:rPr>
              <a:t>голоса </a:t>
            </a:r>
            <a:r>
              <a:rPr lang="ru-RU" sz="2000" b="1" dirty="0" smtClean="0">
                <a:solidFill>
                  <a:srgbClr val="C00000"/>
                </a:solidFill>
              </a:rPr>
              <a:t>и смех. (</a:t>
            </a:r>
            <a:r>
              <a:rPr lang="ru-RU" sz="2000" b="1" dirty="0" smtClean="0">
                <a:solidFill>
                  <a:srgbClr val="C00000"/>
                </a:solidFill>
              </a:rPr>
              <a:t>3)Появились </a:t>
            </a:r>
            <a:r>
              <a:rPr lang="ru-RU" sz="2000" b="1" dirty="0" smtClean="0">
                <a:solidFill>
                  <a:srgbClr val="C00000"/>
                </a:solidFill>
              </a:rPr>
              <a:t>гости. (</a:t>
            </a:r>
            <a:r>
              <a:rPr lang="ru-RU" sz="2000" b="1" dirty="0" smtClean="0">
                <a:solidFill>
                  <a:srgbClr val="C00000"/>
                </a:solidFill>
              </a:rPr>
              <a:t>4)Солидные</a:t>
            </a:r>
            <a:r>
              <a:rPr lang="ru-RU" sz="2000" b="1" dirty="0" smtClean="0">
                <a:solidFill>
                  <a:srgbClr val="C00000"/>
                </a:solidFill>
              </a:rPr>
              <a:t>, </a:t>
            </a:r>
            <a:r>
              <a:rPr lang="ru-RU" sz="2000" b="1" dirty="0" smtClean="0">
                <a:solidFill>
                  <a:srgbClr val="C00000"/>
                </a:solidFill>
              </a:rPr>
              <a:t>хорошо одетые </a:t>
            </a:r>
            <a:r>
              <a:rPr lang="ru-RU" sz="2000" b="1" dirty="0" smtClean="0">
                <a:solidFill>
                  <a:srgbClr val="C00000"/>
                </a:solidFill>
              </a:rPr>
              <a:t>люди </a:t>
            </a:r>
            <a:r>
              <a:rPr lang="ru-RU" sz="2000" b="1" dirty="0" smtClean="0">
                <a:solidFill>
                  <a:srgbClr val="C00000"/>
                </a:solidFill>
              </a:rPr>
              <a:t>здоровались </a:t>
            </a:r>
            <a:r>
              <a:rPr lang="ru-RU" sz="2000" b="1" dirty="0" smtClean="0">
                <a:solidFill>
                  <a:srgbClr val="C00000"/>
                </a:solidFill>
              </a:rPr>
              <a:t>с </a:t>
            </a:r>
            <a:r>
              <a:rPr lang="ru-RU" sz="2000" b="1" dirty="0" smtClean="0">
                <a:solidFill>
                  <a:srgbClr val="C00000"/>
                </a:solidFill>
              </a:rPr>
              <a:t>хозяевами</a:t>
            </a:r>
            <a:r>
              <a:rPr lang="ru-RU" sz="2000" b="1" dirty="0" smtClean="0">
                <a:solidFill>
                  <a:srgbClr val="C00000"/>
                </a:solidFill>
              </a:rPr>
              <a:t>, </a:t>
            </a:r>
            <a:r>
              <a:rPr lang="ru-RU" sz="2000" b="1" dirty="0" smtClean="0">
                <a:solidFill>
                  <a:srgbClr val="C00000"/>
                </a:solidFill>
              </a:rPr>
              <a:t>подходили </a:t>
            </a:r>
            <a:r>
              <a:rPr lang="ru-RU" sz="2000" b="1" dirty="0" smtClean="0">
                <a:solidFill>
                  <a:srgbClr val="C00000"/>
                </a:solidFill>
              </a:rPr>
              <a:t>к столу, </a:t>
            </a:r>
            <a:r>
              <a:rPr lang="ru-RU" sz="2000" b="1" dirty="0" smtClean="0">
                <a:solidFill>
                  <a:srgbClr val="C00000"/>
                </a:solidFill>
              </a:rPr>
              <a:t>накладывали </a:t>
            </a:r>
            <a:r>
              <a:rPr lang="ru-RU" sz="2000" b="1" dirty="0" smtClean="0">
                <a:solidFill>
                  <a:srgbClr val="C00000"/>
                </a:solidFill>
              </a:rPr>
              <a:t>в </a:t>
            </a:r>
            <a:r>
              <a:rPr lang="ru-RU" sz="2000" b="1" dirty="0" smtClean="0">
                <a:solidFill>
                  <a:srgbClr val="C00000"/>
                </a:solidFill>
              </a:rPr>
              <a:t>тарелки закуску</a:t>
            </a:r>
            <a:r>
              <a:rPr lang="ru-RU" sz="2000" b="1" dirty="0" smtClean="0">
                <a:solidFill>
                  <a:srgbClr val="C00000"/>
                </a:solidFill>
              </a:rPr>
              <a:t>. (5)Дамы </a:t>
            </a:r>
            <a:r>
              <a:rPr lang="ru-RU" sz="2000" b="1" dirty="0" smtClean="0">
                <a:solidFill>
                  <a:srgbClr val="C00000"/>
                </a:solidFill>
              </a:rPr>
              <a:t>располагались </a:t>
            </a:r>
            <a:r>
              <a:rPr lang="ru-RU" sz="2000" b="1" dirty="0" smtClean="0">
                <a:solidFill>
                  <a:srgbClr val="C00000"/>
                </a:solidFill>
              </a:rPr>
              <a:t>в </a:t>
            </a:r>
            <a:r>
              <a:rPr lang="ru-RU" sz="2000" b="1" dirty="0" smtClean="0">
                <a:solidFill>
                  <a:srgbClr val="C00000"/>
                </a:solidFill>
              </a:rPr>
              <a:t>удобных мягких креслах</a:t>
            </a:r>
            <a:r>
              <a:rPr lang="ru-RU" sz="2000" b="1" dirty="0" smtClean="0">
                <a:solidFill>
                  <a:srgbClr val="C00000"/>
                </a:solidFill>
              </a:rPr>
              <a:t>; </a:t>
            </a:r>
            <a:r>
              <a:rPr lang="ru-RU" sz="2000" b="1" dirty="0" smtClean="0">
                <a:solidFill>
                  <a:srgbClr val="C00000"/>
                </a:solidFill>
              </a:rPr>
              <a:t>мужчины</a:t>
            </a:r>
            <a:r>
              <a:rPr lang="ru-RU" sz="2000" b="1" dirty="0" smtClean="0">
                <a:solidFill>
                  <a:srgbClr val="C00000"/>
                </a:solidFill>
              </a:rPr>
              <a:t>, </a:t>
            </a:r>
            <a:r>
              <a:rPr lang="ru-RU" sz="2000" b="1" dirty="0" smtClean="0">
                <a:solidFill>
                  <a:srgbClr val="C00000"/>
                </a:solidFill>
              </a:rPr>
              <a:t>образовав группки</a:t>
            </a:r>
            <a:r>
              <a:rPr lang="ru-RU" sz="2000" b="1" dirty="0" smtClean="0">
                <a:solidFill>
                  <a:srgbClr val="C00000"/>
                </a:solidFill>
              </a:rPr>
              <a:t>, </a:t>
            </a:r>
            <a:r>
              <a:rPr lang="ru-RU" sz="2000" b="1" dirty="0" smtClean="0">
                <a:solidFill>
                  <a:srgbClr val="C00000"/>
                </a:solidFill>
              </a:rPr>
              <a:t>беседовали </a:t>
            </a:r>
            <a:r>
              <a:rPr lang="ru-RU" sz="2000" b="1" dirty="0" smtClean="0">
                <a:solidFill>
                  <a:srgbClr val="C00000"/>
                </a:solidFill>
              </a:rPr>
              <a:t>друг с </a:t>
            </a:r>
            <a:r>
              <a:rPr lang="ru-RU" sz="2000" b="1" dirty="0" smtClean="0">
                <a:solidFill>
                  <a:srgbClr val="C00000"/>
                </a:solidFill>
              </a:rPr>
              <a:t>другом</a:t>
            </a:r>
            <a:r>
              <a:rPr lang="ru-RU" sz="2000" b="1" dirty="0" smtClean="0">
                <a:solidFill>
                  <a:srgbClr val="C00000"/>
                </a:solidFill>
              </a:rPr>
              <a:t>. (6)Семён </a:t>
            </a:r>
            <a:r>
              <a:rPr lang="ru-RU" sz="2000" b="1" dirty="0" smtClean="0">
                <a:solidFill>
                  <a:srgbClr val="C00000"/>
                </a:solidFill>
              </a:rPr>
              <a:t>Петрович поднял </a:t>
            </a:r>
            <a:r>
              <a:rPr lang="ru-RU" sz="2000" b="1" dirty="0" smtClean="0">
                <a:solidFill>
                  <a:srgbClr val="C00000"/>
                </a:solidFill>
              </a:rPr>
              <a:t>меня с места и </a:t>
            </a:r>
            <a:r>
              <a:rPr lang="ru-RU" sz="2000" b="1" dirty="0" smtClean="0">
                <a:solidFill>
                  <a:srgbClr val="C00000"/>
                </a:solidFill>
              </a:rPr>
              <a:t>представил гостям</a:t>
            </a:r>
            <a:r>
              <a:rPr lang="ru-RU" sz="2000" b="1" dirty="0" smtClean="0">
                <a:solidFill>
                  <a:srgbClr val="C00000"/>
                </a:solidFill>
              </a:rPr>
              <a:t>: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– (7)Вот Иван, самый </a:t>
            </a:r>
            <a:r>
              <a:rPr lang="ru-RU" sz="2000" b="1" dirty="0" smtClean="0">
                <a:solidFill>
                  <a:srgbClr val="C00000"/>
                </a:solidFill>
              </a:rPr>
              <a:t>большой оригинал </a:t>
            </a:r>
            <a:r>
              <a:rPr lang="ru-RU" sz="2000" b="1" dirty="0" smtClean="0">
                <a:solidFill>
                  <a:srgbClr val="C00000"/>
                </a:solidFill>
              </a:rPr>
              <a:t>из всех </a:t>
            </a:r>
            <a:r>
              <a:rPr lang="ru-RU" sz="2000" b="1" dirty="0" smtClean="0">
                <a:solidFill>
                  <a:srgbClr val="C00000"/>
                </a:solidFill>
              </a:rPr>
              <a:t>друзей </a:t>
            </a:r>
            <a:r>
              <a:rPr lang="ru-RU" sz="2000" b="1" dirty="0" smtClean="0">
                <a:solidFill>
                  <a:srgbClr val="C00000"/>
                </a:solidFill>
              </a:rPr>
              <a:t>моей </a:t>
            </a:r>
            <a:r>
              <a:rPr lang="ru-RU" sz="2000" b="1" dirty="0" smtClean="0">
                <a:solidFill>
                  <a:srgbClr val="C00000"/>
                </a:solidFill>
              </a:rPr>
              <a:t>дочери</a:t>
            </a:r>
            <a:r>
              <a:rPr lang="ru-RU" sz="2000" b="1" dirty="0" smtClean="0">
                <a:solidFill>
                  <a:srgbClr val="C00000"/>
                </a:solidFill>
              </a:rPr>
              <a:t>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42910" y="1928802"/>
            <a:ext cx="7786742" cy="157163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/>
              <a:t>7</a:t>
            </a:r>
            <a:endParaRPr lang="ru-RU" sz="115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357166"/>
            <a:ext cx="8215370" cy="138499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Среди предложений 1—7 найдите предложение с обособленным распространённым приложением. Напишите номер этого предложения.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Documents and Settings\муртаза\Мои документы\Downloads\srst-logo-tl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85728"/>
            <a:ext cx="4762500" cy="4286250"/>
          </a:xfrm>
          <a:prstGeom prst="rect">
            <a:avLst/>
          </a:prstGeom>
          <a:noFill/>
        </p:spPr>
      </p:pic>
      <p:pic>
        <p:nvPicPr>
          <p:cNvPr id="33795" name="Picture 3" descr="D:\Documents and Settings\муртаза\Мои документы\2018 конец\download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4714884"/>
            <a:ext cx="5715000" cy="190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714752"/>
            <a:ext cx="8215370" cy="252376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 </a:t>
            </a:r>
            <a:r>
              <a:rPr lang="ru-RU" sz="2000" b="1" dirty="0" smtClean="0">
                <a:solidFill>
                  <a:srgbClr val="C00000"/>
                </a:solidFill>
              </a:rPr>
              <a:t>(</a:t>
            </a:r>
            <a:r>
              <a:rPr lang="ru-RU" sz="2000" b="1" dirty="0" smtClean="0">
                <a:solidFill>
                  <a:srgbClr val="C00000"/>
                </a:solidFill>
              </a:rPr>
              <a:t>1)Солнце садилось</a:t>
            </a:r>
            <a:r>
              <a:rPr lang="ru-RU" sz="2000" b="1" dirty="0" smtClean="0">
                <a:solidFill>
                  <a:srgbClr val="C00000"/>
                </a:solidFill>
              </a:rPr>
              <a:t>. (</a:t>
            </a:r>
            <a:r>
              <a:rPr lang="ru-RU" sz="2000" b="1" dirty="0" smtClean="0">
                <a:solidFill>
                  <a:srgbClr val="C00000"/>
                </a:solidFill>
              </a:rPr>
              <a:t>2)Вокруг </a:t>
            </a:r>
            <a:r>
              <a:rPr lang="ru-RU" sz="2000" b="1" dirty="0" smtClean="0">
                <a:solidFill>
                  <a:srgbClr val="C00000"/>
                </a:solidFill>
              </a:rPr>
              <a:t>пахло </a:t>
            </a:r>
            <a:r>
              <a:rPr lang="ru-RU" sz="2000" b="1" dirty="0" smtClean="0">
                <a:solidFill>
                  <a:srgbClr val="C00000"/>
                </a:solidFill>
              </a:rPr>
              <a:t>вечерней прохладой</a:t>
            </a:r>
            <a:r>
              <a:rPr lang="ru-RU" sz="2000" b="1" dirty="0" smtClean="0">
                <a:solidFill>
                  <a:srgbClr val="C00000"/>
                </a:solidFill>
              </a:rPr>
              <a:t>. (3)Птицы </a:t>
            </a:r>
            <a:r>
              <a:rPr lang="ru-RU" sz="2000" b="1" dirty="0" smtClean="0">
                <a:solidFill>
                  <a:srgbClr val="C00000"/>
                </a:solidFill>
              </a:rPr>
              <a:t>замолчали</a:t>
            </a:r>
            <a:r>
              <a:rPr lang="ru-RU" sz="2000" b="1" dirty="0" smtClean="0">
                <a:solidFill>
                  <a:srgbClr val="C00000"/>
                </a:solidFill>
              </a:rPr>
              <a:t>, </a:t>
            </a:r>
            <a:r>
              <a:rPr lang="ru-RU" sz="2000" b="1" dirty="0" smtClean="0">
                <a:solidFill>
                  <a:srgbClr val="C00000"/>
                </a:solidFill>
              </a:rPr>
              <a:t>уступив </a:t>
            </a:r>
            <a:r>
              <a:rPr lang="ru-RU" sz="2000" b="1" dirty="0" smtClean="0">
                <a:solidFill>
                  <a:srgbClr val="C00000"/>
                </a:solidFill>
              </a:rPr>
              <a:t>место </a:t>
            </a:r>
            <a:r>
              <a:rPr lang="ru-RU" sz="2000" b="1" dirty="0" smtClean="0">
                <a:solidFill>
                  <a:srgbClr val="C00000"/>
                </a:solidFill>
              </a:rPr>
              <a:t>нашему </a:t>
            </a:r>
            <a:r>
              <a:rPr lang="ru-RU" sz="2000" b="1" dirty="0" smtClean="0">
                <a:solidFill>
                  <a:srgbClr val="C00000"/>
                </a:solidFill>
              </a:rPr>
              <a:t>герою. (4)Он </a:t>
            </a:r>
            <a:r>
              <a:rPr lang="ru-RU" sz="2000" b="1" dirty="0" smtClean="0">
                <a:solidFill>
                  <a:srgbClr val="C00000"/>
                </a:solidFill>
              </a:rPr>
              <a:t>вскарабкал­ся </a:t>
            </a:r>
            <a:r>
              <a:rPr lang="ru-RU" sz="2000" b="1" dirty="0" smtClean="0">
                <a:solidFill>
                  <a:srgbClr val="C00000"/>
                </a:solidFill>
              </a:rPr>
              <a:t>на </a:t>
            </a:r>
            <a:r>
              <a:rPr lang="ru-RU" sz="2000" b="1" dirty="0" smtClean="0">
                <a:solidFill>
                  <a:srgbClr val="C00000"/>
                </a:solidFill>
              </a:rPr>
              <a:t>остатки трухлявого пенька</a:t>
            </a:r>
            <a:r>
              <a:rPr lang="ru-RU" sz="2000" b="1" dirty="0" smtClean="0">
                <a:solidFill>
                  <a:srgbClr val="C00000"/>
                </a:solidFill>
              </a:rPr>
              <a:t>, чтобы быть </a:t>
            </a:r>
            <a:r>
              <a:rPr lang="ru-RU" sz="2000" b="1" dirty="0" smtClean="0">
                <a:solidFill>
                  <a:srgbClr val="C00000"/>
                </a:solidFill>
              </a:rPr>
              <a:t>повыше</a:t>
            </a:r>
            <a:r>
              <a:rPr lang="ru-RU" sz="2000" b="1" dirty="0" smtClean="0">
                <a:solidFill>
                  <a:srgbClr val="C00000"/>
                </a:solidFill>
              </a:rPr>
              <a:t>, и запел. (5)Это был </a:t>
            </a:r>
            <a:r>
              <a:rPr lang="ru-RU" sz="2000" b="1" dirty="0" smtClean="0">
                <a:solidFill>
                  <a:srgbClr val="C00000"/>
                </a:solidFill>
              </a:rPr>
              <a:t>светлячок </a:t>
            </a:r>
            <a:r>
              <a:rPr lang="ru-RU" sz="2000" b="1" dirty="0" smtClean="0">
                <a:solidFill>
                  <a:srgbClr val="C00000"/>
                </a:solidFill>
              </a:rPr>
              <a:t>— </a:t>
            </a:r>
            <a:r>
              <a:rPr lang="ru-RU" sz="2000" b="1" dirty="0" smtClean="0">
                <a:solidFill>
                  <a:srgbClr val="C00000"/>
                </a:solidFill>
              </a:rPr>
              <a:t>маленькая букашечка</a:t>
            </a:r>
            <a:r>
              <a:rPr lang="ru-RU" sz="2000" b="1" dirty="0" smtClean="0">
                <a:solidFill>
                  <a:srgbClr val="C00000"/>
                </a:solidFill>
              </a:rPr>
              <a:t>, и пел он свою </a:t>
            </a:r>
            <a:r>
              <a:rPr lang="ru-RU" sz="2000" b="1" dirty="0" smtClean="0">
                <a:solidFill>
                  <a:srgbClr val="C00000"/>
                </a:solidFill>
              </a:rPr>
              <a:t>незатейливую песенку </a:t>
            </a:r>
            <a:r>
              <a:rPr lang="ru-RU" sz="2000" b="1" dirty="0" smtClean="0">
                <a:solidFill>
                  <a:srgbClr val="C00000"/>
                </a:solidFill>
              </a:rPr>
              <a:t>о том, что видел: </a:t>
            </a:r>
            <a:r>
              <a:rPr lang="ru-RU" sz="2000" b="1" dirty="0" smtClean="0">
                <a:solidFill>
                  <a:srgbClr val="C00000"/>
                </a:solidFill>
              </a:rPr>
              <a:t>прекрасную картину заката</a:t>
            </a:r>
            <a:r>
              <a:rPr lang="ru-RU" sz="2000" b="1" dirty="0" smtClean="0">
                <a:solidFill>
                  <a:srgbClr val="C00000"/>
                </a:solidFill>
              </a:rPr>
              <a:t>, </a:t>
            </a:r>
            <a:r>
              <a:rPr lang="ru-RU" sz="2000" b="1" dirty="0" smtClean="0">
                <a:solidFill>
                  <a:srgbClr val="C00000"/>
                </a:solidFill>
              </a:rPr>
              <a:t>красивое </a:t>
            </a:r>
            <a:r>
              <a:rPr lang="ru-RU" sz="2000" b="1" dirty="0" smtClean="0">
                <a:solidFill>
                  <a:srgbClr val="C00000"/>
                </a:solidFill>
              </a:rPr>
              <a:t>небо, зелёное море травы, </a:t>
            </a:r>
            <a:r>
              <a:rPr lang="ru-RU" sz="2000" b="1" dirty="0" smtClean="0">
                <a:solidFill>
                  <a:srgbClr val="C00000"/>
                </a:solidFill>
              </a:rPr>
              <a:t>серебряные </a:t>
            </a:r>
            <a:r>
              <a:rPr lang="ru-RU" sz="2000" b="1" dirty="0" smtClean="0">
                <a:solidFill>
                  <a:srgbClr val="C00000"/>
                </a:solidFill>
              </a:rPr>
              <a:t>слёзы росы и </a:t>
            </a:r>
            <a:r>
              <a:rPr lang="ru-RU" sz="2000" b="1" dirty="0" smtClean="0">
                <a:solidFill>
                  <a:srgbClr val="C00000"/>
                </a:solidFill>
              </a:rPr>
              <a:t>любовь</a:t>
            </a:r>
            <a:r>
              <a:rPr lang="ru-RU" sz="2000" b="1" dirty="0" smtClean="0">
                <a:solidFill>
                  <a:srgbClr val="C00000"/>
                </a:solidFill>
              </a:rPr>
              <a:t>. (6)Он пел о любви к жизни. (7)Он во всём видел </a:t>
            </a:r>
            <a:r>
              <a:rPr lang="ru-RU" sz="2000" b="1" dirty="0" smtClean="0">
                <a:solidFill>
                  <a:srgbClr val="C00000"/>
                </a:solidFill>
              </a:rPr>
              <a:t>любовь</a:t>
            </a:r>
            <a:r>
              <a:rPr lang="ru-RU" sz="2000" b="1" dirty="0" smtClean="0">
                <a:solidFill>
                  <a:srgbClr val="C00000"/>
                </a:solidFill>
              </a:rPr>
              <a:t>. 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/>
            <a:endParaRPr lang="ru-RU" b="1" dirty="0"/>
          </a:p>
        </p:txBody>
      </p:sp>
      <p:sp>
        <p:nvSpPr>
          <p:cNvPr id="3" name="Овал 2"/>
          <p:cNvSpPr/>
          <p:nvPr/>
        </p:nvSpPr>
        <p:spPr>
          <a:xfrm>
            <a:off x="642910" y="1928802"/>
            <a:ext cx="7786742" cy="157163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smtClean="0"/>
              <a:t>5</a:t>
            </a:r>
            <a:endParaRPr lang="ru-RU" sz="115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357166"/>
            <a:ext cx="8215370" cy="138499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Среди предложений 1–7 найдите предложение с обособленным приложением. Напишите номер этого предложения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714752"/>
            <a:ext cx="8215370" cy="280076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 </a:t>
            </a: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(17)Когда поезд отошёл от </a:t>
            </a:r>
            <a:r>
              <a:rPr lang="ru-RU" sz="2000" b="1" dirty="0" smtClean="0">
                <a:solidFill>
                  <a:srgbClr val="C00000"/>
                </a:solidFill>
              </a:rPr>
              <a:t>очередной станции</a:t>
            </a:r>
            <a:r>
              <a:rPr lang="ru-RU" sz="2000" b="1" dirty="0" smtClean="0">
                <a:solidFill>
                  <a:srgbClr val="C00000"/>
                </a:solidFill>
              </a:rPr>
              <a:t>, я поставил книгу на </a:t>
            </a:r>
            <a:r>
              <a:rPr lang="ru-RU" sz="2000" b="1" dirty="0" smtClean="0">
                <a:solidFill>
                  <a:srgbClr val="C00000"/>
                </a:solidFill>
              </a:rPr>
              <a:t>открытое </a:t>
            </a:r>
            <a:r>
              <a:rPr lang="ru-RU" sz="2000" b="1" dirty="0" smtClean="0">
                <a:solidFill>
                  <a:srgbClr val="C00000"/>
                </a:solidFill>
              </a:rPr>
              <a:t>окно и стал </a:t>
            </a:r>
            <a:r>
              <a:rPr lang="ru-RU" sz="2000" b="1" dirty="0" smtClean="0">
                <a:solidFill>
                  <a:srgbClr val="C00000"/>
                </a:solidFill>
              </a:rPr>
              <a:t>смотреть </a:t>
            </a:r>
            <a:r>
              <a:rPr lang="ru-RU" sz="2000" b="1" dirty="0" smtClean="0">
                <a:solidFill>
                  <a:srgbClr val="C00000"/>
                </a:solidFill>
              </a:rPr>
              <a:t>на лес, на поля и луга, </a:t>
            </a:r>
            <a:r>
              <a:rPr lang="ru-RU" sz="2000" b="1" dirty="0" smtClean="0">
                <a:solidFill>
                  <a:srgbClr val="C00000"/>
                </a:solidFill>
              </a:rPr>
              <a:t>которые мелькали </a:t>
            </a:r>
            <a:r>
              <a:rPr lang="ru-RU" sz="2000" b="1" dirty="0" smtClean="0">
                <a:solidFill>
                  <a:srgbClr val="C00000"/>
                </a:solidFill>
              </a:rPr>
              <a:t>за окном. (18)И вдруг — о ужас! (19)Книга </a:t>
            </a:r>
            <a:r>
              <a:rPr lang="ru-RU" sz="2000" b="1" dirty="0" smtClean="0">
                <a:solidFill>
                  <a:srgbClr val="C00000"/>
                </a:solidFill>
              </a:rPr>
              <a:t>исчезла </a:t>
            </a:r>
            <a:r>
              <a:rPr lang="ru-RU" sz="2000" b="1" dirty="0" smtClean="0">
                <a:solidFill>
                  <a:srgbClr val="C00000"/>
                </a:solidFill>
              </a:rPr>
              <a:t>между двойными </a:t>
            </a:r>
            <a:r>
              <a:rPr lang="ru-RU" sz="2000" b="1" dirty="0" smtClean="0">
                <a:solidFill>
                  <a:srgbClr val="C00000"/>
                </a:solidFill>
              </a:rPr>
              <a:t>окнами вагона</a:t>
            </a:r>
            <a:r>
              <a:rPr lang="ru-RU" sz="2000" b="1" dirty="0" smtClean="0">
                <a:solidFill>
                  <a:srgbClr val="C00000"/>
                </a:solidFill>
              </a:rPr>
              <a:t>. (20)Ещё не </a:t>
            </a:r>
            <a:r>
              <a:rPr lang="ru-RU" sz="2000" b="1" dirty="0" smtClean="0">
                <a:solidFill>
                  <a:srgbClr val="C00000"/>
                </a:solidFill>
              </a:rPr>
              <a:t>понимая </a:t>
            </a:r>
            <a:r>
              <a:rPr lang="ru-RU" sz="2000" b="1" dirty="0" smtClean="0">
                <a:solidFill>
                  <a:srgbClr val="C00000"/>
                </a:solidFill>
              </a:rPr>
              <a:t>серьёзно­сти </a:t>
            </a:r>
            <a:r>
              <a:rPr lang="ru-RU" sz="2000" b="1" dirty="0" smtClean="0">
                <a:solidFill>
                  <a:srgbClr val="C00000"/>
                </a:solidFill>
              </a:rPr>
              <a:t>положения</a:t>
            </a:r>
            <a:r>
              <a:rPr lang="ru-RU" sz="2000" b="1" dirty="0" smtClean="0">
                <a:solidFill>
                  <a:srgbClr val="C00000"/>
                </a:solidFill>
              </a:rPr>
              <a:t>, я замер и </a:t>
            </a:r>
            <a:r>
              <a:rPr lang="ru-RU" sz="2000" b="1" dirty="0" smtClean="0">
                <a:solidFill>
                  <a:srgbClr val="C00000"/>
                </a:solidFill>
              </a:rPr>
              <a:t>испуганно смотрел </a:t>
            </a:r>
            <a:r>
              <a:rPr lang="ru-RU" sz="2000" b="1" dirty="0" smtClean="0">
                <a:solidFill>
                  <a:srgbClr val="C00000"/>
                </a:solidFill>
              </a:rPr>
              <a:t>на отца, на </a:t>
            </a:r>
            <a:r>
              <a:rPr lang="ru-RU" sz="2000" b="1" dirty="0" smtClean="0">
                <a:solidFill>
                  <a:srgbClr val="C00000"/>
                </a:solidFill>
              </a:rPr>
              <a:t>соседа-лётчика</a:t>
            </a:r>
            <a:r>
              <a:rPr lang="ru-RU" sz="2000" b="1" dirty="0" smtClean="0">
                <a:solidFill>
                  <a:srgbClr val="C00000"/>
                </a:solidFill>
              </a:rPr>
              <a:t>, </a:t>
            </a:r>
            <a:r>
              <a:rPr lang="ru-RU" sz="2000" b="1" dirty="0" smtClean="0">
                <a:solidFill>
                  <a:srgbClr val="C00000"/>
                </a:solidFill>
              </a:rPr>
              <a:t>который пытался достать </a:t>
            </a:r>
            <a:r>
              <a:rPr lang="ru-RU" sz="2000" b="1" dirty="0" smtClean="0">
                <a:solidFill>
                  <a:srgbClr val="C00000"/>
                </a:solidFill>
              </a:rPr>
              <a:t>книгу. (21)Через </a:t>
            </a:r>
            <a:r>
              <a:rPr lang="ru-RU" sz="2000" b="1" dirty="0" smtClean="0">
                <a:solidFill>
                  <a:srgbClr val="C00000"/>
                </a:solidFill>
              </a:rPr>
              <a:t>минуту </a:t>
            </a:r>
            <a:r>
              <a:rPr lang="ru-RU" sz="2000" b="1" dirty="0" smtClean="0">
                <a:solidFill>
                  <a:srgbClr val="C00000"/>
                </a:solidFill>
              </a:rPr>
              <a:t>уже весь вагон </a:t>
            </a:r>
            <a:r>
              <a:rPr lang="ru-RU" sz="2000" b="1" dirty="0" smtClean="0">
                <a:solidFill>
                  <a:srgbClr val="C00000"/>
                </a:solidFill>
              </a:rPr>
              <a:t>помогал </a:t>
            </a:r>
            <a:r>
              <a:rPr lang="ru-RU" sz="2000" b="1" dirty="0" smtClean="0">
                <a:solidFill>
                  <a:srgbClr val="C00000"/>
                </a:solidFill>
              </a:rPr>
              <a:t>нам.</a:t>
            </a: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endParaRPr lang="ru-RU" b="1" dirty="0"/>
          </a:p>
        </p:txBody>
      </p:sp>
      <p:sp>
        <p:nvSpPr>
          <p:cNvPr id="3" name="Овал 2"/>
          <p:cNvSpPr/>
          <p:nvPr/>
        </p:nvSpPr>
        <p:spPr>
          <a:xfrm>
            <a:off x="642910" y="1928802"/>
            <a:ext cx="7786742" cy="157163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/>
              <a:t>20</a:t>
            </a:r>
            <a:endParaRPr lang="ru-RU" sz="115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357166"/>
            <a:ext cx="8215370" cy="138499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Среди предложений 17–21 найдите предложение с обособленным обстоятельством. Напишите номер этого предложения.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714752"/>
            <a:ext cx="8215370" cy="252376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 </a:t>
            </a:r>
            <a:r>
              <a:rPr lang="ru-RU" sz="2000" b="1" dirty="0" smtClean="0">
                <a:solidFill>
                  <a:srgbClr val="C00000"/>
                </a:solidFill>
              </a:rPr>
              <a:t> (</a:t>
            </a:r>
            <a:r>
              <a:rPr lang="ru-RU" sz="2000" b="1" dirty="0" smtClean="0">
                <a:solidFill>
                  <a:srgbClr val="C00000"/>
                </a:solidFill>
              </a:rPr>
              <a:t>18)Валерка почувствовал </a:t>
            </a:r>
            <a:r>
              <a:rPr lang="ru-RU" sz="2000" b="1" dirty="0" smtClean="0">
                <a:solidFill>
                  <a:srgbClr val="C00000"/>
                </a:solidFill>
              </a:rPr>
              <a:t>на своём лице </a:t>
            </a:r>
            <a:r>
              <a:rPr lang="ru-RU" sz="2000" b="1" dirty="0" smtClean="0">
                <a:solidFill>
                  <a:srgbClr val="C00000"/>
                </a:solidFill>
              </a:rPr>
              <a:t>влажные прикосновения </a:t>
            </a:r>
            <a:r>
              <a:rPr lang="ru-RU" sz="2000" b="1" dirty="0" smtClean="0">
                <a:solidFill>
                  <a:srgbClr val="C00000"/>
                </a:solidFill>
              </a:rPr>
              <a:t>тёплого </a:t>
            </a:r>
            <a:r>
              <a:rPr lang="ru-RU" sz="2000" b="1" dirty="0" smtClean="0">
                <a:solidFill>
                  <a:srgbClr val="C00000"/>
                </a:solidFill>
              </a:rPr>
              <a:t>собачьего </a:t>
            </a:r>
            <a:r>
              <a:rPr lang="ru-RU" sz="2000" b="1" dirty="0" smtClean="0">
                <a:solidFill>
                  <a:srgbClr val="C00000"/>
                </a:solidFill>
              </a:rPr>
              <a:t>языка: </a:t>
            </a:r>
            <a:r>
              <a:rPr lang="ru-RU" sz="2000" b="1" dirty="0" smtClean="0">
                <a:solidFill>
                  <a:srgbClr val="C00000"/>
                </a:solidFill>
              </a:rPr>
              <a:t>совсем крошечная собака</a:t>
            </a:r>
            <a:r>
              <a:rPr lang="ru-RU" sz="2000" b="1" dirty="0" smtClean="0">
                <a:solidFill>
                  <a:srgbClr val="C00000"/>
                </a:solidFill>
              </a:rPr>
              <a:t>, а </a:t>
            </a:r>
            <a:r>
              <a:rPr lang="ru-RU" sz="2000" b="1" dirty="0" smtClean="0">
                <a:solidFill>
                  <a:srgbClr val="C00000"/>
                </a:solidFill>
              </a:rPr>
              <a:t>прыгала </a:t>
            </a:r>
            <a:r>
              <a:rPr lang="ru-RU" sz="2000" b="1" dirty="0" smtClean="0">
                <a:solidFill>
                  <a:srgbClr val="C00000"/>
                </a:solidFill>
              </a:rPr>
              <a:t>так </a:t>
            </a:r>
            <a:r>
              <a:rPr lang="ru-RU" sz="2000" b="1" dirty="0" smtClean="0">
                <a:solidFill>
                  <a:srgbClr val="C00000"/>
                </a:solidFill>
              </a:rPr>
              <a:t>высоко</a:t>
            </a:r>
            <a:r>
              <a:rPr lang="ru-RU" sz="2000" b="1" dirty="0" smtClean="0">
                <a:solidFill>
                  <a:srgbClr val="C00000"/>
                </a:solidFill>
              </a:rPr>
              <a:t>! (19)Он </a:t>
            </a:r>
            <a:r>
              <a:rPr lang="ru-RU" sz="2000" b="1" dirty="0" smtClean="0">
                <a:solidFill>
                  <a:srgbClr val="C00000"/>
                </a:solidFill>
              </a:rPr>
              <a:t>протянул </a:t>
            </a:r>
            <a:r>
              <a:rPr lang="ru-RU" sz="2000" b="1" dirty="0" smtClean="0">
                <a:solidFill>
                  <a:srgbClr val="C00000"/>
                </a:solidFill>
              </a:rPr>
              <a:t>руки, </a:t>
            </a:r>
            <a:r>
              <a:rPr lang="ru-RU" sz="2000" b="1" dirty="0" smtClean="0">
                <a:solidFill>
                  <a:srgbClr val="C00000"/>
                </a:solidFill>
              </a:rPr>
              <a:t>подхватил собаку</a:t>
            </a:r>
            <a:r>
              <a:rPr lang="ru-RU" sz="2000" b="1" dirty="0" smtClean="0">
                <a:solidFill>
                  <a:srgbClr val="C00000"/>
                </a:solidFill>
              </a:rPr>
              <a:t>, и она </a:t>
            </a:r>
            <a:r>
              <a:rPr lang="ru-RU" sz="2000" b="1" dirty="0" smtClean="0">
                <a:solidFill>
                  <a:srgbClr val="C00000"/>
                </a:solidFill>
              </a:rPr>
              <a:t>уткнулась </a:t>
            </a:r>
            <a:r>
              <a:rPr lang="ru-RU" sz="2000" b="1" dirty="0" smtClean="0">
                <a:solidFill>
                  <a:srgbClr val="C00000"/>
                </a:solidFill>
              </a:rPr>
              <a:t>ему в шею, часто и </a:t>
            </a:r>
            <a:r>
              <a:rPr lang="ru-RU" sz="2000" b="1" dirty="0" smtClean="0">
                <a:solidFill>
                  <a:srgbClr val="C00000"/>
                </a:solidFill>
              </a:rPr>
              <a:t>преданно </a:t>
            </a:r>
            <a:r>
              <a:rPr lang="ru-RU" sz="2000" b="1" dirty="0" smtClean="0">
                <a:solidFill>
                  <a:srgbClr val="C00000"/>
                </a:solidFill>
              </a:rPr>
              <a:t>дыша.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– (</a:t>
            </a:r>
            <a:r>
              <a:rPr lang="ru-RU" sz="2000" b="1" dirty="0" smtClean="0">
                <a:solidFill>
                  <a:srgbClr val="C00000"/>
                </a:solidFill>
              </a:rPr>
              <a:t>20)Чудеса</a:t>
            </a:r>
            <a:r>
              <a:rPr lang="ru-RU" sz="2000" b="1" dirty="0" smtClean="0">
                <a:solidFill>
                  <a:srgbClr val="C00000"/>
                </a:solidFill>
              </a:rPr>
              <a:t>! — </a:t>
            </a:r>
            <a:r>
              <a:rPr lang="ru-RU" sz="2000" b="1" dirty="0" smtClean="0">
                <a:solidFill>
                  <a:srgbClr val="C00000"/>
                </a:solidFill>
              </a:rPr>
              <a:t>раздался густой</a:t>
            </a:r>
            <a:r>
              <a:rPr lang="ru-RU" sz="2000" b="1" dirty="0" smtClean="0">
                <a:solidFill>
                  <a:srgbClr val="C00000"/>
                </a:solidFill>
              </a:rPr>
              <a:t>, сразу </a:t>
            </a:r>
            <a:r>
              <a:rPr lang="ru-RU" sz="2000" b="1" dirty="0" smtClean="0">
                <a:solidFill>
                  <a:srgbClr val="C00000"/>
                </a:solidFill>
              </a:rPr>
              <a:t>заполнивший </a:t>
            </a:r>
            <a:r>
              <a:rPr lang="ru-RU" sz="2000" b="1" dirty="0" smtClean="0">
                <a:solidFill>
                  <a:srgbClr val="C00000"/>
                </a:solidFill>
              </a:rPr>
              <a:t>всё </a:t>
            </a:r>
            <a:r>
              <a:rPr lang="ru-RU" sz="2000" b="1" dirty="0" smtClean="0">
                <a:solidFill>
                  <a:srgbClr val="C00000"/>
                </a:solidFill>
              </a:rPr>
              <a:t>пространство лестничной клетки </a:t>
            </a:r>
            <a:r>
              <a:rPr lang="ru-RU" sz="2000" b="1" dirty="0" smtClean="0">
                <a:solidFill>
                  <a:srgbClr val="C00000"/>
                </a:solidFill>
              </a:rPr>
              <a:t>голос. (21)Голос </a:t>
            </a:r>
            <a:r>
              <a:rPr lang="ru-RU" sz="2000" b="1" dirty="0" smtClean="0">
                <a:solidFill>
                  <a:srgbClr val="C00000"/>
                </a:solidFill>
              </a:rPr>
              <a:t>принадлежал щуплому невысокому человеку</a:t>
            </a:r>
            <a:r>
              <a:rPr lang="ru-RU" sz="2000" b="1" dirty="0" smtClean="0">
                <a:solidFill>
                  <a:srgbClr val="C00000"/>
                </a:solidFill>
              </a:rPr>
              <a:t>.</a:t>
            </a:r>
          </a:p>
          <a:p>
            <a:pPr algn="ctr"/>
            <a:endParaRPr lang="ru-RU" b="1" dirty="0"/>
          </a:p>
        </p:txBody>
      </p:sp>
      <p:sp>
        <p:nvSpPr>
          <p:cNvPr id="3" name="Овал 2"/>
          <p:cNvSpPr/>
          <p:nvPr/>
        </p:nvSpPr>
        <p:spPr>
          <a:xfrm>
            <a:off x="642910" y="1928802"/>
            <a:ext cx="7786742" cy="157163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600" dirty="0" smtClean="0"/>
          </a:p>
          <a:p>
            <a:pPr algn="ctr"/>
            <a:r>
              <a:rPr lang="ru-RU" sz="9600" b="1" dirty="0" smtClean="0"/>
              <a:t>19</a:t>
            </a:r>
            <a:endParaRPr lang="ru-RU" sz="9600" b="1" dirty="0" smtClean="0"/>
          </a:p>
          <a:p>
            <a:pPr algn="ctr"/>
            <a:endParaRPr lang="ru-RU" sz="115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357166"/>
            <a:ext cx="8215370" cy="138499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Среди предложений 18—21 найдите предложение с обособленным обстоятельством. Напишите номер этого предложения.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714752"/>
            <a:ext cx="8215370" cy="224676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(31)И тогда соседский мальчишка, школьник, первым решил сказать ему правду</a:t>
            </a:r>
            <a:r>
              <a:rPr lang="ru-RU" sz="2000" b="1" dirty="0" smtClean="0">
                <a:solidFill>
                  <a:srgbClr val="C00000"/>
                </a:solidFill>
              </a:rPr>
              <a:t>.– </a:t>
            </a:r>
            <a:r>
              <a:rPr lang="ru-RU" sz="2000" b="1" dirty="0" smtClean="0">
                <a:solidFill>
                  <a:srgbClr val="C00000"/>
                </a:solidFill>
              </a:rPr>
              <a:t>(32)Да это не твой отец. (33)Что ты голосишь? (34)Это артист. (35)Не веришь — спроси у киномеханика</a:t>
            </a:r>
            <a:r>
              <a:rPr lang="ru-RU" sz="2000" b="1" dirty="0" smtClean="0">
                <a:solidFill>
                  <a:srgbClr val="C00000"/>
                </a:solidFill>
              </a:rPr>
              <a:t>.(</a:t>
            </a:r>
            <a:r>
              <a:rPr lang="ru-RU" sz="2000" b="1" dirty="0" smtClean="0">
                <a:solidFill>
                  <a:srgbClr val="C00000"/>
                </a:solidFill>
              </a:rPr>
              <a:t>36)Но киномеханик молчал: взрослые не хотели лишать мальчика его горькой и прекрасной иллюзии</a:t>
            </a:r>
            <a:r>
              <a:rPr lang="ru-RU" sz="2000" b="1" dirty="0" smtClean="0">
                <a:solidFill>
                  <a:srgbClr val="C00000"/>
                </a:solidFill>
              </a:rPr>
              <a:t>.(</a:t>
            </a:r>
            <a:r>
              <a:rPr lang="ru-RU" sz="2000" b="1" dirty="0" smtClean="0">
                <a:solidFill>
                  <a:srgbClr val="C00000"/>
                </a:solidFill>
              </a:rPr>
              <a:t>37)Мать наклонилась к сыну, скорбная и строгая, в глазах её стояли слёзы</a:t>
            </a:r>
            <a:r>
              <a:rPr lang="ru-RU" sz="2000" b="1" dirty="0" smtClean="0">
                <a:solidFill>
                  <a:srgbClr val="C00000"/>
                </a:solidFill>
              </a:rPr>
              <a:t>.– </a:t>
            </a:r>
            <a:r>
              <a:rPr lang="ru-RU" sz="2000" b="1" dirty="0" smtClean="0">
                <a:solidFill>
                  <a:srgbClr val="C00000"/>
                </a:solidFill>
              </a:rPr>
              <a:t>(38)Пойдём, сынок, пойдём. (39)Это был твой отец, — тихо сказала она и повела его из зала.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42910" y="1928802"/>
            <a:ext cx="7786742" cy="157163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/>
              <a:t>31</a:t>
            </a:r>
            <a:endParaRPr lang="ru-RU" sz="115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357166"/>
            <a:ext cx="8215370" cy="138499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Среди предложений 31—38 найдите предложение с обособленным приложением. Напишите номер этого предложения.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714752"/>
            <a:ext cx="8215370" cy="224676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(23)Летом 1942 года ребят </a:t>
            </a:r>
            <a:r>
              <a:rPr lang="ru-RU" sz="2000" b="1" dirty="0" smtClean="0">
                <a:solidFill>
                  <a:srgbClr val="C00000"/>
                </a:solidFill>
              </a:rPr>
              <a:t>впервые пригласили </a:t>
            </a:r>
            <a:r>
              <a:rPr lang="ru-RU" sz="2000" b="1" dirty="0" smtClean="0">
                <a:solidFill>
                  <a:srgbClr val="C00000"/>
                </a:solidFill>
              </a:rPr>
              <a:t>на </a:t>
            </a:r>
            <a:r>
              <a:rPr lang="ru-RU" sz="2000" b="1" dirty="0" smtClean="0">
                <a:solidFill>
                  <a:srgbClr val="C00000"/>
                </a:solidFill>
              </a:rPr>
              <a:t>военный крейсер</a:t>
            </a:r>
            <a:r>
              <a:rPr lang="ru-RU" sz="2000" b="1" dirty="0" smtClean="0">
                <a:solidFill>
                  <a:srgbClr val="C00000"/>
                </a:solidFill>
              </a:rPr>
              <a:t>. (24)Они </a:t>
            </a:r>
            <a:r>
              <a:rPr lang="ru-RU" sz="2000" b="1" dirty="0" smtClean="0">
                <a:solidFill>
                  <a:srgbClr val="C00000"/>
                </a:solidFill>
              </a:rPr>
              <a:t>поехали </a:t>
            </a:r>
            <a:r>
              <a:rPr lang="ru-RU" sz="2000" b="1" dirty="0" smtClean="0">
                <a:solidFill>
                  <a:srgbClr val="C00000"/>
                </a:solidFill>
              </a:rPr>
              <a:t>на </a:t>
            </a:r>
            <a:r>
              <a:rPr lang="ru-RU" sz="2000" b="1" dirty="0" smtClean="0">
                <a:solidFill>
                  <a:srgbClr val="C00000"/>
                </a:solidFill>
              </a:rPr>
              <a:t>грузовой машине</a:t>
            </a:r>
            <a:r>
              <a:rPr lang="ru-RU" sz="2000" b="1" dirty="0" smtClean="0">
                <a:solidFill>
                  <a:srgbClr val="C00000"/>
                </a:solidFill>
              </a:rPr>
              <a:t>, </a:t>
            </a:r>
            <a:r>
              <a:rPr lang="ru-RU" sz="2000" b="1" dirty="0" smtClean="0">
                <a:solidFill>
                  <a:srgbClr val="C00000"/>
                </a:solidFill>
              </a:rPr>
              <a:t>захватив музыкальные инструменты </a:t>
            </a:r>
            <a:r>
              <a:rPr lang="ru-RU" sz="2000" b="1" dirty="0" smtClean="0">
                <a:solidFill>
                  <a:srgbClr val="C00000"/>
                </a:solidFill>
              </a:rPr>
              <a:t>и </a:t>
            </a:r>
            <a:r>
              <a:rPr lang="ru-RU" sz="2000" b="1" dirty="0" smtClean="0">
                <a:solidFill>
                  <a:srgbClr val="C00000"/>
                </a:solidFill>
              </a:rPr>
              <a:t>танцевальные костюмы</a:t>
            </a:r>
            <a:r>
              <a:rPr lang="ru-RU" sz="2000" b="1" dirty="0" smtClean="0">
                <a:solidFill>
                  <a:srgbClr val="C00000"/>
                </a:solidFill>
              </a:rPr>
              <a:t>. (25)На </a:t>
            </a:r>
            <a:r>
              <a:rPr lang="ru-RU" sz="2000" b="1" dirty="0" smtClean="0">
                <a:solidFill>
                  <a:srgbClr val="C00000"/>
                </a:solidFill>
              </a:rPr>
              <a:t>палубе корабля </a:t>
            </a:r>
            <a:r>
              <a:rPr lang="ru-RU" sz="2000" b="1" dirty="0" smtClean="0">
                <a:solidFill>
                  <a:srgbClr val="C00000"/>
                </a:solidFill>
              </a:rPr>
              <a:t>играл </a:t>
            </a:r>
            <a:r>
              <a:rPr lang="ru-RU" sz="2000" b="1" dirty="0" smtClean="0">
                <a:solidFill>
                  <a:srgbClr val="C00000"/>
                </a:solidFill>
              </a:rPr>
              <a:t>мелодии Чайковского </a:t>
            </a:r>
            <a:r>
              <a:rPr lang="ru-RU" sz="2000" b="1" dirty="0" smtClean="0">
                <a:solidFill>
                  <a:srgbClr val="C00000"/>
                </a:solidFill>
              </a:rPr>
              <a:t>Витя </a:t>
            </a:r>
            <a:r>
              <a:rPr lang="ru-RU" sz="2000" b="1" dirty="0" smtClean="0">
                <a:solidFill>
                  <a:srgbClr val="C00000"/>
                </a:solidFill>
              </a:rPr>
              <a:t>Панфилов</a:t>
            </a:r>
            <a:r>
              <a:rPr lang="ru-RU" sz="2000" b="1" dirty="0" smtClean="0">
                <a:solidFill>
                  <a:srgbClr val="C00000"/>
                </a:solidFill>
              </a:rPr>
              <a:t>, </a:t>
            </a:r>
            <a:r>
              <a:rPr lang="ru-RU" sz="2000" b="1" dirty="0" smtClean="0">
                <a:solidFill>
                  <a:srgbClr val="C00000"/>
                </a:solidFill>
              </a:rPr>
              <a:t>танцевала </a:t>
            </a:r>
            <a:r>
              <a:rPr lang="ru-RU" sz="2000" b="1" dirty="0" smtClean="0">
                <a:solidFill>
                  <a:srgbClr val="C00000"/>
                </a:solidFill>
              </a:rPr>
              <a:t>Рая </a:t>
            </a:r>
            <a:r>
              <a:rPr lang="ru-RU" sz="2000" b="1" dirty="0" smtClean="0">
                <a:solidFill>
                  <a:srgbClr val="C00000"/>
                </a:solidFill>
              </a:rPr>
              <a:t>Иванова</a:t>
            </a:r>
            <a:r>
              <a:rPr lang="ru-RU" sz="2000" b="1" dirty="0" smtClean="0">
                <a:solidFill>
                  <a:srgbClr val="C00000"/>
                </a:solidFill>
              </a:rPr>
              <a:t>, </a:t>
            </a:r>
            <a:r>
              <a:rPr lang="ru-RU" sz="2000" b="1" dirty="0" smtClean="0">
                <a:solidFill>
                  <a:srgbClr val="C00000"/>
                </a:solidFill>
              </a:rPr>
              <a:t>читала </a:t>
            </a:r>
            <a:r>
              <a:rPr lang="ru-RU" sz="2000" b="1" dirty="0" smtClean="0">
                <a:solidFill>
                  <a:srgbClr val="C00000"/>
                </a:solidFill>
              </a:rPr>
              <a:t>стихи Вера </a:t>
            </a:r>
            <a:r>
              <a:rPr lang="ru-RU" sz="2000" b="1" dirty="0" smtClean="0">
                <a:solidFill>
                  <a:srgbClr val="C00000"/>
                </a:solidFill>
              </a:rPr>
              <a:t>Бородулина</a:t>
            </a:r>
            <a:r>
              <a:rPr lang="ru-RU" sz="2000" b="1" dirty="0" smtClean="0">
                <a:solidFill>
                  <a:srgbClr val="C00000"/>
                </a:solidFill>
              </a:rPr>
              <a:t>. (26)По щекам </a:t>
            </a:r>
            <a:r>
              <a:rPr lang="ru-RU" sz="2000" b="1" dirty="0" smtClean="0">
                <a:solidFill>
                  <a:srgbClr val="C00000"/>
                </a:solidFill>
              </a:rPr>
              <a:t>моряков</a:t>
            </a:r>
            <a:r>
              <a:rPr lang="ru-RU" sz="2000" b="1" dirty="0" smtClean="0">
                <a:solidFill>
                  <a:srgbClr val="C00000"/>
                </a:solidFill>
              </a:rPr>
              <a:t>, не раз </a:t>
            </a:r>
            <a:r>
              <a:rPr lang="ru-RU" sz="2000" b="1" dirty="0" smtClean="0">
                <a:solidFill>
                  <a:srgbClr val="C00000"/>
                </a:solidFill>
              </a:rPr>
              <a:t>смотревших смерти </a:t>
            </a:r>
            <a:r>
              <a:rPr lang="ru-RU" sz="2000" b="1" dirty="0" smtClean="0">
                <a:solidFill>
                  <a:srgbClr val="C00000"/>
                </a:solidFill>
              </a:rPr>
              <a:t>в лицо, текли слёзы. (</a:t>
            </a:r>
            <a:r>
              <a:rPr lang="ru-RU" sz="2000" b="1" dirty="0" smtClean="0">
                <a:solidFill>
                  <a:srgbClr val="C00000"/>
                </a:solidFill>
              </a:rPr>
              <a:t>27)3навшие </a:t>
            </a:r>
            <a:r>
              <a:rPr lang="ru-RU" sz="2000" b="1" dirty="0" smtClean="0">
                <a:solidFill>
                  <a:srgbClr val="C00000"/>
                </a:solidFill>
              </a:rPr>
              <a:t>цену </a:t>
            </a:r>
            <a:r>
              <a:rPr lang="ru-RU" sz="2000" b="1" dirty="0" smtClean="0">
                <a:solidFill>
                  <a:srgbClr val="C00000"/>
                </a:solidFill>
              </a:rPr>
              <a:t>мужеству</a:t>
            </a:r>
            <a:r>
              <a:rPr lang="ru-RU" sz="2000" b="1" dirty="0" smtClean="0">
                <a:solidFill>
                  <a:srgbClr val="C00000"/>
                </a:solidFill>
              </a:rPr>
              <a:t>, </a:t>
            </a:r>
            <a:r>
              <a:rPr lang="ru-RU" sz="2000" b="1" dirty="0" smtClean="0">
                <a:solidFill>
                  <a:srgbClr val="C00000"/>
                </a:solidFill>
              </a:rPr>
              <a:t>моряки видели </a:t>
            </a:r>
            <a:r>
              <a:rPr lang="ru-RU" sz="2000" b="1" dirty="0" smtClean="0">
                <a:solidFill>
                  <a:srgbClr val="C00000"/>
                </a:solidFill>
              </a:rPr>
              <a:t>силу духа </a:t>
            </a:r>
            <a:r>
              <a:rPr lang="ru-RU" sz="2000" b="1" dirty="0" smtClean="0">
                <a:solidFill>
                  <a:srgbClr val="C00000"/>
                </a:solidFill>
              </a:rPr>
              <a:t>ленинградских школьников</a:t>
            </a:r>
            <a:r>
              <a:rPr lang="ru-RU" sz="2000" b="1" dirty="0" smtClean="0">
                <a:solidFill>
                  <a:srgbClr val="C00000"/>
                </a:solidFill>
              </a:rPr>
              <a:t>.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42910" y="1928802"/>
            <a:ext cx="7786742" cy="157163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/>
              <a:t>24</a:t>
            </a:r>
            <a:endParaRPr lang="ru-RU" sz="115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357166"/>
            <a:ext cx="8215370" cy="138499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Среди предложений 23–27 найдите предложение с обособленным обстоятельством. Напишите номер этого предложения.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714752"/>
            <a:ext cx="8215370" cy="286232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ru-RU" dirty="0" smtClean="0"/>
              <a:t>(</a:t>
            </a:r>
            <a:r>
              <a:rPr lang="ru-RU" sz="2000" b="1" dirty="0" smtClean="0">
                <a:solidFill>
                  <a:srgbClr val="C00000"/>
                </a:solidFill>
              </a:rPr>
              <a:t>21)Когда, </a:t>
            </a:r>
            <a:r>
              <a:rPr lang="ru-RU" sz="2000" b="1" dirty="0" smtClean="0">
                <a:solidFill>
                  <a:srgbClr val="C00000"/>
                </a:solidFill>
              </a:rPr>
              <a:t>довольный </a:t>
            </a:r>
            <a:r>
              <a:rPr lang="ru-RU" sz="2000" b="1" dirty="0" smtClean="0">
                <a:solidFill>
                  <a:srgbClr val="C00000"/>
                </a:solidFill>
              </a:rPr>
              <a:t>и </a:t>
            </a:r>
            <a:r>
              <a:rPr lang="ru-RU" sz="2000" b="1" dirty="0" smtClean="0">
                <a:solidFill>
                  <a:srgbClr val="C00000"/>
                </a:solidFill>
              </a:rPr>
              <a:t>счастливый</a:t>
            </a:r>
            <a:r>
              <a:rPr lang="ru-RU" sz="2000" b="1" dirty="0" smtClean="0">
                <a:solidFill>
                  <a:srgbClr val="C00000"/>
                </a:solidFill>
              </a:rPr>
              <a:t>, я </a:t>
            </a:r>
            <a:r>
              <a:rPr lang="ru-RU" sz="2000" b="1" dirty="0" smtClean="0">
                <a:solidFill>
                  <a:srgbClr val="C00000"/>
                </a:solidFill>
              </a:rPr>
              <a:t>вернулся </a:t>
            </a:r>
            <a:r>
              <a:rPr lang="ru-RU" sz="2000" b="1" dirty="0" smtClean="0">
                <a:solidFill>
                  <a:srgbClr val="C00000"/>
                </a:solidFill>
              </a:rPr>
              <a:t>на своё место, </a:t>
            </a:r>
            <a:r>
              <a:rPr lang="ru-RU" sz="2000" b="1" dirty="0" smtClean="0">
                <a:solidFill>
                  <a:srgbClr val="C00000"/>
                </a:solidFill>
              </a:rPr>
              <a:t>Павлика </a:t>
            </a:r>
            <a:r>
              <a:rPr lang="ru-RU" sz="2000" b="1" dirty="0" smtClean="0">
                <a:solidFill>
                  <a:srgbClr val="C00000"/>
                </a:solidFill>
              </a:rPr>
              <a:t>не </a:t>
            </a:r>
            <a:r>
              <a:rPr lang="ru-RU" sz="2000" b="1" dirty="0" smtClean="0">
                <a:solidFill>
                  <a:srgbClr val="C00000"/>
                </a:solidFill>
              </a:rPr>
              <a:t>оказалось </a:t>
            </a:r>
            <a:r>
              <a:rPr lang="ru-RU" sz="2000" b="1" dirty="0" smtClean="0">
                <a:solidFill>
                  <a:srgbClr val="C00000"/>
                </a:solidFill>
              </a:rPr>
              <a:t>рядом. (22)Я </a:t>
            </a:r>
            <a:r>
              <a:rPr lang="ru-RU" sz="2000" b="1" dirty="0" smtClean="0">
                <a:solidFill>
                  <a:srgbClr val="C00000"/>
                </a:solidFill>
              </a:rPr>
              <a:t>оглянулся</a:t>
            </a:r>
            <a:r>
              <a:rPr lang="ru-RU" sz="2000" b="1" dirty="0" smtClean="0">
                <a:solidFill>
                  <a:srgbClr val="C00000"/>
                </a:solidFill>
              </a:rPr>
              <a:t>: он сидел через </a:t>
            </a:r>
            <a:r>
              <a:rPr lang="ru-RU" sz="2000" b="1" dirty="0" smtClean="0">
                <a:solidFill>
                  <a:srgbClr val="C00000"/>
                </a:solidFill>
              </a:rPr>
              <a:t>проход позади </a:t>
            </a:r>
            <a:r>
              <a:rPr lang="ru-RU" sz="2000" b="1" dirty="0" smtClean="0">
                <a:solidFill>
                  <a:srgbClr val="C00000"/>
                </a:solidFill>
              </a:rPr>
              <a:t>меня, и у него были </a:t>
            </a:r>
            <a:r>
              <a:rPr lang="ru-RU" sz="2000" b="1" dirty="0" smtClean="0">
                <a:solidFill>
                  <a:srgbClr val="C00000"/>
                </a:solidFill>
              </a:rPr>
              <a:t>холодные</a:t>
            </a:r>
            <a:r>
              <a:rPr lang="ru-RU" sz="2000" b="1" dirty="0" smtClean="0">
                <a:solidFill>
                  <a:srgbClr val="C00000"/>
                </a:solidFill>
              </a:rPr>
              <a:t>, </a:t>
            </a:r>
            <a:r>
              <a:rPr lang="ru-RU" sz="2000" b="1" dirty="0" smtClean="0">
                <a:solidFill>
                  <a:srgbClr val="C00000"/>
                </a:solidFill>
              </a:rPr>
              <a:t>пустые </a:t>
            </a:r>
            <a:r>
              <a:rPr lang="ru-RU" sz="2000" b="1" dirty="0" smtClean="0">
                <a:solidFill>
                  <a:srgbClr val="C00000"/>
                </a:solidFill>
              </a:rPr>
              <a:t>глаза.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– (23)Ты чего это? (24)Не стоит из-за этого </a:t>
            </a:r>
            <a:r>
              <a:rPr lang="ru-RU" sz="2000" b="1" dirty="0" smtClean="0">
                <a:solidFill>
                  <a:srgbClr val="C00000"/>
                </a:solidFill>
              </a:rPr>
              <a:t>дуться</a:t>
            </a:r>
            <a:r>
              <a:rPr lang="ru-RU" sz="2000" b="1" dirty="0" smtClean="0">
                <a:solidFill>
                  <a:srgbClr val="C00000"/>
                </a:solidFill>
              </a:rPr>
              <a:t>, ну </a:t>
            </a:r>
            <a:r>
              <a:rPr lang="ru-RU" sz="2000" b="1" dirty="0" smtClean="0">
                <a:solidFill>
                  <a:srgbClr val="C00000"/>
                </a:solidFill>
              </a:rPr>
              <a:t>покричит </a:t>
            </a:r>
            <a:r>
              <a:rPr lang="ru-RU" sz="2000" b="1" dirty="0" smtClean="0">
                <a:solidFill>
                  <a:srgbClr val="C00000"/>
                </a:solidFill>
              </a:rPr>
              <a:t>и </a:t>
            </a:r>
            <a:r>
              <a:rPr lang="ru-RU" sz="2000" b="1" dirty="0" smtClean="0">
                <a:solidFill>
                  <a:srgbClr val="C00000"/>
                </a:solidFill>
              </a:rPr>
              <a:t>забудет.(</a:t>
            </a:r>
            <a:r>
              <a:rPr lang="ru-RU" sz="2000" b="1" dirty="0" smtClean="0">
                <a:solidFill>
                  <a:srgbClr val="C00000"/>
                </a:solidFill>
              </a:rPr>
              <a:t>25)Он </a:t>
            </a:r>
            <a:r>
              <a:rPr lang="ru-RU" sz="2000" b="1" dirty="0" smtClean="0">
                <a:solidFill>
                  <a:srgbClr val="C00000"/>
                </a:solidFill>
              </a:rPr>
              <a:t>молчал </a:t>
            </a:r>
            <a:r>
              <a:rPr lang="ru-RU" sz="2000" b="1" dirty="0" smtClean="0">
                <a:solidFill>
                  <a:srgbClr val="C00000"/>
                </a:solidFill>
              </a:rPr>
              <a:t>и </a:t>
            </a:r>
            <a:r>
              <a:rPr lang="ru-RU" sz="2000" b="1" dirty="0" smtClean="0">
                <a:solidFill>
                  <a:srgbClr val="C00000"/>
                </a:solidFill>
              </a:rPr>
              <a:t>глядел </a:t>
            </a:r>
            <a:r>
              <a:rPr lang="ru-RU" sz="2000" b="1" dirty="0" smtClean="0">
                <a:solidFill>
                  <a:srgbClr val="C00000"/>
                </a:solidFill>
              </a:rPr>
              <a:t>мимо меня. (26)Какое ему дело до Елены </a:t>
            </a:r>
            <a:r>
              <a:rPr lang="ru-RU" sz="2000" b="1" dirty="0" err="1" smtClean="0">
                <a:solidFill>
                  <a:srgbClr val="C00000"/>
                </a:solidFill>
              </a:rPr>
              <a:t>Францевны</a:t>
            </a:r>
            <a:r>
              <a:rPr lang="ru-RU" sz="2000" b="1" dirty="0" smtClean="0">
                <a:solidFill>
                  <a:srgbClr val="C00000"/>
                </a:solidFill>
              </a:rPr>
              <a:t>, он и </a:t>
            </a:r>
            <a:r>
              <a:rPr lang="ru-RU" sz="2000" b="1" dirty="0" smtClean="0">
                <a:solidFill>
                  <a:srgbClr val="C00000"/>
                </a:solidFill>
              </a:rPr>
              <a:t>думать </a:t>
            </a:r>
            <a:r>
              <a:rPr lang="ru-RU" sz="2000" b="1" dirty="0" smtClean="0">
                <a:solidFill>
                  <a:srgbClr val="C00000"/>
                </a:solidFill>
              </a:rPr>
              <a:t>о ней забыл. (27)Его </a:t>
            </a:r>
            <a:r>
              <a:rPr lang="ru-RU" sz="2000" b="1" dirty="0" smtClean="0">
                <a:solidFill>
                  <a:srgbClr val="C00000"/>
                </a:solidFill>
              </a:rPr>
              <a:t>предал </a:t>
            </a:r>
            <a:r>
              <a:rPr lang="ru-RU" sz="2000" b="1" dirty="0" smtClean="0">
                <a:solidFill>
                  <a:srgbClr val="C00000"/>
                </a:solidFill>
              </a:rPr>
              <a:t>друг. (</a:t>
            </a:r>
            <a:r>
              <a:rPr lang="ru-RU" sz="2000" b="1" dirty="0" smtClean="0">
                <a:solidFill>
                  <a:srgbClr val="C00000"/>
                </a:solidFill>
              </a:rPr>
              <a:t>28)Спокойно</a:t>
            </a:r>
            <a:r>
              <a:rPr lang="ru-RU" sz="2000" b="1" dirty="0" smtClean="0">
                <a:solidFill>
                  <a:srgbClr val="C00000"/>
                </a:solidFill>
              </a:rPr>
              <a:t>, </a:t>
            </a:r>
            <a:r>
              <a:rPr lang="ru-RU" sz="2000" b="1" dirty="0" smtClean="0">
                <a:solidFill>
                  <a:srgbClr val="C00000"/>
                </a:solidFill>
              </a:rPr>
              <a:t>обыденно </a:t>
            </a:r>
            <a:r>
              <a:rPr lang="ru-RU" sz="2000" b="1" dirty="0" smtClean="0">
                <a:solidFill>
                  <a:srgbClr val="C00000"/>
                </a:solidFill>
              </a:rPr>
              <a:t>и </a:t>
            </a:r>
            <a:r>
              <a:rPr lang="ru-RU" sz="2000" b="1" dirty="0" smtClean="0">
                <a:solidFill>
                  <a:srgbClr val="C00000"/>
                </a:solidFill>
              </a:rPr>
              <a:t>публично</a:t>
            </a:r>
            <a:r>
              <a:rPr lang="ru-RU" sz="2000" b="1" dirty="0" smtClean="0">
                <a:solidFill>
                  <a:srgbClr val="C00000"/>
                </a:solidFill>
              </a:rPr>
              <a:t>, средь бела дня, ради </a:t>
            </a:r>
            <a:r>
              <a:rPr lang="ru-RU" sz="2000" b="1" dirty="0" smtClean="0">
                <a:solidFill>
                  <a:srgbClr val="C00000"/>
                </a:solidFill>
              </a:rPr>
              <a:t>грошовой выгоды предал человек</a:t>
            </a:r>
            <a:r>
              <a:rPr lang="ru-RU" sz="2000" b="1" dirty="0" smtClean="0">
                <a:solidFill>
                  <a:srgbClr val="C00000"/>
                </a:solidFill>
              </a:rPr>
              <a:t>, за </a:t>
            </a:r>
            <a:r>
              <a:rPr lang="ru-RU" sz="2000" b="1" dirty="0" smtClean="0">
                <a:solidFill>
                  <a:srgbClr val="C00000"/>
                </a:solidFill>
              </a:rPr>
              <a:t>которого </a:t>
            </a:r>
            <a:r>
              <a:rPr lang="ru-RU" sz="2000" b="1" dirty="0" smtClean="0">
                <a:solidFill>
                  <a:srgbClr val="C00000"/>
                </a:solidFill>
              </a:rPr>
              <a:t>он, не </a:t>
            </a:r>
            <a:r>
              <a:rPr lang="ru-RU" sz="2000" b="1" dirty="0" smtClean="0">
                <a:solidFill>
                  <a:srgbClr val="C00000"/>
                </a:solidFill>
              </a:rPr>
              <a:t>раздумывая</a:t>
            </a:r>
            <a:r>
              <a:rPr lang="ru-RU" sz="2000" b="1" dirty="0" smtClean="0">
                <a:solidFill>
                  <a:srgbClr val="C00000"/>
                </a:solidFill>
              </a:rPr>
              <a:t>, пошёл бы в огонь и в воду.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42910" y="1928802"/>
            <a:ext cx="7786742" cy="157163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/>
              <a:t>21</a:t>
            </a:r>
            <a:endParaRPr lang="ru-RU" sz="115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357166"/>
            <a:ext cx="8215370" cy="181588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Среди предложений 21−28 найдите предложение с обособленными согласованными определениями. Напишите номер этого предложения.</a:t>
            </a:r>
          </a:p>
          <a:p>
            <a:r>
              <a:rPr lang="ru-RU" sz="2800" dirty="0" smtClean="0"/>
              <a:t> </a:t>
            </a:r>
            <a:endParaRPr lang="ru-RU" sz="28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714752"/>
            <a:ext cx="8215370" cy="280076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(</a:t>
            </a:r>
            <a:r>
              <a:rPr lang="ru-RU" sz="2000" b="1" dirty="0" smtClean="0">
                <a:solidFill>
                  <a:srgbClr val="C00000"/>
                </a:solidFill>
              </a:rPr>
              <a:t>18)На </a:t>
            </a:r>
            <a:r>
              <a:rPr lang="ru-RU" sz="2000" b="1" dirty="0" smtClean="0">
                <a:solidFill>
                  <a:srgbClr val="C00000"/>
                </a:solidFill>
              </a:rPr>
              <a:t>мгновенье </a:t>
            </a:r>
            <a:r>
              <a:rPr lang="ru-RU" sz="2000" b="1" dirty="0" smtClean="0">
                <a:solidFill>
                  <a:srgbClr val="C00000"/>
                </a:solidFill>
              </a:rPr>
              <a:t>в душу </a:t>
            </a:r>
            <a:r>
              <a:rPr lang="ru-RU" sz="2000" b="1" dirty="0" smtClean="0">
                <a:solidFill>
                  <a:srgbClr val="C00000"/>
                </a:solidFill>
              </a:rPr>
              <a:t>закрадывает­ся </a:t>
            </a:r>
            <a:r>
              <a:rPr lang="ru-RU" sz="2000" b="1" dirty="0" smtClean="0">
                <a:solidFill>
                  <a:srgbClr val="C00000"/>
                </a:solidFill>
              </a:rPr>
              <a:t>страх, как бы не </a:t>
            </a:r>
            <a:r>
              <a:rPr lang="ru-RU" sz="2000" b="1" dirty="0" smtClean="0">
                <a:solidFill>
                  <a:srgbClr val="C00000"/>
                </a:solidFill>
              </a:rPr>
              <a:t>задохнуться</a:t>
            </a:r>
            <a:r>
              <a:rPr lang="ru-RU" sz="2000" b="1" dirty="0" smtClean="0">
                <a:solidFill>
                  <a:srgbClr val="C00000"/>
                </a:solidFill>
              </a:rPr>
              <a:t>, но он </a:t>
            </a:r>
            <a:r>
              <a:rPr lang="ru-RU" sz="2000" b="1" dirty="0" smtClean="0">
                <a:solidFill>
                  <a:srgbClr val="C00000"/>
                </a:solidFill>
              </a:rPr>
              <a:t>вспоминает</a:t>
            </a:r>
            <a:r>
              <a:rPr lang="ru-RU" sz="2000" b="1" dirty="0" smtClean="0">
                <a:solidFill>
                  <a:srgbClr val="C00000"/>
                </a:solidFill>
              </a:rPr>
              <a:t>, что Жучка сидит там уже целые сутки. (19)Это </a:t>
            </a:r>
            <a:r>
              <a:rPr lang="ru-RU" sz="2000" b="1" dirty="0" smtClean="0">
                <a:solidFill>
                  <a:srgbClr val="C00000"/>
                </a:solidFill>
              </a:rPr>
              <a:t>успокаивает </a:t>
            </a:r>
            <a:r>
              <a:rPr lang="ru-RU" sz="2000" b="1" dirty="0" smtClean="0">
                <a:solidFill>
                  <a:srgbClr val="C00000"/>
                </a:solidFill>
              </a:rPr>
              <a:t>его, и он </a:t>
            </a:r>
            <a:r>
              <a:rPr lang="ru-RU" sz="2000" b="1" dirty="0" smtClean="0">
                <a:solidFill>
                  <a:srgbClr val="C00000"/>
                </a:solidFill>
              </a:rPr>
              <a:t>спускается дальше</a:t>
            </a:r>
            <a:r>
              <a:rPr lang="ru-RU" sz="2000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(20)Жучка, опять </a:t>
            </a:r>
            <a:r>
              <a:rPr lang="ru-RU" sz="2000" b="1" dirty="0" smtClean="0">
                <a:solidFill>
                  <a:srgbClr val="C00000"/>
                </a:solidFill>
              </a:rPr>
              <a:t>усевшая­ся </a:t>
            </a:r>
            <a:r>
              <a:rPr lang="ru-RU" sz="2000" b="1" dirty="0" smtClean="0">
                <a:solidFill>
                  <a:srgbClr val="C00000"/>
                </a:solidFill>
              </a:rPr>
              <a:t>на </a:t>
            </a:r>
            <a:r>
              <a:rPr lang="ru-RU" sz="2000" b="1" dirty="0" smtClean="0">
                <a:solidFill>
                  <a:srgbClr val="C00000"/>
                </a:solidFill>
              </a:rPr>
              <a:t>прежнее </a:t>
            </a:r>
            <a:r>
              <a:rPr lang="ru-RU" sz="2000" b="1" dirty="0" smtClean="0">
                <a:solidFill>
                  <a:srgbClr val="C00000"/>
                </a:solidFill>
              </a:rPr>
              <a:t>место, </a:t>
            </a:r>
            <a:r>
              <a:rPr lang="ru-RU" sz="2000" b="1" dirty="0" smtClean="0">
                <a:solidFill>
                  <a:srgbClr val="C00000"/>
                </a:solidFill>
              </a:rPr>
              <a:t>успокоилась </a:t>
            </a:r>
            <a:r>
              <a:rPr lang="ru-RU" sz="2000" b="1" dirty="0" smtClean="0">
                <a:solidFill>
                  <a:srgbClr val="C00000"/>
                </a:solidFill>
              </a:rPr>
              <a:t>и весёлым </a:t>
            </a:r>
            <a:r>
              <a:rPr lang="ru-RU" sz="2000" b="1" dirty="0" smtClean="0">
                <a:solidFill>
                  <a:srgbClr val="C00000"/>
                </a:solidFill>
              </a:rPr>
              <a:t>попискиванием выражает сочувствие безумному предприятию</a:t>
            </a:r>
            <a:r>
              <a:rPr lang="ru-RU" sz="2000" b="1" dirty="0" smtClean="0">
                <a:solidFill>
                  <a:srgbClr val="C00000"/>
                </a:solidFill>
              </a:rPr>
              <a:t>. (21)Это </a:t>
            </a:r>
            <a:r>
              <a:rPr lang="ru-RU" sz="2000" b="1" dirty="0" smtClean="0">
                <a:solidFill>
                  <a:srgbClr val="C00000"/>
                </a:solidFill>
              </a:rPr>
              <a:t>спокойствие </a:t>
            </a:r>
            <a:r>
              <a:rPr lang="ru-RU" sz="2000" b="1" dirty="0" smtClean="0">
                <a:solidFill>
                  <a:srgbClr val="C00000"/>
                </a:solidFill>
              </a:rPr>
              <a:t>и твёрдая </a:t>
            </a:r>
            <a:r>
              <a:rPr lang="ru-RU" sz="2000" b="1" dirty="0" smtClean="0">
                <a:solidFill>
                  <a:srgbClr val="C00000"/>
                </a:solidFill>
              </a:rPr>
              <a:t>уверенность </a:t>
            </a:r>
            <a:r>
              <a:rPr lang="ru-RU" sz="2000" b="1" dirty="0" smtClean="0">
                <a:solidFill>
                  <a:srgbClr val="C00000"/>
                </a:solidFill>
              </a:rPr>
              <a:t>Жучки </a:t>
            </a:r>
            <a:r>
              <a:rPr lang="ru-RU" sz="2000" b="1" dirty="0" smtClean="0">
                <a:solidFill>
                  <a:srgbClr val="C00000"/>
                </a:solidFill>
              </a:rPr>
              <a:t>передаются мальчику</a:t>
            </a:r>
            <a:r>
              <a:rPr lang="ru-RU" sz="2000" b="1" dirty="0" smtClean="0">
                <a:solidFill>
                  <a:srgbClr val="C00000"/>
                </a:solidFill>
              </a:rPr>
              <a:t>, и он </a:t>
            </a:r>
            <a:r>
              <a:rPr lang="ru-RU" sz="2000" b="1" dirty="0" smtClean="0">
                <a:solidFill>
                  <a:srgbClr val="C00000"/>
                </a:solidFill>
              </a:rPr>
              <a:t>благополучно достигает </a:t>
            </a:r>
            <a:r>
              <a:rPr lang="ru-RU" sz="2000" b="1" dirty="0" smtClean="0">
                <a:solidFill>
                  <a:srgbClr val="C00000"/>
                </a:solidFill>
              </a:rPr>
              <a:t>дна.</a:t>
            </a:r>
          </a:p>
          <a:p>
            <a:pPr algn="ctr"/>
            <a:endParaRPr lang="ru-RU" b="1" dirty="0"/>
          </a:p>
        </p:txBody>
      </p:sp>
      <p:sp>
        <p:nvSpPr>
          <p:cNvPr id="3" name="Овал 2"/>
          <p:cNvSpPr/>
          <p:nvPr/>
        </p:nvSpPr>
        <p:spPr>
          <a:xfrm>
            <a:off x="642910" y="1928802"/>
            <a:ext cx="7786742" cy="157163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600" dirty="0" smtClean="0"/>
          </a:p>
          <a:p>
            <a:pPr algn="ctr"/>
            <a:r>
              <a:rPr lang="ru-RU" sz="9600" b="1" dirty="0" smtClean="0"/>
              <a:t>20</a:t>
            </a:r>
            <a:endParaRPr lang="ru-RU" sz="9600" b="1" dirty="0" smtClean="0"/>
          </a:p>
          <a:p>
            <a:pPr algn="ctr"/>
            <a:endParaRPr lang="ru-RU" sz="115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357166"/>
            <a:ext cx="8215370" cy="138499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Среди предложений 18—21 найдите предложение с обособленным определением. Напишите номер этого предложения.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20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20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20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20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1006</Words>
  <Application>Microsoft Office PowerPoint</Application>
  <PresentationFormat>Экран (4:3)</PresentationFormat>
  <Paragraphs>84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муртаза</dc:creator>
  <cp:lastModifiedBy>муртаза</cp:lastModifiedBy>
  <cp:revision>17</cp:revision>
  <dcterms:created xsi:type="dcterms:W3CDTF">2019-03-17T14:02:39Z</dcterms:created>
  <dcterms:modified xsi:type="dcterms:W3CDTF">2019-03-21T14:59:05Z</dcterms:modified>
</cp:coreProperties>
</file>