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5" r:id="rId5"/>
    <p:sldId id="278" r:id="rId6"/>
    <p:sldId id="277" r:id="rId7"/>
    <p:sldId id="276" r:id="rId8"/>
    <p:sldId id="275" r:id="rId9"/>
    <p:sldId id="274" r:id="rId10"/>
    <p:sldId id="273" r:id="rId11"/>
    <p:sldId id="272" r:id="rId12"/>
    <p:sldId id="271" r:id="rId13"/>
    <p:sldId id="270" r:id="rId14"/>
    <p:sldId id="269" r:id="rId15"/>
    <p:sldId id="268" r:id="rId16"/>
    <p:sldId id="279" r:id="rId17"/>
    <p:sldId id="25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3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8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516C-CFCF-4CFA-BE5C-62F8E8CCD5CF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3E48E-E537-4166-86BC-5EC33D73E9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08118001"/>
      </p:ext>
    </p:extLst>
  </p:cSld>
  <p:clrMapOvr>
    <a:masterClrMapping/>
  </p:clrMapOvr>
  <p:transition spd="slow">
    <p:push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516C-CFCF-4CFA-BE5C-62F8E8CCD5CF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3E48E-E537-4166-86BC-5EC33D73E9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60505882"/>
      </p:ext>
    </p:extLst>
  </p:cSld>
  <p:clrMapOvr>
    <a:masterClrMapping/>
  </p:clrMapOvr>
  <p:transition spd="slow">
    <p:push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516C-CFCF-4CFA-BE5C-62F8E8CCD5CF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3E48E-E537-4166-86BC-5EC33D73E9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83386535"/>
      </p:ext>
    </p:extLst>
  </p:cSld>
  <p:clrMapOvr>
    <a:masterClrMapping/>
  </p:clrMapOvr>
  <p:transition spd="slow"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516C-CFCF-4CFA-BE5C-62F8E8CCD5CF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3E48E-E537-4166-86BC-5EC33D73E9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93552636"/>
      </p:ext>
    </p:extLst>
  </p:cSld>
  <p:clrMapOvr>
    <a:masterClrMapping/>
  </p:clrMapOvr>
  <p:transition spd="slow">
    <p:push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516C-CFCF-4CFA-BE5C-62F8E8CCD5CF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3E48E-E537-4166-86BC-5EC33D73E9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38038377"/>
      </p:ext>
    </p:extLst>
  </p:cSld>
  <p:clrMapOvr>
    <a:masterClrMapping/>
  </p:clrMapOvr>
  <p:transition spd="slow">
    <p:push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516C-CFCF-4CFA-BE5C-62F8E8CCD5CF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3E48E-E537-4166-86BC-5EC33D73E9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74196584"/>
      </p:ext>
    </p:extLst>
  </p:cSld>
  <p:clrMapOvr>
    <a:masterClrMapping/>
  </p:clrMapOvr>
  <p:transition spd="slow">
    <p:push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516C-CFCF-4CFA-BE5C-62F8E8CCD5CF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3E48E-E537-4166-86BC-5EC33D73E9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795327"/>
      </p:ext>
    </p:extLst>
  </p:cSld>
  <p:clrMapOvr>
    <a:masterClrMapping/>
  </p:clrMapOvr>
  <p:transition spd="slow">
    <p:push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516C-CFCF-4CFA-BE5C-62F8E8CCD5CF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3E48E-E537-4166-86BC-5EC33D73E9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89488994"/>
      </p:ext>
    </p:extLst>
  </p:cSld>
  <p:clrMapOvr>
    <a:masterClrMapping/>
  </p:clrMapOvr>
  <p:transition spd="slow">
    <p:push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516C-CFCF-4CFA-BE5C-62F8E8CCD5CF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3E48E-E537-4166-86BC-5EC33D73E9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08740925"/>
      </p:ext>
    </p:extLst>
  </p:cSld>
  <p:clrMapOvr>
    <a:masterClrMapping/>
  </p:clrMapOvr>
  <p:transition spd="slow">
    <p:push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516C-CFCF-4CFA-BE5C-62F8E8CCD5CF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3E48E-E537-4166-86BC-5EC33D73E9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46340306"/>
      </p:ext>
    </p:extLst>
  </p:cSld>
  <p:clrMapOvr>
    <a:masterClrMapping/>
  </p:clrMapOvr>
  <p:transition spd="slow">
    <p:push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516C-CFCF-4CFA-BE5C-62F8E8CCD5CF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3E48E-E537-4166-86BC-5EC33D73E9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17057403"/>
      </p:ext>
    </p:extLst>
  </p:cSld>
  <p:clrMapOvr>
    <a:masterClrMapping/>
  </p:clrMapOvr>
  <p:transition spd="slow">
    <p:push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7516C-CFCF-4CFA-BE5C-62F8E8CCD5CF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3E48E-E537-4166-86BC-5EC33D73E9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942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18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slide" Target="slide6.xml"/><Relationship Id="rId12" Type="http://schemas.openxmlformats.org/officeDocument/2006/relationships/slide" Target="slide11.xml"/><Relationship Id="rId17" Type="http://schemas.openxmlformats.org/officeDocument/2006/relationships/image" Target="../media/image3.png"/><Relationship Id="rId2" Type="http://schemas.openxmlformats.org/officeDocument/2006/relationships/slide" Target="slide3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10" Type="http://schemas.openxmlformats.org/officeDocument/2006/relationships/slide" Target="slide9.xml"/><Relationship Id="rId19" Type="http://schemas.openxmlformats.org/officeDocument/2006/relationships/image" Target="../media/image5.png"/><Relationship Id="rId4" Type="http://schemas.openxmlformats.org/officeDocument/2006/relationships/slide" Target="slide2.xml"/><Relationship Id="rId9" Type="http://schemas.openxmlformats.org/officeDocument/2006/relationships/slide" Target="slide8.xml"/><Relationship Id="rId14" Type="http://schemas.openxmlformats.org/officeDocument/2006/relationships/slide" Target="slide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encrypted-tbn3.gstatic.com/images?q=tbn:ANd9GcRgbSd_y029D4pu_6EtxcjINE_95gm0-99inDCgg9_kvV7tiJsh" TargetMode="External"/><Relationship Id="rId2" Type="http://schemas.openxmlformats.org/officeDocument/2006/relationships/hyperlink" Target="https://encrypted-tbn3.gstatic.com/images?q=tbn:ANd9GcSx-sx7qOOnZumHHpnBaX-PVtWx0NyNszL62jVk9GvcBfEEym2PR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39427" y="822825"/>
            <a:ext cx="914400" cy="914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2" action="ppaction://hlinksldjump"/>
              </a:rPr>
              <a:t>2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799433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737225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271" y="1728777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0821" y="2632178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632179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543672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2300" y="3543672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2299" y="4501008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2926" y="4509120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2926" y="5453146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3051" y="5463276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83" y="768057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972" y="5463275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86425" y="786813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4" action="ppaction://hlinksldjump"/>
              </a:rPr>
              <a:t>1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79802" y="799433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5" action="ppaction://hlinksldjump"/>
              </a:rPr>
              <a:t>3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79802" y="1811978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6" action="ppaction://hlinksldjump"/>
              </a:rPr>
              <a:t>4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52581" y="1837832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7" action="ppaction://hlinksldjump"/>
              </a:rPr>
              <a:t>5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34927" y="2682482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8" action="ppaction://hlinksldjump"/>
              </a:rPr>
              <a:t>6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952010" y="2682481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9" action="ppaction://hlinksldjump"/>
              </a:rPr>
              <a:t>7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952010" y="3605811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10" action="ppaction://hlinksldjump"/>
              </a:rPr>
              <a:t>8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886405" y="3543672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11" action="ppaction://hlinksldjump"/>
              </a:rPr>
              <a:t>9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710876" y="4529816"/>
            <a:ext cx="88678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12" action="ppaction://hlinksldjump"/>
              </a:rPr>
              <a:t>10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627439" y="4559423"/>
            <a:ext cx="88678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13" action="ppaction://hlinksldjump"/>
              </a:rPr>
              <a:t>11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627439" y="5533057"/>
            <a:ext cx="88678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14" action="ppaction://hlinksldjump"/>
              </a:rPr>
              <a:t>12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559214" y="5533057"/>
            <a:ext cx="88678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15" action="ppaction://hlinksldjump"/>
              </a:rPr>
              <a:t>13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483309" y="5482753"/>
            <a:ext cx="88678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16" action="ppaction://hlinksldjump"/>
              </a:rPr>
              <a:t>14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040637" y="22206"/>
            <a:ext cx="103363" cy="6835793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105" y="13109"/>
            <a:ext cx="196443" cy="6943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127339" y="22207"/>
            <a:ext cx="8913298" cy="8321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66" name="Picture 18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338" y="6742111"/>
            <a:ext cx="8967787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Прямоугольник 20"/>
          <p:cNvSpPr/>
          <p:nvPr/>
        </p:nvSpPr>
        <p:spPr>
          <a:xfrm>
            <a:off x="150871" y="5580178"/>
            <a:ext cx="51668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САМЫЙ УМНЫЙ</a:t>
            </a:r>
            <a:endParaRPr lang="ru-RU" sz="5400" b="1" cap="none" spc="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9340" y="1026231"/>
            <a:ext cx="2335295" cy="2629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3076133" y="306392"/>
            <a:ext cx="34121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Викторина</a:t>
            </a:r>
            <a:endParaRPr lang="ru-RU" sz="5400" b="1" cap="none" spc="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32558116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791200"/>
            <a:ext cx="106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180" y="0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60207" y="188802"/>
            <a:ext cx="755519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C0504D">
                    <a:lumMod val="50000"/>
                  </a:srgbClr>
                </a:solidFill>
              </a:rPr>
              <a:t>Вопрос: </a:t>
            </a:r>
            <a:r>
              <a:rPr lang="ru-RU" sz="3600" b="1" dirty="0" smtClean="0"/>
              <a:t>Кто навязал Обломову долги? </a:t>
            </a:r>
          </a:p>
          <a:p>
            <a:pPr lvl="0"/>
            <a:endParaRPr lang="ru-RU" sz="3600" b="1" dirty="0">
              <a:solidFill>
                <a:srgbClr val="C0504D">
                  <a:lumMod val="50000"/>
                </a:srgb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0926" y="50303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9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5484372"/>
            <a:ext cx="764860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i="1" dirty="0" smtClean="0">
                <a:solidFill>
                  <a:srgbClr val="C0504D">
                    <a:lumMod val="50000"/>
                  </a:srgbClr>
                </a:solidFill>
              </a:rPr>
              <a:t>  Ответ: </a:t>
            </a:r>
            <a:r>
              <a:rPr lang="ru-RU" sz="3600" b="1" dirty="0" err="1" smtClean="0"/>
              <a:t>Тарантьев</a:t>
            </a:r>
            <a:endParaRPr lang="ru-RU" sz="3600" b="1" i="1" dirty="0">
              <a:solidFill>
                <a:srgbClr val="C0504D">
                  <a:lumMod val="50000"/>
                </a:srgbClr>
              </a:solidFill>
            </a:endParaRP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5098" y="3645024"/>
            <a:ext cx="1633537" cy="162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711350463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791200"/>
            <a:ext cx="106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180" y="0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60207" y="188802"/>
            <a:ext cx="769807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C0504D">
                    <a:lumMod val="50000"/>
                  </a:srgbClr>
                </a:solidFill>
              </a:rPr>
              <a:t>Вопрос: </a:t>
            </a:r>
            <a:r>
              <a:rPr lang="ru-RU" sz="3600" b="1" dirty="0" smtClean="0"/>
              <a:t>От кого узнал Обломов, что Ольга вышла замуж? </a:t>
            </a:r>
          </a:p>
          <a:p>
            <a:pPr lvl="0"/>
            <a:endParaRPr lang="ru-RU" sz="3600" b="1" dirty="0">
              <a:solidFill>
                <a:srgbClr val="C0504D">
                  <a:lumMod val="50000"/>
                </a:srgb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398" y="50303"/>
            <a:ext cx="88678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10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55420" y="5484372"/>
            <a:ext cx="81326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i="1" dirty="0" smtClean="0">
                <a:solidFill>
                  <a:srgbClr val="C0504D">
                    <a:lumMod val="50000"/>
                  </a:srgbClr>
                </a:solidFill>
              </a:rPr>
              <a:t>  Ответ: </a:t>
            </a:r>
            <a:r>
              <a:rPr lang="ru-RU" sz="3600" b="1" dirty="0" smtClean="0"/>
              <a:t>от </a:t>
            </a:r>
            <a:r>
              <a:rPr lang="ru-RU" sz="3600" b="1" dirty="0" err="1" smtClean="0"/>
              <a:t>Штольца</a:t>
            </a:r>
            <a:endParaRPr lang="ru-RU" sz="3600" b="1" i="1" dirty="0">
              <a:solidFill>
                <a:srgbClr val="C0504D">
                  <a:lumMod val="50000"/>
                </a:srgbClr>
              </a:solidFill>
            </a:endParaRP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440782"/>
            <a:ext cx="1633537" cy="162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584620110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791200"/>
            <a:ext cx="106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180" y="0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60207" y="188802"/>
            <a:ext cx="755519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C0504D">
                    <a:lumMod val="50000"/>
                  </a:srgbClr>
                </a:solidFill>
              </a:rPr>
              <a:t>Вопрос</a:t>
            </a:r>
            <a:r>
              <a:rPr lang="ru-RU" sz="3600" b="1" dirty="0" smtClean="0">
                <a:solidFill>
                  <a:srgbClr val="C0504D">
                    <a:lumMod val="50000"/>
                  </a:srgbClr>
                </a:solidFill>
              </a:rPr>
              <a:t>: </a:t>
            </a:r>
            <a:r>
              <a:rPr lang="ru-RU" sz="3600" b="1" dirty="0" smtClean="0"/>
              <a:t>Были ли у Обломова дети?</a:t>
            </a:r>
          </a:p>
          <a:p>
            <a:pPr lvl="0"/>
            <a:endParaRPr lang="ru-RU" sz="3600" b="1" dirty="0">
              <a:solidFill>
                <a:srgbClr val="C0504D">
                  <a:lumMod val="50000"/>
                </a:srgb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398" y="50303"/>
            <a:ext cx="88678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11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5484372"/>
            <a:ext cx="77914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i="1" dirty="0" smtClean="0">
                <a:solidFill>
                  <a:srgbClr val="C0504D">
                    <a:lumMod val="50000"/>
                  </a:srgbClr>
                </a:solidFill>
              </a:rPr>
              <a:t>  Ответ: </a:t>
            </a:r>
            <a:r>
              <a:rPr lang="ru-RU" sz="3600" b="1" dirty="0" smtClean="0"/>
              <a:t>сын Андрей</a:t>
            </a:r>
            <a:endParaRPr lang="ru-RU" sz="3600" b="1" i="1" dirty="0">
              <a:solidFill>
                <a:srgbClr val="C0504D">
                  <a:lumMod val="50000"/>
                </a:srgbClr>
              </a:solidFill>
            </a:endParaRP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901" y="3428206"/>
            <a:ext cx="1633537" cy="162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653521050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791200"/>
            <a:ext cx="106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180" y="0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60207" y="188802"/>
            <a:ext cx="769807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C0504D">
                    <a:lumMod val="50000"/>
                  </a:srgbClr>
                </a:solidFill>
              </a:rPr>
              <a:t>Вопрос:</a:t>
            </a:r>
            <a:r>
              <a:rPr lang="ru-RU" sz="3600" b="1" dirty="0" err="1" smtClean="0"/>
              <a:t>Как</a:t>
            </a:r>
            <a:r>
              <a:rPr lang="ru-RU" sz="3600" b="1" dirty="0" smtClean="0"/>
              <a:t> и почему произошел окончательный разрыв между Ольгой и Обломовым? </a:t>
            </a:r>
          </a:p>
          <a:p>
            <a:pPr lvl="0"/>
            <a:endParaRPr lang="ru-RU" sz="3600" b="1" dirty="0">
              <a:solidFill>
                <a:srgbClr val="C0504D">
                  <a:lumMod val="50000"/>
                </a:srgb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398" y="50303"/>
            <a:ext cx="88678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12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3" y="5484372"/>
            <a:ext cx="77153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i="1" dirty="0" smtClean="0">
                <a:solidFill>
                  <a:srgbClr val="C0504D">
                    <a:lumMod val="50000"/>
                  </a:srgbClr>
                </a:solidFill>
              </a:rPr>
              <a:t>  Ответ: </a:t>
            </a:r>
            <a:r>
              <a:rPr lang="ru-RU" sz="3600" b="1" dirty="0" smtClean="0"/>
              <a:t>из-за нерешительности  </a:t>
            </a:r>
          </a:p>
          <a:p>
            <a:pPr lvl="0"/>
            <a:r>
              <a:rPr lang="ru-RU" sz="3600" b="1" dirty="0" smtClean="0"/>
              <a:t>                               Обломова</a:t>
            </a:r>
            <a:endParaRPr lang="ru-RU" sz="3600" b="1" i="1" dirty="0">
              <a:solidFill>
                <a:srgbClr val="C0504D">
                  <a:lumMod val="50000"/>
                </a:srgbClr>
              </a:solidFill>
            </a:endParaRPr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901" y="3351212"/>
            <a:ext cx="1633537" cy="162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742570208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791200"/>
            <a:ext cx="106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180" y="0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60207" y="188802"/>
            <a:ext cx="769807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C0504D">
                    <a:lumMod val="50000"/>
                  </a:srgbClr>
                </a:solidFill>
              </a:rPr>
              <a:t>Вопрос: </a:t>
            </a:r>
            <a:r>
              <a:rPr lang="ru-RU" sz="3600" b="1" dirty="0" smtClean="0"/>
              <a:t>В Обломовке верили всему… Чему? </a:t>
            </a:r>
          </a:p>
          <a:p>
            <a:pPr lvl="0"/>
            <a:endParaRPr lang="ru-RU" sz="3600" b="1" dirty="0">
              <a:solidFill>
                <a:srgbClr val="C0504D">
                  <a:lumMod val="50000"/>
                </a:srgb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398" y="50303"/>
            <a:ext cx="88678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13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5484372"/>
            <a:ext cx="757716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i="1" dirty="0" smtClean="0">
                <a:solidFill>
                  <a:srgbClr val="C0504D">
                    <a:lumMod val="50000"/>
                  </a:srgbClr>
                </a:solidFill>
              </a:rPr>
              <a:t>  Ответ: </a:t>
            </a:r>
            <a:r>
              <a:rPr lang="ru-RU" sz="3600" b="1" dirty="0" smtClean="0"/>
              <a:t>“и оборотням и  </a:t>
            </a:r>
          </a:p>
          <a:p>
            <a:pPr lvl="0"/>
            <a:r>
              <a:rPr lang="ru-RU" sz="3600" b="1" dirty="0" smtClean="0"/>
              <a:t>                                      мертвецам”</a:t>
            </a:r>
            <a:endParaRPr lang="ru-RU" sz="3600" b="1" i="1" dirty="0">
              <a:solidFill>
                <a:srgbClr val="C0504D">
                  <a:lumMod val="50000"/>
                </a:srgbClr>
              </a:solidFill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8011" y="3401954"/>
            <a:ext cx="1633537" cy="162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888380273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791200"/>
            <a:ext cx="106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180" y="0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60207" y="188802"/>
            <a:ext cx="769807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C0504D">
                    <a:lumMod val="50000"/>
                  </a:srgbClr>
                </a:solidFill>
              </a:rPr>
              <a:t>Вопрос</a:t>
            </a:r>
            <a:r>
              <a:rPr lang="ru-RU" sz="3600" b="1" dirty="0" smtClean="0">
                <a:solidFill>
                  <a:srgbClr val="C0504D">
                    <a:lumMod val="50000"/>
                  </a:srgbClr>
                </a:solidFill>
              </a:rPr>
              <a:t>: </a:t>
            </a:r>
            <a:r>
              <a:rPr lang="ru-RU" sz="3600" b="1" dirty="0" smtClean="0"/>
              <a:t>Куда приглашали гости Обломова на первое мая</a:t>
            </a:r>
            <a:endParaRPr lang="ru-RU" sz="3600" dirty="0" smtClean="0"/>
          </a:p>
          <a:p>
            <a:pPr lvl="0"/>
            <a:endParaRPr lang="ru-RU" sz="3600" b="1" dirty="0">
              <a:solidFill>
                <a:srgbClr val="C0504D">
                  <a:lumMod val="50000"/>
                </a:srgb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398" y="50303"/>
            <a:ext cx="88678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14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55420" y="5484372"/>
            <a:ext cx="82278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i="1" dirty="0" smtClean="0">
                <a:solidFill>
                  <a:srgbClr val="C0504D">
                    <a:lumMod val="50000"/>
                  </a:srgbClr>
                </a:solidFill>
              </a:rPr>
              <a:t>   Ответ: </a:t>
            </a:r>
            <a:r>
              <a:rPr lang="ru-RU" sz="3600" b="1" dirty="0" err="1" smtClean="0"/>
              <a:t>Екатеригоф</a:t>
            </a:r>
            <a:r>
              <a:rPr lang="ru-RU" sz="3600" b="1" i="1" dirty="0" smtClean="0">
                <a:solidFill>
                  <a:srgbClr val="C0504D">
                    <a:lumMod val="50000"/>
                  </a:srgbClr>
                </a:solidFill>
              </a:rPr>
              <a:t> </a:t>
            </a:r>
            <a:endParaRPr lang="ru-RU" sz="3600" b="1" i="1" dirty="0">
              <a:solidFill>
                <a:srgbClr val="C0504D">
                  <a:lumMod val="50000"/>
                </a:srgbClr>
              </a:solidFill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1031" y="3645024"/>
            <a:ext cx="1633537" cy="162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901454956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1"/>
            <a:ext cx="8643998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/>
              <a:t>    АВТОР ПРЕЗЕНТАЦИИ   </a:t>
            </a:r>
          </a:p>
          <a:p>
            <a:r>
              <a:rPr lang="ru-RU" sz="6000" b="1" dirty="0" smtClean="0"/>
              <a:t>     УЧИТЕЛЬ РУССКОГО  </a:t>
            </a:r>
          </a:p>
          <a:p>
            <a:r>
              <a:rPr lang="ru-RU" sz="6000" b="1" dirty="0" smtClean="0"/>
              <a:t>  ЯЗЫКА И ЛИТЕРАТУРЫ  </a:t>
            </a:r>
          </a:p>
          <a:p>
            <a:r>
              <a:rPr lang="ru-RU" sz="6000" b="1" dirty="0" smtClean="0"/>
              <a:t>                  МКОУ </a:t>
            </a:r>
          </a:p>
          <a:p>
            <a:r>
              <a:rPr lang="ru-RU" sz="6000" b="1" dirty="0" smtClean="0"/>
              <a:t>    «ИГАЛИНСКАЯ СОШ»   </a:t>
            </a:r>
          </a:p>
          <a:p>
            <a:r>
              <a:rPr lang="ru-RU" sz="6000" b="1" dirty="0" smtClean="0"/>
              <a:t>        ЭФЕНДИЕВ М.М.</a:t>
            </a:r>
          </a:p>
          <a:p>
            <a:r>
              <a:rPr lang="ru-RU" sz="6000" b="1" dirty="0" smtClean="0"/>
              <a:t>             </a:t>
            </a:r>
            <a:r>
              <a:rPr lang="ru-RU" sz="6000" b="1" dirty="0" smtClean="0"/>
              <a:t>2017/2018</a:t>
            </a:r>
            <a:endParaRPr lang="ru-RU" sz="6000" b="1" dirty="0"/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196752"/>
            <a:ext cx="8928992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2"/>
              </a:rPr>
              <a:t>https://encrypted-tbn3.gstatic.com/images?q=tbn:ANd9GcSx-sx7qOOnZumHHpnBaX-PVtWx0NyNszL62jVk9GvcBfEEym2PRg</a:t>
            </a:r>
            <a:r>
              <a:rPr lang="ru-RU" dirty="0" smtClean="0"/>
              <a:t>  - сова</a:t>
            </a:r>
          </a:p>
          <a:p>
            <a:r>
              <a:rPr lang="en-US" dirty="0" smtClean="0">
                <a:hlinkClick r:id="rId3"/>
              </a:rPr>
              <a:t>https://encrypted-tbn3.gstatic.com/images?q=tbn:ANd9GcRgbSd_y029D4pu_6EtxcjINE_95gm0-99inDCgg9_kvV7tiJsh</a:t>
            </a:r>
            <a:r>
              <a:rPr lang="ru-RU" dirty="0" smtClean="0"/>
              <a:t> – вопрос</a:t>
            </a:r>
          </a:p>
          <a:p>
            <a:endParaRPr lang="ru-RU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Автор шаблона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Савченко Наталия Ивановна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, учитель истории, обществознания МБОУ ООШ№7 муниципального образования город Горячий Ключ</a:t>
            </a:r>
          </a:p>
          <a:p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При использовании шаблона, просьба этот слайд оставлять!</a:t>
            </a:r>
            <a:endParaRPr lang="ru-RU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59632" y="692696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Ссылки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2665434133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791200"/>
            <a:ext cx="106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6212" y="0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87894" y="50303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7624" y="188802"/>
            <a:ext cx="767065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Вопрос: </a:t>
            </a:r>
            <a:r>
              <a:rPr lang="ru-RU" sz="4800" b="1" dirty="0" smtClean="0"/>
              <a:t>Действие романа “Обломов” происходит в …</a:t>
            </a:r>
          </a:p>
          <a:p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    </a:t>
            </a:r>
            <a:endParaRPr lang="ru-RU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550" y="5711658"/>
            <a:ext cx="80256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</a:rPr>
              <a:t>    Ответ: </a:t>
            </a:r>
            <a:endParaRPr lang="ru-RU" sz="36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5071" y="3645024"/>
            <a:ext cx="1633537" cy="162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357158" y="5715016"/>
            <a:ext cx="70723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prstClr val="black"/>
                </a:solidFill>
              </a:rPr>
              <a:t>                  Петербурге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92590458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791200"/>
            <a:ext cx="106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180" y="0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60207" y="188802"/>
            <a:ext cx="762663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C0504D">
                    <a:lumMod val="50000"/>
                  </a:srgbClr>
                </a:solidFill>
              </a:rPr>
              <a:t>Вопрос: </a:t>
            </a:r>
            <a:r>
              <a:rPr lang="ru-RU" sz="3600" b="1" dirty="0" smtClean="0"/>
              <a:t>К какому сословию принадлежал Обломов? </a:t>
            </a:r>
            <a:endParaRPr lang="ru-RU" sz="3600" dirty="0" smtClean="0"/>
          </a:p>
          <a:p>
            <a:pPr lvl="0"/>
            <a:endParaRPr lang="ru-RU" sz="3600" b="1" dirty="0">
              <a:solidFill>
                <a:srgbClr val="C0504D">
                  <a:lumMod val="50000"/>
                </a:srgb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0926" y="50303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5791200"/>
            <a:ext cx="75202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i="1" dirty="0" smtClean="0">
                <a:solidFill>
                  <a:srgbClr val="C0504D">
                    <a:lumMod val="50000"/>
                  </a:srgbClr>
                </a:solidFill>
              </a:rPr>
              <a:t>  Ответ: </a:t>
            </a:r>
            <a:r>
              <a:rPr lang="ru-RU" sz="3600" b="1" dirty="0" smtClean="0"/>
              <a:t>Дворянин</a:t>
            </a:r>
            <a:endParaRPr lang="ru-RU" sz="3600" b="1" i="1" dirty="0">
              <a:solidFill>
                <a:srgbClr val="C0504D">
                  <a:lumMod val="50000"/>
                </a:srgbClr>
              </a:solidFill>
            </a:endParaRP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5062" y="3789040"/>
            <a:ext cx="1633537" cy="162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926359366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791200"/>
            <a:ext cx="106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180" y="0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60207" y="188802"/>
            <a:ext cx="776951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C0504D">
                    <a:lumMod val="50000"/>
                  </a:srgbClr>
                </a:solidFill>
              </a:rPr>
              <a:t>Вопрос: </a:t>
            </a:r>
            <a:r>
              <a:rPr lang="ru-RU" sz="3600" b="1" dirty="0" smtClean="0"/>
              <a:t>Каков возраст Обломова в начале романа? </a:t>
            </a:r>
          </a:p>
          <a:p>
            <a:pPr lvl="0"/>
            <a:endParaRPr lang="ru-RU" sz="3600" b="1" dirty="0">
              <a:solidFill>
                <a:srgbClr val="C0504D">
                  <a:lumMod val="50000"/>
                </a:srgb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0926" y="50303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5484372"/>
            <a:ext cx="77200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i="1" dirty="0" smtClean="0">
                <a:solidFill>
                  <a:srgbClr val="C0504D">
                    <a:lumMod val="50000"/>
                  </a:srgbClr>
                </a:solidFill>
              </a:rPr>
              <a:t>    Ответ: </a:t>
            </a:r>
            <a:r>
              <a:rPr lang="ru-RU" sz="3600" b="1" dirty="0" smtClean="0"/>
              <a:t>32-33</a:t>
            </a:r>
            <a:endParaRPr lang="ru-RU" sz="3600" b="1" i="1" dirty="0">
              <a:solidFill>
                <a:srgbClr val="C0504D">
                  <a:lumMod val="50000"/>
                </a:srgbClr>
              </a:solidFill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645024"/>
            <a:ext cx="1633537" cy="162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14871943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791200"/>
            <a:ext cx="106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180" y="0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60207" y="188802"/>
            <a:ext cx="776951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C0504D">
                    <a:lumMod val="50000"/>
                  </a:srgbClr>
                </a:solidFill>
              </a:rPr>
              <a:t>Вопрос: </a:t>
            </a:r>
            <a:r>
              <a:rPr lang="ru-RU" sz="3600" b="1" dirty="0" smtClean="0"/>
              <a:t>Как звали сына Обломова? </a:t>
            </a:r>
          </a:p>
          <a:p>
            <a:pPr lvl="0"/>
            <a:endParaRPr lang="ru-RU" sz="3600" b="1" dirty="0">
              <a:solidFill>
                <a:srgbClr val="C0504D">
                  <a:lumMod val="50000"/>
                </a:srgb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0926" y="50303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5484372"/>
            <a:ext cx="77200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i="1" dirty="0" smtClean="0">
                <a:solidFill>
                  <a:srgbClr val="C0504D">
                    <a:lumMod val="50000"/>
                  </a:srgbClr>
                </a:solidFill>
              </a:rPr>
              <a:t>   Ответ: </a:t>
            </a:r>
            <a:r>
              <a:rPr lang="ru-RU" sz="3600" b="1" dirty="0" smtClean="0"/>
              <a:t>Андрей</a:t>
            </a:r>
            <a:endParaRPr lang="ru-RU" sz="3600" b="1" i="1" dirty="0">
              <a:solidFill>
                <a:srgbClr val="C0504D">
                  <a:lumMod val="50000"/>
                </a:srgbClr>
              </a:solidFill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352" y="3645024"/>
            <a:ext cx="1633537" cy="162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585254965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791200"/>
            <a:ext cx="106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180" y="0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60207" y="188802"/>
            <a:ext cx="76266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C0504D">
                    <a:lumMod val="50000"/>
                  </a:srgbClr>
                </a:solidFill>
              </a:rPr>
              <a:t>Вопрос: </a:t>
            </a:r>
            <a:r>
              <a:rPr lang="ru-RU" sz="3600" b="1" dirty="0" smtClean="0"/>
              <a:t>Как звали жену Обломова? </a:t>
            </a:r>
          </a:p>
          <a:p>
            <a:pPr lvl="0"/>
            <a:endParaRPr lang="ru-RU" sz="3600" b="1" dirty="0">
              <a:solidFill>
                <a:srgbClr val="C0504D">
                  <a:lumMod val="50000"/>
                </a:srgb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0926" y="50303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5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55420" y="5484372"/>
            <a:ext cx="81326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i="1" dirty="0" smtClean="0">
                <a:solidFill>
                  <a:srgbClr val="C0504D">
                    <a:lumMod val="50000"/>
                  </a:srgbClr>
                </a:solidFill>
              </a:rPr>
              <a:t>   Ответ: </a:t>
            </a:r>
            <a:r>
              <a:rPr lang="ru-RU" sz="3600" b="1" dirty="0" smtClean="0"/>
              <a:t>Агафья Матвеевна</a:t>
            </a:r>
            <a:endParaRPr lang="ru-RU" sz="3600" b="1" i="1" dirty="0">
              <a:solidFill>
                <a:srgbClr val="C0504D">
                  <a:lumMod val="50000"/>
                </a:srgbClr>
              </a:solidFill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9047" y="3645024"/>
            <a:ext cx="1633537" cy="162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005591679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791200"/>
            <a:ext cx="106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180" y="0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60207" y="188802"/>
            <a:ext cx="776951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C0504D">
                    <a:lumMod val="50000"/>
                  </a:srgbClr>
                </a:solidFill>
              </a:rPr>
              <a:t>Вопрос: </a:t>
            </a:r>
            <a:r>
              <a:rPr lang="ru-RU" sz="3600" b="1" dirty="0" smtClean="0"/>
              <a:t>Назовите имя и отчество Обломова. </a:t>
            </a:r>
          </a:p>
          <a:p>
            <a:pPr lvl="0"/>
            <a:endParaRPr lang="ru-RU" sz="3600" b="1" dirty="0">
              <a:solidFill>
                <a:srgbClr val="C0504D">
                  <a:lumMod val="50000"/>
                </a:srgb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0926" y="50303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6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5484372"/>
            <a:ext cx="77200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i="1" dirty="0" smtClean="0">
                <a:solidFill>
                  <a:srgbClr val="C0504D">
                    <a:lumMod val="50000"/>
                  </a:srgbClr>
                </a:solidFill>
              </a:rPr>
              <a:t>   Ответ: </a:t>
            </a:r>
            <a:r>
              <a:rPr lang="ru-RU" sz="3600" b="1" dirty="0" smtClean="0"/>
              <a:t>Илья Ильич</a:t>
            </a:r>
            <a:endParaRPr lang="ru-RU" sz="3600" b="1" i="1" dirty="0">
              <a:solidFill>
                <a:srgbClr val="C0504D">
                  <a:lumMod val="50000"/>
                </a:srgbClr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005064"/>
            <a:ext cx="1629895" cy="1629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258776021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791200"/>
            <a:ext cx="106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180" y="0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60207" y="188802"/>
            <a:ext cx="748375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C0504D">
                    <a:lumMod val="50000"/>
                  </a:srgbClr>
                </a:solidFill>
              </a:rPr>
              <a:t>Вопрос</a:t>
            </a:r>
            <a:r>
              <a:rPr lang="ru-RU" sz="3600" b="1" dirty="0" smtClean="0">
                <a:solidFill>
                  <a:srgbClr val="C0504D">
                    <a:lumMod val="50000"/>
                  </a:srgbClr>
                </a:solidFill>
              </a:rPr>
              <a:t>: </a:t>
            </a:r>
            <a:r>
              <a:rPr lang="ru-RU" sz="3600" b="1" dirty="0" smtClean="0"/>
              <a:t>Что называет автор причиной смерти Обломова? </a:t>
            </a:r>
          </a:p>
          <a:p>
            <a:pPr lvl="0"/>
            <a:r>
              <a:rPr lang="ru-RU" sz="3600" b="1" dirty="0" smtClean="0">
                <a:solidFill>
                  <a:srgbClr val="C0504D">
                    <a:lumMod val="50000"/>
                  </a:srgbClr>
                </a:solidFill>
              </a:rPr>
              <a:t> </a:t>
            </a:r>
            <a:endParaRPr lang="ru-RU" sz="3600" b="1" dirty="0">
              <a:solidFill>
                <a:srgbClr val="C0504D">
                  <a:lumMod val="50000"/>
                </a:srgb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0926" y="50303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7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5484372"/>
            <a:ext cx="78866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i="1" dirty="0" smtClean="0">
                <a:solidFill>
                  <a:srgbClr val="C0504D">
                    <a:lumMod val="50000"/>
                  </a:srgbClr>
                </a:solidFill>
              </a:rPr>
              <a:t>  Ответ: </a:t>
            </a:r>
            <a:r>
              <a:rPr lang="ru-RU" sz="3600" b="1" dirty="0" smtClean="0"/>
              <a:t>обломовщина</a:t>
            </a:r>
            <a:endParaRPr lang="ru-RU" sz="3600" b="1" i="1" dirty="0">
              <a:solidFill>
                <a:srgbClr val="C0504D">
                  <a:lumMod val="50000"/>
                </a:srgbClr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573016"/>
            <a:ext cx="1633537" cy="162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284303074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791200"/>
            <a:ext cx="106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180" y="0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60207" y="188802"/>
            <a:ext cx="755519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C0504D">
                    <a:lumMod val="50000"/>
                  </a:srgbClr>
                </a:solidFill>
              </a:rPr>
              <a:t>Вопрос: </a:t>
            </a:r>
            <a:r>
              <a:rPr lang="ru-RU" sz="3600" b="1" dirty="0" smtClean="0"/>
              <a:t>Кто помог Облому избавиться от долгов, которые ему обманом навязали </a:t>
            </a:r>
          </a:p>
          <a:p>
            <a:pPr lvl="0"/>
            <a:r>
              <a:rPr lang="ru-RU" sz="3600" b="1" dirty="0" smtClean="0">
                <a:solidFill>
                  <a:srgbClr val="C0504D">
                    <a:lumMod val="50000"/>
                  </a:srgbClr>
                </a:solidFill>
              </a:rPr>
              <a:t> </a:t>
            </a:r>
            <a:endParaRPr lang="ru-RU" sz="3600" b="1" dirty="0">
              <a:solidFill>
                <a:srgbClr val="C0504D">
                  <a:lumMod val="50000"/>
                </a:srgb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0926" y="50303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8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5484372"/>
            <a:ext cx="78629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i="1" dirty="0" smtClean="0">
                <a:solidFill>
                  <a:srgbClr val="C0504D">
                    <a:lumMod val="50000"/>
                  </a:srgbClr>
                </a:solidFill>
              </a:rPr>
              <a:t>   Ответ: </a:t>
            </a:r>
            <a:r>
              <a:rPr lang="ru-RU" sz="3600" b="1" dirty="0" smtClean="0"/>
              <a:t>Помог А. </a:t>
            </a:r>
            <a:r>
              <a:rPr lang="ru-RU" sz="3600" b="1" dirty="0" err="1" smtClean="0"/>
              <a:t>Штольц</a:t>
            </a:r>
            <a:endParaRPr lang="ru-RU" sz="3600" b="1" i="1" dirty="0">
              <a:solidFill>
                <a:srgbClr val="C0504D">
                  <a:lumMod val="50000"/>
                </a:srgbClr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9285" y="3573016"/>
            <a:ext cx="1633537" cy="162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258806034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296</Words>
  <Application>Microsoft Office PowerPoint</Application>
  <PresentationFormat>Экран (4:3)</PresentationFormat>
  <Paragraphs>78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Для контроля знаний</dc:title>
  <dc:creator>эмм2017</dc:creator>
  <cp:lastModifiedBy>муртаза</cp:lastModifiedBy>
  <cp:revision>17</cp:revision>
  <dcterms:created xsi:type="dcterms:W3CDTF">2014-12-19T21:38:15Z</dcterms:created>
  <dcterms:modified xsi:type="dcterms:W3CDTF">2017-09-24T12:28:45Z</dcterms:modified>
</cp:coreProperties>
</file>