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7" r:id="rId9"/>
    <p:sldId id="273" r:id="rId10"/>
    <p:sldId id="274" r:id="rId11"/>
    <p:sldId id="259" r:id="rId12"/>
    <p:sldId id="258" r:id="rId13"/>
    <p:sldId id="277" r:id="rId14"/>
    <p:sldId id="276" r:id="rId15"/>
    <p:sldId id="278" r:id="rId16"/>
    <p:sldId id="279" r:id="rId17"/>
    <p:sldId id="282" r:id="rId18"/>
    <p:sldId id="283" r:id="rId19"/>
    <p:sldId id="284" r:id="rId20"/>
    <p:sldId id="29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FDEB0"/>
    <a:srgbClr val="502800"/>
    <a:srgbClr val="B18F13"/>
    <a:srgbClr val="E6BA1A"/>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636" y="-72"/>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userDrawn="1">
            <p:ph type="ctrTitle" hasCustomPrompt="1"/>
          </p:nvPr>
        </p:nvSpPr>
        <p:spPr>
          <a:xfrm>
            <a:off x="685800" y="2130425"/>
            <a:ext cx="7772400" cy="147002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sz="6000" b="1" cap="none" spc="0">
                <a:ln/>
                <a:solidFill>
                  <a:schemeClr val="accent3"/>
                </a:solidFill>
                <a:effectLst>
                  <a:outerShdw blurRad="38100" dist="38100" dir="2700000" algn="tl">
                    <a:srgbClr val="000000">
                      <a:alpha val="43137"/>
                    </a:srgbClr>
                  </a:outerShdw>
                </a:effectLst>
              </a:defRPr>
            </a:lvl1pPr>
          </a:lstStyle>
          <a:p>
            <a:r>
              <a:rPr lang="ru-RU" dirty="0" smtClean="0"/>
              <a:t>Образец заголовка </a:t>
            </a:r>
            <a:endParaRPr lang="ru-RU" dirty="0"/>
          </a:p>
        </p:txBody>
      </p:sp>
      <p:sp>
        <p:nvSpPr>
          <p:cNvPr id="3" name="Подзаголовок 2"/>
          <p:cNvSpPr>
            <a:spLocks noGrp="1"/>
          </p:cNvSpPr>
          <p:nvPr userDrawn="1">
            <p:ph type="subTitle" idx="1"/>
          </p:nvPr>
        </p:nvSpPr>
        <p:spPr>
          <a:xfrm>
            <a:off x="1371600" y="3886200"/>
            <a:ext cx="6400800" cy="1752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a:buNone/>
              <a:defRPr sz="3200" b="1" cap="none" spc="0">
                <a:ln/>
                <a:solidFill>
                  <a:schemeClr val="accent3"/>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userDrawn="1">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725C68B6-61C2-468F-89AB-4B9F7531AA68}" type="slidenum">
              <a:rPr lang="ru-RU" smtClean="0"/>
              <a:pPr/>
              <a:t>‹#›</a:t>
            </a:fld>
            <a:endParaRPr lang="ru-RU"/>
          </a:p>
        </p:txBody>
      </p:sp>
      <p:pic>
        <p:nvPicPr>
          <p:cNvPr id="12290" name="Picture 2" descr="http://www.lenagold.ru/fon/clipart/u/ugol/ugol28.png"/>
          <p:cNvPicPr>
            <a:picLocks noChangeAspect="1" noChangeArrowheads="1"/>
          </p:cNvPicPr>
          <p:nvPr userDrawn="1"/>
        </p:nvPicPr>
        <p:blipFill>
          <a:blip r:embed="rId3" cstate="screen"/>
          <a:srcRect/>
          <a:stretch>
            <a:fillRect/>
          </a:stretch>
        </p:blipFill>
        <p:spPr bwMode="auto">
          <a:xfrm>
            <a:off x="0" y="0"/>
            <a:ext cx="1620000" cy="1620000"/>
          </a:xfrm>
          <a:prstGeom prst="rect">
            <a:avLst/>
          </a:prstGeom>
          <a:noFill/>
        </p:spPr>
      </p:pic>
      <p:pic>
        <p:nvPicPr>
          <p:cNvPr id="9" name="Picture 2" descr="http://www.lenagold.ru/fon/clipart/u/ugol/ugol28.png"/>
          <p:cNvPicPr>
            <a:picLocks noChangeAspect="1" noChangeArrowheads="1"/>
          </p:cNvPicPr>
          <p:nvPr userDrawn="1"/>
        </p:nvPicPr>
        <p:blipFill>
          <a:blip r:embed="rId3" cstate="screen"/>
          <a:srcRect/>
          <a:stretch>
            <a:fillRect/>
          </a:stretch>
        </p:blipFill>
        <p:spPr bwMode="auto">
          <a:xfrm flipH="1">
            <a:off x="7488504" y="0"/>
            <a:ext cx="1620000" cy="1620000"/>
          </a:xfrm>
          <a:prstGeom prst="rect">
            <a:avLst/>
          </a:prstGeom>
          <a:noFill/>
        </p:spPr>
      </p:pic>
      <p:pic>
        <p:nvPicPr>
          <p:cNvPr id="10" name="Picture 2" descr="http://www.lenagold.ru/fon/clipart/u/ugol/ugol28.png"/>
          <p:cNvPicPr>
            <a:picLocks noChangeAspect="1" noChangeArrowheads="1"/>
          </p:cNvPicPr>
          <p:nvPr userDrawn="1"/>
        </p:nvPicPr>
        <p:blipFill>
          <a:blip r:embed="rId3" cstate="screen"/>
          <a:srcRect/>
          <a:stretch>
            <a:fillRect/>
          </a:stretch>
        </p:blipFill>
        <p:spPr bwMode="auto">
          <a:xfrm flipV="1">
            <a:off x="0" y="5238000"/>
            <a:ext cx="1620000" cy="1620000"/>
          </a:xfrm>
          <a:prstGeom prst="rect">
            <a:avLst/>
          </a:prstGeom>
          <a:noFill/>
        </p:spPr>
      </p:pic>
      <p:pic>
        <p:nvPicPr>
          <p:cNvPr id="11" name="Picture 2" descr="http://www.lenagold.ru/fon/clipart/u/ugol/ugol28.png"/>
          <p:cNvPicPr>
            <a:picLocks noChangeAspect="1" noChangeArrowheads="1"/>
          </p:cNvPicPr>
          <p:nvPr userDrawn="1"/>
        </p:nvPicPr>
        <p:blipFill>
          <a:blip r:embed="rId3" cstate="screen"/>
          <a:srcRect/>
          <a:stretch>
            <a:fillRect/>
          </a:stretch>
        </p:blipFill>
        <p:spPr bwMode="auto">
          <a:xfrm flipH="1" flipV="1">
            <a:off x="7488504" y="5238000"/>
            <a:ext cx="1620000" cy="1620000"/>
          </a:xfrm>
          <a:prstGeom prst="rect">
            <a:avLst/>
          </a:prstGeom>
          <a:noFill/>
        </p:spPr>
      </p:pic>
      <p:grpSp>
        <p:nvGrpSpPr>
          <p:cNvPr id="27" name="Группа 26"/>
          <p:cNvGrpSpPr/>
          <p:nvPr userDrawn="1"/>
        </p:nvGrpSpPr>
        <p:grpSpPr>
          <a:xfrm>
            <a:off x="1439652" y="0"/>
            <a:ext cx="6264696" cy="656692"/>
            <a:chOff x="1439652" y="0"/>
            <a:chExt cx="6264696" cy="656692"/>
          </a:xfrm>
        </p:grpSpPr>
        <p:pic>
          <p:nvPicPr>
            <p:cNvPr id="25" name="Рисунок 24" descr="11.png"/>
            <p:cNvPicPr>
              <a:picLocks noChangeAspect="1"/>
            </p:cNvPicPr>
            <p:nvPr userDrawn="1"/>
          </p:nvPicPr>
          <p:blipFill>
            <a:blip r:embed="rId4" cstate="screen"/>
            <a:stretch>
              <a:fillRect/>
            </a:stretch>
          </p:blipFill>
          <p:spPr>
            <a:xfrm flipV="1">
              <a:off x="1439652" y="0"/>
              <a:ext cx="3132348" cy="656692"/>
            </a:xfrm>
            <a:prstGeom prst="rect">
              <a:avLst/>
            </a:prstGeom>
          </p:spPr>
        </p:pic>
        <p:pic>
          <p:nvPicPr>
            <p:cNvPr id="26" name="Рисунок 25" descr="11.png"/>
            <p:cNvPicPr>
              <a:picLocks noChangeAspect="1"/>
            </p:cNvPicPr>
            <p:nvPr userDrawn="1"/>
          </p:nvPicPr>
          <p:blipFill>
            <a:blip r:embed="rId4" cstate="screen"/>
            <a:stretch>
              <a:fillRect/>
            </a:stretch>
          </p:blipFill>
          <p:spPr>
            <a:xfrm flipV="1">
              <a:off x="4572000" y="0"/>
              <a:ext cx="3132348" cy="656692"/>
            </a:xfrm>
            <a:prstGeom prst="rect">
              <a:avLst/>
            </a:prstGeom>
          </p:spPr>
        </p:pic>
      </p:grpSp>
      <p:grpSp>
        <p:nvGrpSpPr>
          <p:cNvPr id="28" name="Группа 27"/>
          <p:cNvGrpSpPr/>
          <p:nvPr userDrawn="1"/>
        </p:nvGrpSpPr>
        <p:grpSpPr>
          <a:xfrm flipV="1">
            <a:off x="1439652" y="6201308"/>
            <a:ext cx="6264696" cy="656692"/>
            <a:chOff x="1439652" y="0"/>
            <a:chExt cx="6264696" cy="656692"/>
          </a:xfrm>
        </p:grpSpPr>
        <p:pic>
          <p:nvPicPr>
            <p:cNvPr id="29" name="Рисунок 28" descr="11.png"/>
            <p:cNvPicPr>
              <a:picLocks noChangeAspect="1"/>
            </p:cNvPicPr>
            <p:nvPr userDrawn="1"/>
          </p:nvPicPr>
          <p:blipFill>
            <a:blip r:embed="rId4" cstate="screen"/>
            <a:stretch>
              <a:fillRect/>
            </a:stretch>
          </p:blipFill>
          <p:spPr>
            <a:xfrm flipV="1">
              <a:off x="1439652" y="0"/>
              <a:ext cx="3132348" cy="656692"/>
            </a:xfrm>
            <a:prstGeom prst="rect">
              <a:avLst/>
            </a:prstGeom>
          </p:spPr>
        </p:pic>
        <p:pic>
          <p:nvPicPr>
            <p:cNvPr id="30" name="Рисунок 29" descr="11.png"/>
            <p:cNvPicPr>
              <a:picLocks noChangeAspect="1"/>
            </p:cNvPicPr>
            <p:nvPr userDrawn="1"/>
          </p:nvPicPr>
          <p:blipFill>
            <a:blip r:embed="rId4" cstate="screen"/>
            <a:stretch>
              <a:fillRect/>
            </a:stretch>
          </p:blipFill>
          <p:spPr>
            <a:xfrm flipV="1">
              <a:off x="4572000" y="0"/>
              <a:ext cx="3132348" cy="656692"/>
            </a:xfrm>
            <a:prstGeom prst="rect">
              <a:avLst/>
            </a:prstGeom>
          </p:spPr>
        </p:pic>
      </p:grpSp>
    </p:spTree>
  </p:cSld>
  <p:clrMapOvr>
    <a:masterClrMapping/>
  </p:clrMapOvr>
  <p:transition spd="med"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20000" cy="742094"/>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971600" y="1232756"/>
            <a:ext cx="7920000" cy="5112568"/>
          </a:xfrm>
        </p:spPr>
        <p:txBody>
          <a:bodyPr/>
          <a:lstStyle>
            <a:lvl1pPr>
              <a:buFontTx/>
              <a:buBlip>
                <a:blip r:embed="rId2"/>
              </a:buBlip>
              <a:defRPr/>
            </a:lvl1pPr>
            <a:lvl2pPr>
              <a:buFont typeface="Wingdings" pitchFamily="2" charset="2"/>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611" y="4406900"/>
            <a:ext cx="7415101" cy="1362075"/>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1079611" y="2906713"/>
            <a:ext cx="7415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274638"/>
            <a:ext cx="7535180" cy="742094"/>
          </a:xfrm>
        </p:spPr>
        <p:txBody>
          <a:bodyPr/>
          <a:lstStyle/>
          <a:p>
            <a:r>
              <a:rPr lang="ru-RU" dirty="0" smtClean="0"/>
              <a:t>Образец заголовка</a:t>
            </a:r>
            <a:endParaRPr lang="ru-RU" dirty="0"/>
          </a:p>
        </p:txBody>
      </p:sp>
      <p:sp>
        <p:nvSpPr>
          <p:cNvPr id="3" name="Содержимое 2"/>
          <p:cNvSpPr>
            <a:spLocks noGrp="1"/>
          </p:cNvSpPr>
          <p:nvPr>
            <p:ph sz="half" idx="1"/>
          </p:nvPr>
        </p:nvSpPr>
        <p:spPr>
          <a:xfrm>
            <a:off x="1151620" y="1600200"/>
            <a:ext cx="360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5086800" y="1600200"/>
            <a:ext cx="360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274638"/>
            <a:ext cx="7535180" cy="742094"/>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15162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15162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86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8680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612" y="273050"/>
            <a:ext cx="2385901"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1079612" y="1435100"/>
            <a:ext cx="238590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74209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71600" y="1232756"/>
            <a:ext cx="7715200" cy="511256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8" name="Рисунок 7" descr="Рисунок2.png"/>
          <p:cNvPicPr>
            <a:picLocks noChangeAspect="1"/>
          </p:cNvPicPr>
          <p:nvPr userDrawn="1"/>
        </p:nvPicPr>
        <p:blipFill>
          <a:blip r:embed="rId14" cstate="screen"/>
          <a:stretch>
            <a:fillRect/>
          </a:stretch>
        </p:blipFill>
        <p:spPr>
          <a:xfrm>
            <a:off x="0" y="0"/>
            <a:ext cx="9004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20000"/>
  <p:txStyles>
    <p:titleStyle>
      <a:lvl1pPr algn="ctr" defTabSz="914400" rtl="0" eaLnBrk="1" latinLnBrk="0" hangingPunct="1">
        <a:spcBef>
          <a:spcPct val="0"/>
        </a:spcBef>
        <a:buNone/>
        <a:defRPr sz="3200" kern="1200">
          <a:solidFill>
            <a:srgbClr val="5028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5028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5028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5028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5028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5028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1622" y="1420785"/>
            <a:ext cx="7772400" cy="1470025"/>
          </a:xfrm>
        </p:spPr>
        <p:txBody>
          <a:bodyPr/>
          <a:lstStyle/>
          <a:p>
            <a:r>
              <a:rPr lang="ru-RU" dirty="0" smtClean="0"/>
              <a:t>ДЕНЬ ЕДИНСТВА</a:t>
            </a:r>
            <a:br>
              <a:rPr lang="ru-RU" dirty="0" smtClean="0"/>
            </a:br>
            <a:r>
              <a:rPr lang="ru-RU" dirty="0" smtClean="0"/>
              <a:t>народов Дагестана</a:t>
            </a:r>
            <a:endParaRPr lang="ru-RU" dirty="0"/>
          </a:p>
        </p:txBody>
      </p:sp>
      <p:sp>
        <p:nvSpPr>
          <p:cNvPr id="3" name="Подзаголовок 2"/>
          <p:cNvSpPr>
            <a:spLocks noGrp="1"/>
          </p:cNvSpPr>
          <p:nvPr>
            <p:ph type="subTitle" idx="1"/>
          </p:nvPr>
        </p:nvSpPr>
        <p:spPr/>
        <p:txBody>
          <a:bodyPr/>
          <a:lstStyle/>
          <a:p>
            <a:r>
              <a:rPr lang="ru-RU" dirty="0" err="1" smtClean="0"/>
              <a:t>Автор-Эфендиев</a:t>
            </a:r>
            <a:r>
              <a:rPr lang="ru-RU" dirty="0" smtClean="0"/>
              <a:t> М.М.</a:t>
            </a:r>
          </a:p>
          <a:p>
            <a:r>
              <a:rPr lang="ru-RU" dirty="0" smtClean="0"/>
              <a:t>МКОУ «</a:t>
            </a:r>
            <a:r>
              <a:rPr lang="ru-RU" dirty="0" err="1" smtClean="0"/>
              <a:t>Игалинская</a:t>
            </a:r>
            <a:r>
              <a:rPr lang="ru-RU" dirty="0" smtClean="0"/>
              <a:t> СОШ»</a:t>
            </a:r>
          </a:p>
          <a:p>
            <a:r>
              <a:rPr lang="ru-RU" smtClean="0"/>
              <a:t>2017 </a:t>
            </a:r>
            <a:r>
              <a:rPr lang="ru-RU" dirty="0" smtClean="0"/>
              <a:t>год</a:t>
            </a:r>
            <a:endParaRPr lang="ru-RU" dirty="0"/>
          </a:p>
        </p:txBody>
      </p:sp>
    </p:spTree>
  </p:cSld>
  <p:clrMapOvr>
    <a:masterClrMapping/>
  </p:clrMapOvr>
  <p:transition spd="med"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3726" y="4926033"/>
            <a:ext cx="7850295" cy="1754326"/>
          </a:xfrm>
          <a:prstGeom prst="rect">
            <a:avLst/>
          </a:prstGeom>
          <a:noFill/>
        </p:spPr>
        <p:txBody>
          <a:bodyPr wrap="square" rtlCol="0">
            <a:spAutoFit/>
          </a:bodyPr>
          <a:lstStyle/>
          <a:p>
            <a:r>
              <a:rPr lang="ru-RU" b="1" dirty="0" smtClean="0">
                <a:latin typeface="Garamond" pitchFamily="18" charset="0"/>
              </a:rPr>
              <a:t>«На дружбе народов держится мир» – это истина, которая сохранила наш Дагестан единым, и мы будем ей следовать. Но при этом мы максимально будем учитывать всю палитру многонациональности Дагестана в решении кадровых и других вопросов.»</a:t>
            </a:r>
          </a:p>
          <a:p>
            <a:r>
              <a:rPr lang="ru-RU" b="1" dirty="0" smtClean="0">
                <a:latin typeface="Garamond" pitchFamily="18" charset="0"/>
              </a:rPr>
              <a:t>                                              </a:t>
            </a:r>
            <a:r>
              <a:rPr lang="ru-RU" b="1" dirty="0" err="1" smtClean="0">
                <a:latin typeface="Garamond" pitchFamily="18" charset="0"/>
              </a:rPr>
              <a:t>Абдулатипов</a:t>
            </a:r>
            <a:r>
              <a:rPr lang="ru-RU" b="1" dirty="0" smtClean="0">
                <a:latin typeface="Garamond" pitchFamily="18" charset="0"/>
              </a:rPr>
              <a:t> </a:t>
            </a:r>
            <a:r>
              <a:rPr lang="ru-RU" b="1" dirty="0" err="1" smtClean="0">
                <a:latin typeface="Garamond" pitchFamily="18" charset="0"/>
              </a:rPr>
              <a:t>Р.Г.-глава</a:t>
            </a:r>
            <a:r>
              <a:rPr lang="ru-RU" b="1" dirty="0" smtClean="0">
                <a:latin typeface="Garamond" pitchFamily="18" charset="0"/>
              </a:rPr>
              <a:t> Республики Дагестан</a:t>
            </a:r>
          </a:p>
          <a:p>
            <a:endParaRPr lang="ru-RU" dirty="0"/>
          </a:p>
        </p:txBody>
      </p:sp>
      <p:pic>
        <p:nvPicPr>
          <p:cNvPr id="5" name="Рисунок 4" descr="https://im2-tub-ru.yandex.net/i?id=58f15390b5668b3efded04feb9f2034d&amp;n=33&amp;h=170"/>
          <p:cNvPicPr/>
          <p:nvPr/>
        </p:nvPicPr>
        <p:blipFill>
          <a:blip r:embed="rId2"/>
          <a:srcRect/>
          <a:stretch>
            <a:fillRect/>
          </a:stretch>
        </p:blipFill>
        <p:spPr bwMode="auto">
          <a:xfrm>
            <a:off x="884187" y="361908"/>
            <a:ext cx="7740756" cy="4345047"/>
          </a:xfrm>
          <a:prstGeom prst="rect">
            <a:avLst/>
          </a:prstGeom>
          <a:noFill/>
          <a:ln w="9525">
            <a:noFill/>
            <a:miter lim="800000"/>
            <a:headEnd/>
            <a:tailEnd/>
          </a:ln>
        </p:spPr>
      </p:pic>
    </p:spTree>
  </p:cSld>
  <p:clrMapOvr>
    <a:masterClrMapping/>
  </p:clrMapOvr>
  <p:transition spd="med"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471447"/>
            <a:ext cx="7920000" cy="5873877"/>
          </a:xfrm>
        </p:spPr>
        <p:txBody>
          <a:bodyPr/>
          <a:lstStyle/>
          <a:p>
            <a:r>
              <a:rPr lang="ru-RU" sz="3200" b="1" dirty="0" smtClean="0">
                <a:solidFill>
                  <a:schemeClr val="tx1"/>
                </a:solidFill>
              </a:rPr>
              <a:t>Дагестан называют Страной гор и горой языков. Это страна древней культуры, этнической мозаичности, больших исторических традиций, известная всему миру как самая многонациональная республика, как самый гостеприимный и дружный край.</a:t>
            </a:r>
          </a:p>
          <a:p>
            <a:endParaRPr lang="ru-RU" dirty="0"/>
          </a:p>
        </p:txBody>
      </p:sp>
    </p:spTree>
  </p:cSld>
  <p:clrMapOvr>
    <a:masterClrMapping/>
  </p:clrMapOvr>
  <p:transition spd="med"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74648" y="617499"/>
            <a:ext cx="7992380" cy="5112568"/>
          </a:xfrm>
        </p:spPr>
        <p:txBody>
          <a:bodyPr>
            <a:normAutofit/>
          </a:bodyPr>
          <a:lstStyle/>
          <a:p>
            <a:r>
              <a:rPr lang="ru-RU" sz="3200" b="1" dirty="0" smtClean="0">
                <a:solidFill>
                  <a:schemeClr val="tx1"/>
                </a:solidFill>
              </a:rPr>
              <a:t>Дружба, кунак, для нас, дагестанцев это святое слово, и значение, как и цену истинной дружбе хорошо знают у нас в Дагестане. Святые узы дружбы и куначества связывают нас издревле. Недаром в Дагестане говорят: «Друг мой, дом – это твой дом, наш праздник – это и ваш праздник».</a:t>
            </a:r>
          </a:p>
          <a:p>
            <a:endParaRPr lang="ru-RU" sz="3200" b="1" dirty="0">
              <a:solidFill>
                <a:schemeClr val="tx1"/>
              </a:solidFill>
            </a:endParaRPr>
          </a:p>
        </p:txBody>
      </p:sp>
    </p:spTree>
  </p:cSld>
  <p:clrMapOvr>
    <a:masterClrMapping/>
  </p:clrMapOvr>
  <p:transition spd="med"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103265" y="398421"/>
            <a:ext cx="7704243"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Сохранилась для потомства</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Поговорка давних лет:</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Прежде чем построить дом свой,</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Разузнай, кто твой сосед. -</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Спорить мой земляк не станет</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С этой мудростью вовек,</a:t>
            </a:r>
            <a:endParaRPr kumimoji="0" lang="ru-RU" sz="32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И в нагорном Дагестане</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Знает каждый человек, -</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ru-RU" sz="3200" b="1" i="0" u="none" strike="noStrike" cap="none" normalizeH="0" baseline="0" dirty="0" smtClean="0">
                <a:ln>
                  <a:noFill/>
                </a:ln>
                <a:effectLst/>
                <a:latin typeface="Calibri" pitchFamily="34" charset="0"/>
                <a:ea typeface="Times New Roman" pitchFamily="18" charset="0"/>
                <a:cs typeface="Times New Roman" pitchFamily="18" charset="0"/>
              </a:rPr>
            </a:br>
            <a:endParaRPr kumimoji="0" lang="ru-RU" sz="3200" b="1" i="0" u="none" strike="noStrike" cap="none" normalizeH="0" baseline="0" dirty="0" smtClean="0">
              <a:ln>
                <a:noFill/>
              </a:ln>
              <a:effectLst/>
              <a:latin typeface="Arial" pitchFamily="34" charset="0"/>
            </a:endParaRPr>
          </a:p>
        </p:txBody>
      </p:sp>
    </p:spTree>
  </p:cSld>
  <p:clrMapOvr>
    <a:masterClrMapping/>
  </p:clrMapOvr>
  <p:transition spd="med"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0700" y="544473"/>
            <a:ext cx="7740756" cy="5016758"/>
          </a:xfrm>
          <a:prstGeom prst="rect">
            <a:avLst/>
          </a:prstGeom>
        </p:spPr>
        <p:txBody>
          <a:bodyPr wrap="square">
            <a:spAutoFit/>
          </a:bodyPr>
          <a:lstStyle/>
          <a:p>
            <a:r>
              <a:rPr lang="ru-RU" sz="3200" b="1" dirty="0" smtClean="0">
                <a:latin typeface="Garamond" pitchFamily="18" charset="0"/>
              </a:rPr>
              <a:t>Сколько бы в аулы бедствий</a:t>
            </a:r>
            <a:br>
              <a:rPr lang="ru-RU" sz="3200" b="1" dirty="0" smtClean="0">
                <a:latin typeface="Garamond" pitchFamily="18" charset="0"/>
              </a:rPr>
            </a:br>
            <a:r>
              <a:rPr lang="ru-RU" sz="3200" b="1" dirty="0" smtClean="0">
                <a:latin typeface="Garamond" pitchFamily="18" charset="0"/>
              </a:rPr>
              <a:t>Чужеземцы принесли,</a:t>
            </a:r>
            <a:br>
              <a:rPr lang="ru-RU" sz="3200" b="1" dirty="0" smtClean="0">
                <a:latin typeface="Garamond" pitchFamily="18" charset="0"/>
              </a:rPr>
            </a:br>
            <a:r>
              <a:rPr lang="ru-RU" sz="3200" b="1" dirty="0" smtClean="0">
                <a:latin typeface="Garamond" pitchFamily="18" charset="0"/>
              </a:rPr>
              <a:t>Если б с нами по соседству</a:t>
            </a:r>
            <a:br>
              <a:rPr lang="ru-RU" sz="3200" b="1" dirty="0" smtClean="0">
                <a:latin typeface="Garamond" pitchFamily="18" charset="0"/>
              </a:rPr>
            </a:br>
            <a:r>
              <a:rPr lang="ru-RU" sz="3200" b="1" dirty="0" smtClean="0">
                <a:latin typeface="Garamond" pitchFamily="18" charset="0"/>
              </a:rPr>
              <a:t>Русской не было земли!</a:t>
            </a:r>
            <a:br>
              <a:rPr lang="ru-RU" sz="3200" b="1" dirty="0" smtClean="0">
                <a:latin typeface="Garamond" pitchFamily="18" charset="0"/>
              </a:rPr>
            </a:br>
            <a:r>
              <a:rPr lang="ru-RU" sz="3200" b="1" dirty="0" smtClean="0">
                <a:latin typeface="Garamond" pitchFamily="18" charset="0"/>
              </a:rPr>
              <a:t/>
            </a:r>
            <a:br>
              <a:rPr lang="ru-RU" sz="3200" b="1" dirty="0" smtClean="0">
                <a:latin typeface="Garamond" pitchFamily="18" charset="0"/>
              </a:rPr>
            </a:br>
            <a:r>
              <a:rPr lang="ru-RU" sz="3200" b="1" dirty="0" smtClean="0">
                <a:latin typeface="Garamond" pitchFamily="18" charset="0"/>
              </a:rPr>
              <a:t>Тем обязаны России</a:t>
            </a:r>
            <a:br>
              <a:rPr lang="ru-RU" sz="3200" b="1" dirty="0" smtClean="0">
                <a:latin typeface="Garamond" pitchFamily="18" charset="0"/>
              </a:rPr>
            </a:br>
            <a:r>
              <a:rPr lang="ru-RU" sz="3200" b="1" dirty="0" smtClean="0">
                <a:latin typeface="Garamond" pitchFamily="18" charset="0"/>
              </a:rPr>
              <a:t>Горцев вольные сыны,</a:t>
            </a:r>
            <a:br>
              <a:rPr lang="ru-RU" sz="3200" b="1" dirty="0" smtClean="0">
                <a:latin typeface="Garamond" pitchFamily="18" charset="0"/>
              </a:rPr>
            </a:br>
            <a:r>
              <a:rPr lang="ru-RU" sz="3200" b="1" dirty="0" smtClean="0">
                <a:latin typeface="Garamond" pitchFamily="18" charset="0"/>
              </a:rPr>
              <a:t>Что отныне им косые</a:t>
            </a:r>
            <a:br>
              <a:rPr lang="ru-RU" sz="3200" b="1" dirty="0" smtClean="0">
                <a:latin typeface="Garamond" pitchFamily="18" charset="0"/>
              </a:rPr>
            </a:br>
            <a:r>
              <a:rPr lang="ru-RU" sz="3200" b="1" dirty="0" smtClean="0">
                <a:latin typeface="Garamond" pitchFamily="18" charset="0"/>
              </a:rPr>
              <a:t>Сабли турок не страшны.</a:t>
            </a:r>
            <a:br>
              <a:rPr lang="ru-RU" sz="3200" b="1" dirty="0" smtClean="0">
                <a:latin typeface="Garamond" pitchFamily="18" charset="0"/>
              </a:rPr>
            </a:br>
            <a:endParaRPr lang="ru-RU" sz="3200" b="1" dirty="0">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30239" y="946116"/>
            <a:ext cx="781378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t>И, плечом к плечу с Россией,</a:t>
            </a:r>
            <a:b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t>Пересилив тяжесть ран,</a:t>
            </a:r>
            <a:b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t>Мы в бою насмерть разили</a:t>
            </a:r>
            <a:b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t>Интервентов-англичан.</a:t>
            </a:r>
            <a:br>
              <a:rPr kumimoji="0" lang="ru-RU" sz="3200" b="1" i="0" u="none" strike="noStrike" cap="none" normalizeH="0" baseline="0" dirty="0" smtClean="0">
                <a:ln>
                  <a:noFill/>
                </a:ln>
                <a:effectLst/>
                <a:latin typeface="Garamond" pitchFamily="18" charset="0"/>
                <a:ea typeface="Times New Roman" pitchFamily="18" charset="0"/>
                <a:cs typeface="Times New Roman" pitchFamily="18" charset="0"/>
              </a:rPr>
            </a:br>
            <a:endParaRPr kumimoji="0" lang="ru-RU" sz="3200" b="1" i="0" u="none" strike="noStrike" cap="none" normalizeH="0" baseline="0" dirty="0" smtClean="0">
              <a:ln>
                <a:noFill/>
              </a:ln>
              <a:effectLst/>
              <a:latin typeface="Garamond"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Garamond" pitchFamily="18" charset="0"/>
                <a:ea typeface="Times New Roman" pitchFamily="18" charset="0"/>
              </a:rPr>
              <a:t>Это было - помним свято -</a:t>
            </a:r>
            <a:br>
              <a:rPr kumimoji="0" lang="ru-RU" sz="3200" b="1" i="0" u="none" strike="noStrike" cap="none" normalizeH="0" baseline="0" dirty="0" smtClean="0">
                <a:ln>
                  <a:noFill/>
                </a:ln>
                <a:effectLst/>
                <a:latin typeface="Garamond" pitchFamily="18" charset="0"/>
                <a:ea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rPr>
              <a:t>В девятнадцатом году…</a:t>
            </a:r>
            <a:br>
              <a:rPr kumimoji="0" lang="ru-RU" sz="3200" b="1" i="0" u="none" strike="noStrike" cap="none" normalizeH="0" baseline="0" dirty="0" smtClean="0">
                <a:ln>
                  <a:noFill/>
                </a:ln>
                <a:effectLst/>
                <a:latin typeface="Garamond" pitchFamily="18" charset="0"/>
                <a:ea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rPr>
              <a:t>Пью за русского собрата,</a:t>
            </a:r>
            <a:br>
              <a:rPr kumimoji="0" lang="ru-RU" sz="3200" b="1" i="0" u="none" strike="noStrike" cap="none" normalizeH="0" baseline="0" dirty="0" smtClean="0">
                <a:ln>
                  <a:noFill/>
                </a:ln>
                <a:effectLst/>
                <a:latin typeface="Garamond" pitchFamily="18" charset="0"/>
                <a:ea typeface="Times New Roman" pitchFamily="18" charset="0"/>
              </a:rPr>
            </a:br>
            <a:r>
              <a:rPr kumimoji="0" lang="ru-RU" sz="3200" b="1" i="0" u="none" strike="noStrike" cap="none" normalizeH="0" baseline="0" dirty="0" smtClean="0">
                <a:ln>
                  <a:noFill/>
                </a:ln>
                <a:effectLst/>
                <a:latin typeface="Garamond" pitchFamily="18" charset="0"/>
                <a:ea typeface="Times New Roman" pitchFamily="18" charset="0"/>
              </a:rPr>
              <a:t>Как за старшего в роду.</a:t>
            </a:r>
            <a:br>
              <a:rPr kumimoji="0" lang="ru-RU" sz="3200" b="1" i="0" u="none" strike="noStrike" cap="none" normalizeH="0" baseline="0" dirty="0" smtClean="0">
                <a:ln>
                  <a:noFill/>
                </a:ln>
                <a:effectLst/>
                <a:latin typeface="Garamond" pitchFamily="18" charset="0"/>
                <a:ea typeface="Times New Roman" pitchFamily="18" charset="0"/>
              </a:rPr>
            </a:br>
            <a:r>
              <a:rPr kumimoji="0" lang="ru-RU" sz="2800" b="1" i="0" u="none" strike="noStrike" cap="none" normalizeH="0" baseline="0" dirty="0" smtClean="0">
                <a:ln>
                  <a:noFill/>
                </a:ln>
                <a:effectLst/>
                <a:latin typeface="Garamond" pitchFamily="18" charset="0"/>
                <a:ea typeface="Times New Roman" pitchFamily="18" charset="0"/>
              </a:rPr>
              <a:t/>
            </a:r>
            <a:br>
              <a:rPr kumimoji="0" lang="ru-RU" sz="2800" b="1" i="0" u="none" strike="noStrike" cap="none" normalizeH="0" baseline="0" dirty="0" smtClean="0">
                <a:ln>
                  <a:noFill/>
                </a:ln>
                <a:effectLst/>
                <a:latin typeface="Garamond" pitchFamily="18" charset="0"/>
                <a:ea typeface="Times New Roman" pitchFamily="18" charset="0"/>
              </a:rPr>
            </a:br>
            <a:endParaRPr kumimoji="0" lang="ru-RU" sz="2800" b="1" i="0" u="none" strike="noStrike" cap="none" normalizeH="0" baseline="0" dirty="0" smtClean="0">
              <a:ln>
                <a:noFill/>
              </a:ln>
              <a:effectLst/>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11161" y="873091"/>
            <a:ext cx="781378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t>И, умея в жизнь вглядеться,</a:t>
            </a:r>
            <a:b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t>Вижу: счастлив оттого,</a:t>
            </a:r>
            <a:b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t>Что живем мы сердце к сердцу -</a:t>
            </a:r>
            <a:b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br>
            <a:r>
              <a:rPr kumimoji="0" lang="ru-RU" sz="4000" b="1" i="0" u="none" strike="noStrike" cap="none" normalizeH="0" baseline="0" dirty="0" smtClean="0">
                <a:ln>
                  <a:noFill/>
                </a:ln>
                <a:effectLst/>
                <a:latin typeface="Garamond" pitchFamily="18" charset="0"/>
                <a:ea typeface="Times New Roman" pitchFamily="18" charset="0"/>
                <a:cs typeface="Times New Roman" pitchFamily="18" charset="0"/>
              </a:rPr>
              <a:t>Дети дома одного.</a:t>
            </a:r>
          </a:p>
          <a:p>
            <a:pPr marL="0" marR="0" lvl="0" indent="0" algn="l" defTabSz="914400" rtl="0" eaLnBrk="1" fontAlgn="base" latinLnBrk="0" hangingPunct="1">
              <a:lnSpc>
                <a:spcPct val="100000"/>
              </a:lnSpc>
              <a:spcBef>
                <a:spcPct val="0"/>
              </a:spcBef>
              <a:spcAft>
                <a:spcPct val="0"/>
              </a:spcAft>
              <a:buClrTx/>
              <a:buSzTx/>
              <a:buFontTx/>
              <a:buNone/>
              <a:tabLst/>
            </a:pPr>
            <a:r>
              <a:rPr lang="ru-RU" sz="4000" b="1" dirty="0" smtClean="0">
                <a:latin typeface="Garamond" pitchFamily="18" charset="0"/>
                <a:cs typeface="Times New Roman" pitchFamily="18" charset="0"/>
              </a:rPr>
              <a:t>                        Расул Гамзатов</a:t>
            </a:r>
            <a:endParaRPr kumimoji="0" lang="ru-RU" sz="4000" b="1" i="0" u="none" strike="noStrike" cap="none" normalizeH="0" baseline="0" dirty="0" smtClean="0">
              <a:ln>
                <a:noFill/>
              </a:ln>
              <a:effectLst/>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0701" y="0"/>
            <a:ext cx="8223299" cy="6494085"/>
          </a:xfrm>
          <a:prstGeom prst="rect">
            <a:avLst/>
          </a:prstGeom>
        </p:spPr>
        <p:txBody>
          <a:bodyPr wrap="square">
            <a:spAutoFit/>
          </a:bodyPr>
          <a:lstStyle/>
          <a:p>
            <a:r>
              <a:rPr lang="ru-RU" sz="3200" b="1" dirty="0" smtClean="0">
                <a:latin typeface="Garamond" pitchFamily="18" charset="0"/>
              </a:rPr>
              <a:t>Во все времена было велико стремление народов Дагестана к единству и братству и дружбе. Какие только несчастия не обрушились на народы Дагестана! Враг всегда получал отпор дружных народов Дагестана. Но история не знает ни одного случая борьбы выступления одной дагестанской народности против другой. Она свидетельствует о постоянном сотрудничестве наших народов. Именно поэтому никакие «исторические ужасы» не смогли разделить Дагестан – уникальное историческое культурное единство. </a:t>
            </a:r>
            <a:endParaRPr lang="ru-RU" sz="3200" b="1" dirty="0">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213" y="0"/>
            <a:ext cx="8186787" cy="6494085"/>
          </a:xfrm>
          <a:prstGeom prst="rect">
            <a:avLst/>
          </a:prstGeom>
        </p:spPr>
        <p:txBody>
          <a:bodyPr wrap="square">
            <a:spAutoFit/>
          </a:bodyPr>
          <a:lstStyle/>
          <a:p>
            <a:r>
              <a:rPr lang="ru-RU" sz="3200" b="1" dirty="0" smtClean="0">
                <a:latin typeface="Garamond" pitchFamily="18" charset="0"/>
              </a:rPr>
              <a:t>В Дагестане укоренилась традиция смешанного проживания населения. Любой горец, к какой бы народности не относился, мог жить в любой части Дагестана и не чувствовать себя одиноким. Все они уживались друг с другом, и не было случая, чтобы притесняли или оскорбляли лишь потому, что они говорили на другом языке. Не было ни одной </a:t>
            </a:r>
            <a:r>
              <a:rPr lang="ru-RU" sz="3200" b="1" dirty="0" err="1" smtClean="0">
                <a:latin typeface="Garamond" pitchFamily="18" charset="0"/>
              </a:rPr>
              <a:t>этнотерритории</a:t>
            </a:r>
            <a:r>
              <a:rPr lang="ru-RU" sz="3200" b="1" dirty="0" smtClean="0">
                <a:latin typeface="Garamond" pitchFamily="18" charset="0"/>
              </a:rPr>
              <a:t>, где не проживали люди разных национальностей. Они жили дружно и относились друг к другу уважительно. </a:t>
            </a:r>
            <a:endParaRPr lang="ru-RU" sz="3200" b="1" dirty="0">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847674" y="544473"/>
            <a:ext cx="7850295"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effectLst/>
                <a:latin typeface="Garamond" pitchFamily="18" charset="0"/>
                <a:ea typeface="Times New Roman" pitchFamily="18" charset="0"/>
                <a:cs typeface="Times New Roman" pitchFamily="18" charset="0"/>
              </a:rPr>
              <a:t>Примером может послужить город Дербент – древнейший памятник культуры, территория дружбы, где живут представители многих народов и трех религий. Наличие мечетей, синагоги, церкви является олицетворением дружбы и любви между народами и между </a:t>
            </a:r>
            <a:r>
              <a:rPr kumimoji="0" lang="ru-RU" sz="3600" b="1" i="0" u="none" strike="noStrike" cap="none" normalizeH="0" baseline="0" dirty="0" err="1" smtClean="0">
                <a:ln>
                  <a:noFill/>
                </a:ln>
                <a:effectLst/>
                <a:latin typeface="Garamond" pitchFamily="18" charset="0"/>
                <a:ea typeface="Times New Roman" pitchFamily="18" charset="0"/>
                <a:cs typeface="Times New Roman" pitchFamily="18" charset="0"/>
              </a:rPr>
              <a:t>конфессиями</a:t>
            </a:r>
            <a:r>
              <a:rPr kumimoji="0" lang="ru-RU" sz="3600" b="1" i="0" u="none" strike="noStrike" cap="none" normalizeH="0" baseline="0" dirty="0" smtClean="0">
                <a:ln>
                  <a:noFill/>
                </a:ln>
                <a:effectLst/>
                <a:latin typeface="Garamond" pitchFamily="18" charset="0"/>
                <a:ea typeface="Times New Roman" pitchFamily="18" charset="0"/>
                <a:cs typeface="Times New Roman" pitchFamily="18" charset="0"/>
              </a:rPr>
              <a:t>.</a:t>
            </a:r>
            <a:endParaRPr kumimoji="0" lang="ru-RU" sz="3600" b="1" i="0" u="none" strike="noStrike" cap="none" normalizeH="0" baseline="0" dirty="0" smtClean="0">
              <a:ln>
                <a:noFill/>
              </a:ln>
              <a:effectLst/>
              <a:latin typeface="Garamond" pitchFamily="18" charset="0"/>
            </a:endParaRPr>
          </a:p>
        </p:txBody>
      </p:sp>
    </p:spTree>
  </p:cSld>
  <p:clrMapOvr>
    <a:masterClrMapping/>
  </p:clrMapOvr>
  <p:transition spd="med"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dirty="0" smtClean="0">
                <a:solidFill>
                  <a:srgbClr val="FF0000"/>
                </a:solidFill>
                <a:latin typeface="a_AlbionicTitulCmUp" pitchFamily="34" charset="-52"/>
              </a:rPr>
              <a:t>15 сентября</a:t>
            </a:r>
            <a:endParaRPr lang="ru-RU" sz="3600" dirty="0">
              <a:solidFill>
                <a:srgbClr val="FF0000"/>
              </a:solidFill>
              <a:latin typeface="a_AlbionicTitulCmUp" pitchFamily="34" charset="-52"/>
            </a:endParaRPr>
          </a:p>
        </p:txBody>
      </p:sp>
      <p:pic>
        <p:nvPicPr>
          <p:cNvPr id="6" name="Содержимое 5" descr="День единства народов Дагестана"/>
          <p:cNvPicPr>
            <a:picLocks noGrp="1"/>
          </p:cNvPicPr>
          <p:nvPr>
            <p:ph idx="1"/>
          </p:nvPr>
        </p:nvPicPr>
        <p:blipFill>
          <a:blip r:embed="rId2"/>
          <a:srcRect/>
          <a:stretch>
            <a:fillRect/>
          </a:stretch>
        </p:blipFill>
        <p:spPr bwMode="auto">
          <a:xfrm>
            <a:off x="1650960" y="1384272"/>
            <a:ext cx="6316749" cy="3651300"/>
          </a:xfrm>
          <a:prstGeom prst="rect">
            <a:avLst/>
          </a:prstGeom>
          <a:noFill/>
          <a:ln w="9525">
            <a:noFill/>
            <a:miter lim="800000"/>
            <a:headEnd/>
            <a:tailEnd/>
          </a:ln>
        </p:spPr>
      </p:pic>
      <p:sp>
        <p:nvSpPr>
          <p:cNvPr id="5" name="TextBox 4"/>
          <p:cNvSpPr txBox="1"/>
          <p:nvPr/>
        </p:nvSpPr>
        <p:spPr>
          <a:xfrm>
            <a:off x="1395369" y="5510241"/>
            <a:ext cx="6864444" cy="1200329"/>
          </a:xfrm>
          <a:prstGeom prst="rect">
            <a:avLst/>
          </a:prstGeom>
          <a:noFill/>
        </p:spPr>
        <p:txBody>
          <a:bodyPr wrap="square" rtlCol="0">
            <a:spAutoFit/>
          </a:bodyPr>
          <a:lstStyle/>
          <a:p>
            <a:r>
              <a:rPr lang="ru-RU" sz="3600" dirty="0" smtClean="0"/>
              <a:t>          </a:t>
            </a:r>
            <a:r>
              <a:rPr lang="ru-RU" sz="3600" dirty="0" smtClean="0">
                <a:solidFill>
                  <a:srgbClr val="FF0000"/>
                </a:solidFill>
                <a:latin typeface="a_AlbionicTitulCmUp" pitchFamily="34" charset="-52"/>
              </a:rPr>
              <a:t>ДЕНЬ ЕДИНСТВА    </a:t>
            </a:r>
          </a:p>
          <a:p>
            <a:r>
              <a:rPr lang="ru-RU" sz="3600" dirty="0" smtClean="0">
                <a:solidFill>
                  <a:srgbClr val="FF0000"/>
                </a:solidFill>
                <a:latin typeface="a_AlbionicTitulCmUp" pitchFamily="34" charset="-52"/>
              </a:rPr>
              <a:t>   НАРОДОВ ДАГЕСТАНА</a:t>
            </a:r>
            <a:endParaRPr lang="ru-RU" sz="3600" dirty="0">
              <a:solidFill>
                <a:srgbClr val="FF0000"/>
              </a:solidFill>
              <a:latin typeface="a_AlbionicTitulCmUp" pitchFamily="34" charset="-52"/>
            </a:endParaRPr>
          </a:p>
        </p:txBody>
      </p:sp>
    </p:spTree>
  </p:cSld>
  <p:clrMapOvr>
    <a:masterClrMapping/>
  </p:clrMapOvr>
  <p:transition spd="med"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m3-tub-ru.yandex.net/i?id=ee8820ed7b8563899a8e937bb819403f&amp;n=33&amp;h=170"/>
          <p:cNvPicPr/>
          <p:nvPr/>
        </p:nvPicPr>
        <p:blipFill>
          <a:blip r:embed="rId2"/>
          <a:srcRect/>
          <a:stretch>
            <a:fillRect/>
          </a:stretch>
        </p:blipFill>
        <p:spPr bwMode="auto">
          <a:xfrm>
            <a:off x="1030239" y="580986"/>
            <a:ext cx="7485165" cy="5549976"/>
          </a:xfrm>
          <a:prstGeom prst="rect">
            <a:avLst/>
          </a:prstGeom>
          <a:noFill/>
          <a:ln w="9525">
            <a:noFill/>
            <a:miter lim="800000"/>
            <a:headEnd/>
            <a:tailEnd/>
          </a:ln>
        </p:spPr>
      </p:pic>
    </p:spTree>
  </p:cSld>
  <p:clrMapOvr>
    <a:masterClrMapping/>
  </p:clrMapOvr>
  <p:transition spd="med"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751" y="361908"/>
            <a:ext cx="7777269" cy="6001643"/>
          </a:xfrm>
          <a:prstGeom prst="rect">
            <a:avLst/>
          </a:prstGeom>
        </p:spPr>
        <p:txBody>
          <a:bodyPr wrap="square">
            <a:spAutoFit/>
          </a:bodyPr>
          <a:lstStyle/>
          <a:p>
            <a:r>
              <a:rPr lang="ru-RU" sz="2400" b="1" dirty="0" smtClean="0">
                <a:latin typeface="a_CampusGrav" pitchFamily="82" charset="-52"/>
              </a:rPr>
              <a:t>  День единства народов Дагестана — праздник достаточно новый. Впервые он отмечался в Республике 15 сентября 2011 года, и сегодня он является официальным выходным днём. События, к которым приурочен этот праздник, произошли в 1741 году. В середине 18 века великий иранский полководец </a:t>
            </a:r>
            <a:r>
              <a:rPr lang="ru-RU" sz="2400" b="1" dirty="0" err="1" smtClean="0">
                <a:latin typeface="a_CampusGrav" pitchFamily="82" charset="-52"/>
              </a:rPr>
              <a:t>Надир-шах</a:t>
            </a:r>
            <a:r>
              <a:rPr lang="ru-RU" sz="2400" b="1" dirty="0" smtClean="0">
                <a:latin typeface="a_CampusGrav" pitchFamily="82" charset="-52"/>
              </a:rPr>
              <a:t> во главе хорошо вооруженной 100-тысячной </a:t>
            </a:r>
            <a:r>
              <a:rPr lang="ru-RU" sz="2400" b="1" dirty="0" err="1" smtClean="0">
                <a:latin typeface="a_CampusGrav" pitchFamily="82" charset="-52"/>
              </a:rPr>
              <a:t>армиЕи</a:t>
            </a:r>
            <a:r>
              <a:rPr lang="ru-RU" sz="2400" b="1" dirty="0" smtClean="0">
                <a:latin typeface="a_CampusGrav" pitchFamily="82" charset="-52"/>
              </a:rPr>
              <a:t>, двинулся на Кавказ. Он намеревался двумя огромными колоннами пройти через Дербент, </a:t>
            </a:r>
            <a:r>
              <a:rPr lang="ru-RU" sz="2400" b="1" dirty="0" err="1" smtClean="0">
                <a:latin typeface="a_CampusGrav" pitchFamily="82" charset="-52"/>
              </a:rPr>
              <a:t>Кайтаг</a:t>
            </a:r>
            <a:r>
              <a:rPr lang="ru-RU" sz="2400" b="1" dirty="0" smtClean="0">
                <a:latin typeface="a_CampusGrav" pitchFamily="82" charset="-52"/>
              </a:rPr>
              <a:t> и </a:t>
            </a:r>
            <a:r>
              <a:rPr lang="ru-RU" sz="2400" b="1" dirty="0" err="1" smtClean="0">
                <a:latin typeface="a_CampusGrav" pitchFamily="82" charset="-52"/>
              </a:rPr>
              <a:t>шамхальство</a:t>
            </a:r>
            <a:r>
              <a:rPr lang="ru-RU" sz="2400" b="1" dirty="0" smtClean="0">
                <a:latin typeface="a_CampusGrav" pitchFamily="82" charset="-52"/>
              </a:rPr>
              <a:t> </a:t>
            </a:r>
            <a:r>
              <a:rPr lang="ru-RU" sz="2400" b="1" dirty="0" err="1" smtClean="0">
                <a:latin typeface="a_CampusGrav" pitchFamily="82" charset="-52"/>
              </a:rPr>
              <a:t>Тарковское</a:t>
            </a:r>
            <a:r>
              <a:rPr lang="ru-RU" sz="2400" b="1" dirty="0" smtClean="0">
                <a:latin typeface="a_CampusGrav" pitchFamily="82" charset="-52"/>
              </a:rPr>
              <a:t> на столицу </a:t>
            </a:r>
            <a:r>
              <a:rPr lang="ru-RU" sz="2400" b="1" dirty="0" err="1" smtClean="0">
                <a:latin typeface="a_CampusGrav" pitchFamily="82" charset="-52"/>
              </a:rPr>
              <a:t>Мехтулинского</a:t>
            </a:r>
            <a:r>
              <a:rPr lang="ru-RU" sz="2400" b="1" dirty="0" smtClean="0">
                <a:latin typeface="a_CampusGrav" pitchFamily="82" charset="-52"/>
              </a:rPr>
              <a:t> ханства </a:t>
            </a:r>
            <a:r>
              <a:rPr lang="ru-RU" sz="2400" b="1" dirty="0" err="1" smtClean="0">
                <a:latin typeface="a_CampusGrav" pitchFamily="82" charset="-52"/>
              </a:rPr>
              <a:t>Дженгутай</a:t>
            </a:r>
            <a:r>
              <a:rPr lang="ru-RU" sz="2400" b="1" dirty="0" smtClean="0">
                <a:latin typeface="a_CampusGrav" pitchFamily="82" charset="-52"/>
              </a:rPr>
              <a:t> с одной стороны и через </a:t>
            </a:r>
            <a:r>
              <a:rPr lang="ru-RU" sz="2400" b="1" dirty="0" err="1" smtClean="0">
                <a:latin typeface="a_CampusGrav" pitchFamily="82" charset="-52"/>
              </a:rPr>
              <a:t>Шах-Даг</a:t>
            </a:r>
            <a:r>
              <a:rPr lang="ru-RU" sz="2400" b="1" dirty="0" smtClean="0">
                <a:latin typeface="a_CampusGrav" pitchFamily="82" charset="-52"/>
              </a:rPr>
              <a:t>, </a:t>
            </a:r>
            <a:r>
              <a:rPr lang="ru-RU" sz="2400" b="1" dirty="0" err="1" smtClean="0">
                <a:latin typeface="a_CampusGrav" pitchFamily="82" charset="-52"/>
              </a:rPr>
              <a:t>Могу-даре</a:t>
            </a:r>
            <a:r>
              <a:rPr lang="ru-RU" sz="2400" b="1" dirty="0" smtClean="0">
                <a:latin typeface="a_CampusGrav" pitchFamily="82" charset="-52"/>
              </a:rPr>
              <a:t>, Кази-Кумух и Хунзах — с другой, чтобы в результате покорить весь Дагестан.</a:t>
            </a:r>
            <a:endParaRPr lang="ru-RU" sz="2400" b="1" dirty="0">
              <a:latin typeface="a_CampusGrav" pitchFamily="82" charset="-52"/>
            </a:endParaRPr>
          </a:p>
        </p:txBody>
      </p:sp>
    </p:spTree>
  </p:cSld>
  <p:clrMapOvr>
    <a:masterClrMapping/>
  </p:clrMapOvr>
  <p:transition spd="med"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3725" y="507961"/>
            <a:ext cx="7777269" cy="5262979"/>
          </a:xfrm>
          <a:prstGeom prst="rect">
            <a:avLst/>
          </a:prstGeom>
        </p:spPr>
        <p:txBody>
          <a:bodyPr wrap="square">
            <a:spAutoFit/>
          </a:bodyPr>
          <a:lstStyle/>
          <a:p>
            <a:r>
              <a:rPr lang="ru-RU" sz="2400" b="1" dirty="0" smtClean="0">
                <a:latin typeface="a_CampusGrav" pitchFamily="82" charset="-52"/>
              </a:rPr>
              <a:t>Поначалу захватнические планы </a:t>
            </a:r>
            <a:r>
              <a:rPr lang="ru-RU" sz="2400" b="1" dirty="0" err="1" smtClean="0">
                <a:latin typeface="a_CampusGrav" pitchFamily="82" charset="-52"/>
              </a:rPr>
              <a:t>Надир-шаха</a:t>
            </a:r>
            <a:r>
              <a:rPr lang="ru-RU" sz="2400" b="1" dirty="0" smtClean="0">
                <a:latin typeface="a_CampusGrav" pitchFamily="82" charset="-52"/>
              </a:rPr>
              <a:t> осуществлялись именно так, как он задумал. Огромная армия одерживала одну победу за другой, учиняя по пути расправу над населением. В результате, взяв по пути Кази-Кумух, войска шаха дошли до границ </a:t>
            </a:r>
            <a:r>
              <a:rPr lang="ru-RU" sz="2400" b="1" dirty="0" err="1" smtClean="0">
                <a:latin typeface="a_CampusGrav" pitchFamily="82" charset="-52"/>
              </a:rPr>
              <a:t>Андалала</a:t>
            </a:r>
            <a:r>
              <a:rPr lang="ru-RU" sz="2400" b="1" dirty="0" smtClean="0">
                <a:latin typeface="a_CampusGrav" pitchFamily="82" charset="-52"/>
              </a:rPr>
              <a:t>. Вторжение в город началось 12 сентября 1741 года. Праздник широко отмечается по всей республике Тем временем дагестанцы, не желавшие быть порабощенными иноземным шахом, стали объединяться в </a:t>
            </a:r>
            <a:r>
              <a:rPr lang="ru-RU" sz="2400" b="1" dirty="0" err="1" smtClean="0">
                <a:latin typeface="a_CampusGrav" pitchFamily="82" charset="-52"/>
              </a:rPr>
              <a:t>Андалальской</a:t>
            </a:r>
            <a:r>
              <a:rPr lang="ru-RU" sz="2400" b="1" dirty="0" smtClean="0">
                <a:latin typeface="a_CampusGrav" pitchFamily="82" charset="-52"/>
              </a:rPr>
              <a:t> долине — в районе предполагаемого сражения, в месте под названием «</a:t>
            </a:r>
            <a:r>
              <a:rPr lang="ru-RU" sz="2400" b="1" dirty="0" err="1" smtClean="0">
                <a:latin typeface="a_CampusGrav" pitchFamily="82" charset="-52"/>
              </a:rPr>
              <a:t>Хициб</a:t>
            </a:r>
            <a:r>
              <a:rPr lang="ru-RU" sz="2400" b="1" dirty="0" smtClean="0">
                <a:latin typeface="a_CampusGrav" pitchFamily="82" charset="-52"/>
              </a:rPr>
              <a:t>».</a:t>
            </a:r>
            <a:endParaRPr lang="ru-RU" sz="2400" b="1" dirty="0">
              <a:latin typeface="a_CampusGrav" pitchFamily="82" charset="-52"/>
            </a:endParaRPr>
          </a:p>
        </p:txBody>
      </p:sp>
    </p:spTree>
  </p:cSld>
  <p:clrMapOvr>
    <a:masterClrMapping/>
  </p:clrMapOvr>
  <p:transition spd="med"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3726" y="0"/>
            <a:ext cx="8150274" cy="6555641"/>
          </a:xfrm>
          <a:prstGeom prst="rect">
            <a:avLst/>
          </a:prstGeom>
        </p:spPr>
        <p:txBody>
          <a:bodyPr wrap="square">
            <a:spAutoFit/>
          </a:bodyPr>
          <a:lstStyle/>
          <a:p>
            <a:r>
              <a:rPr lang="ru-RU" sz="2800" b="1" dirty="0" smtClean="0">
                <a:latin typeface="a_GroticRoughObl" pitchFamily="34" charset="-52"/>
                <a:cs typeface="Times New Roman" pitchFamily="18" charset="0"/>
              </a:rPr>
              <a:t>Как повествует народный эпос Дагестана, на борьбу с врагом собрались добровольцы со всех концов Аварии. </a:t>
            </a:r>
            <a:r>
              <a:rPr lang="ru-RU" sz="2800" b="1" dirty="0" err="1" smtClean="0">
                <a:latin typeface="a_GroticRoughObl" pitchFamily="34" charset="-52"/>
                <a:cs typeface="Times New Roman" pitchFamily="18" charset="0"/>
              </a:rPr>
              <a:t>Гидатлинцы</a:t>
            </a:r>
            <a:r>
              <a:rPr lang="ru-RU" sz="2800" b="1" dirty="0" smtClean="0">
                <a:latin typeface="a_GroticRoughObl" pitchFamily="34" charset="-52"/>
                <a:cs typeface="Times New Roman" pitchFamily="18" charset="0"/>
              </a:rPr>
              <a:t>, </a:t>
            </a:r>
            <a:r>
              <a:rPr lang="ru-RU" sz="2800" b="1" dirty="0" err="1" smtClean="0">
                <a:latin typeface="a_GroticRoughObl" pitchFamily="34" charset="-52"/>
                <a:cs typeface="Times New Roman" pitchFamily="18" charset="0"/>
              </a:rPr>
              <a:t>карахцы</a:t>
            </a:r>
            <a:r>
              <a:rPr lang="ru-RU" sz="2800" b="1" dirty="0" smtClean="0">
                <a:latin typeface="a_GroticRoughObl" pitchFamily="34" charset="-52"/>
                <a:cs typeface="Times New Roman" pitchFamily="18" charset="0"/>
              </a:rPr>
              <a:t>, </a:t>
            </a:r>
            <a:r>
              <a:rPr lang="ru-RU" sz="2800" b="1" dirty="0" err="1" smtClean="0">
                <a:latin typeface="a_GroticRoughObl" pitchFamily="34" charset="-52"/>
                <a:cs typeface="Times New Roman" pitchFamily="18" charset="0"/>
              </a:rPr>
              <a:t>чамалялльцы</a:t>
            </a:r>
            <a:r>
              <a:rPr lang="ru-RU" sz="2800" b="1" dirty="0" smtClean="0">
                <a:latin typeface="a_GroticRoughObl" pitchFamily="34" charset="-52"/>
                <a:cs typeface="Times New Roman" pitchFamily="18" charset="0"/>
              </a:rPr>
              <a:t>, </a:t>
            </a:r>
            <a:r>
              <a:rPr lang="ru-RU" sz="2800" b="1" dirty="0" err="1" smtClean="0">
                <a:latin typeface="a_GroticRoughObl" pitchFamily="34" charset="-52"/>
                <a:cs typeface="Times New Roman" pitchFamily="18" charset="0"/>
              </a:rPr>
              <a:t>багуляльцы</a:t>
            </a:r>
            <a:r>
              <a:rPr lang="ru-RU" sz="2800" b="1" dirty="0" smtClean="0">
                <a:latin typeface="a_GroticRoughObl" pitchFamily="34" charset="-52"/>
                <a:cs typeface="Times New Roman" pitchFamily="18" charset="0"/>
              </a:rPr>
              <a:t>, </a:t>
            </a:r>
            <a:r>
              <a:rPr lang="ru-RU" sz="2800" b="1" dirty="0" err="1" smtClean="0">
                <a:latin typeface="a_GroticRoughObl" pitchFamily="34" charset="-52"/>
                <a:cs typeface="Times New Roman" pitchFamily="18" charset="0"/>
              </a:rPr>
              <a:t>койсубулинцы</a:t>
            </a:r>
            <a:r>
              <a:rPr lang="ru-RU" sz="2800" b="1" dirty="0" smtClean="0">
                <a:latin typeface="a_GroticRoughObl" pitchFamily="34" charset="-52"/>
                <a:cs typeface="Times New Roman" pitchFamily="18" charset="0"/>
              </a:rPr>
              <a:t> массами вливались в боевые дружины, готовящиеся к тяжелому бою. С тыла противника пробивались в </a:t>
            </a:r>
            <a:r>
              <a:rPr lang="ru-RU" sz="2800" b="1" dirty="0" err="1" smtClean="0">
                <a:latin typeface="a_GroticRoughObl" pitchFamily="34" charset="-52"/>
                <a:cs typeface="Times New Roman" pitchFamily="18" charset="0"/>
              </a:rPr>
              <a:t>Андалал</a:t>
            </a:r>
            <a:r>
              <a:rPr lang="ru-RU" sz="2800" b="1" dirty="0" smtClean="0">
                <a:latin typeface="a_GroticRoughObl" pitchFamily="34" charset="-52"/>
                <a:cs typeface="Times New Roman" pitchFamily="18" charset="0"/>
              </a:rPr>
              <a:t> лакцы, лезгины, даргинцы, кумыки, табасаранцы, </a:t>
            </a:r>
            <a:r>
              <a:rPr lang="ru-RU" sz="2800" b="1" dirty="0" err="1" smtClean="0">
                <a:latin typeface="a_GroticRoughObl" pitchFamily="34" charset="-52"/>
                <a:cs typeface="Times New Roman" pitchFamily="18" charset="0"/>
              </a:rPr>
              <a:t>кубачинцы</a:t>
            </a:r>
            <a:r>
              <a:rPr lang="ru-RU" sz="2800" b="1" dirty="0" smtClean="0">
                <a:latin typeface="a_GroticRoughObl" pitchFamily="34" charset="-52"/>
                <a:cs typeface="Times New Roman" pitchFamily="18" charset="0"/>
              </a:rPr>
              <a:t>, </a:t>
            </a:r>
            <a:r>
              <a:rPr lang="ru-RU" sz="2800" b="1" dirty="0" err="1" smtClean="0">
                <a:latin typeface="a_GroticRoughObl" pitchFamily="34" charset="-52"/>
                <a:cs typeface="Times New Roman" pitchFamily="18" charset="0"/>
              </a:rPr>
              <a:t>джарские</a:t>
            </a:r>
            <a:r>
              <a:rPr lang="ru-RU" sz="2800" b="1" dirty="0" smtClean="0">
                <a:latin typeface="a_GroticRoughObl" pitchFamily="34" charset="-52"/>
                <a:cs typeface="Times New Roman" pitchFamily="18" charset="0"/>
              </a:rPr>
              <a:t> ополченцы. Решающее сражение на территории </a:t>
            </a:r>
            <a:r>
              <a:rPr lang="ru-RU" sz="2800" b="1" dirty="0" err="1" smtClean="0">
                <a:latin typeface="a_GroticRoughObl" pitchFamily="34" charset="-52"/>
                <a:cs typeface="Times New Roman" pitchFamily="18" charset="0"/>
              </a:rPr>
              <a:t>Андалала</a:t>
            </a:r>
            <a:r>
              <a:rPr lang="ru-RU" sz="2800" b="1" dirty="0" smtClean="0">
                <a:latin typeface="a_GroticRoughObl" pitchFamily="34" charset="-52"/>
                <a:cs typeface="Times New Roman" pitchFamily="18" charset="0"/>
              </a:rPr>
              <a:t> продолжалось пять дней. Закаленные в боях опытные военачальники горских народов, воспользовавшись ослаблением оборонной силы шахских войск, повели своих воинов в наступление на врага. </a:t>
            </a:r>
            <a:endParaRPr lang="ru-RU" sz="2800" b="1" dirty="0">
              <a:latin typeface="a_GroticRoughObl" pitchFamily="34" charset="-52"/>
              <a:cs typeface="Times New Roman" pitchFamily="18" charset="0"/>
            </a:endParaRPr>
          </a:p>
        </p:txBody>
      </p:sp>
    </p:spTree>
  </p:cSld>
  <p:clrMapOvr>
    <a:masterClrMapping/>
  </p:clrMapOvr>
  <p:transition spd="med"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3726" y="544473"/>
            <a:ext cx="7813782" cy="5262979"/>
          </a:xfrm>
          <a:prstGeom prst="rect">
            <a:avLst/>
          </a:prstGeom>
        </p:spPr>
        <p:txBody>
          <a:bodyPr wrap="square">
            <a:spAutoFit/>
          </a:bodyPr>
          <a:lstStyle/>
          <a:p>
            <a:r>
              <a:rPr lang="ru-RU" sz="2400" dirty="0" smtClean="0">
                <a:latin typeface="a_CampusGrav" pitchFamily="82" charset="-52"/>
              </a:rPr>
              <a:t>Героизм защитников родной земли стал массовым явлением. Так началось изгнание шаха с дагестанской земли. </a:t>
            </a:r>
            <a:r>
              <a:rPr lang="ru-RU" sz="2400" dirty="0" err="1" smtClean="0">
                <a:latin typeface="a_CampusGrav" pitchFamily="82" charset="-52"/>
              </a:rPr>
              <a:t>Андалальская</a:t>
            </a:r>
            <a:r>
              <a:rPr lang="ru-RU" sz="2400" dirty="0" smtClean="0">
                <a:latin typeface="a_CampusGrav" pitchFamily="82" charset="-52"/>
              </a:rPr>
              <a:t> победа упрочила геополитическое значение Дагестана как важного стратегического моста между Западом и Востоком, став убедительным свидетельством силы и мощи дагестанских народов. Но память героев на несколько столетий была предана забвению.       Переломным моментом в истории Дагестана стал 2011 год. В декабре 2010 года на III съезде народов Дагестана было принято решение ввести в республике новый праздник — День единства народов Дагестана. </a:t>
            </a:r>
            <a:endParaRPr lang="ru-RU" sz="2400" dirty="0">
              <a:latin typeface="a_CampusGrav" pitchFamily="82" charset="-52"/>
            </a:endParaRPr>
          </a:p>
        </p:txBody>
      </p:sp>
    </p:spTree>
  </p:cSld>
  <p:clrMapOvr>
    <a:masterClrMapping/>
  </p:clrMapOvr>
  <p:transition spd="med"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751" y="690526"/>
            <a:ext cx="7777269" cy="5262979"/>
          </a:xfrm>
          <a:prstGeom prst="rect">
            <a:avLst/>
          </a:prstGeom>
        </p:spPr>
        <p:txBody>
          <a:bodyPr wrap="square">
            <a:spAutoFit/>
          </a:bodyPr>
          <a:lstStyle/>
          <a:p>
            <a:r>
              <a:rPr lang="ru-RU" sz="2800" dirty="0" smtClean="0">
                <a:latin typeface="a_CampusGrav" pitchFamily="82" charset="-52"/>
              </a:rPr>
              <a:t>Указом президента Республики Дагестан от 6 июля 2011 года было постановлено отмечать его 15 сентября — в день, когда дагестанская армия повергла в бегство полчища </a:t>
            </a:r>
            <a:r>
              <a:rPr lang="ru-RU" sz="2800" dirty="0" err="1" smtClean="0">
                <a:latin typeface="a_CampusGrav" pitchFamily="82" charset="-52"/>
              </a:rPr>
              <a:t>Надир-шаха</a:t>
            </a:r>
            <a:r>
              <a:rPr lang="ru-RU" sz="2800" dirty="0" smtClean="0">
                <a:latin typeface="a_CampusGrav" pitchFamily="82" charset="-52"/>
              </a:rPr>
              <a:t>. Сама республика Дагестан была образована в 1921 году. Она является самым южным субъектом Российской Федерации и граничит с Азербайджаном, Грузией, Чеченской Республикой, Ставропольским краем и с Республикой Калмыкия. </a:t>
            </a:r>
            <a:endParaRPr lang="ru-RU" sz="2800" dirty="0">
              <a:latin typeface="a_CampusGrav" pitchFamily="82" charset="-52"/>
            </a:endParaRPr>
          </a:p>
        </p:txBody>
      </p:sp>
    </p:spTree>
  </p:cSld>
  <p:clrMapOvr>
    <a:masterClrMapping/>
  </p:clrMapOvr>
  <p:transition spd="med"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oidagestan.ru/files/post/20608/1820.jpg"/>
          <p:cNvPicPr/>
          <p:nvPr/>
        </p:nvPicPr>
        <p:blipFill>
          <a:blip r:embed="rId2"/>
          <a:srcRect/>
          <a:stretch>
            <a:fillRect/>
          </a:stretch>
        </p:blipFill>
        <p:spPr bwMode="auto">
          <a:xfrm>
            <a:off x="993727" y="325395"/>
            <a:ext cx="7850294" cy="6207209"/>
          </a:xfrm>
          <a:prstGeom prst="rect">
            <a:avLst/>
          </a:prstGeom>
          <a:noFill/>
          <a:ln w="9525">
            <a:noFill/>
            <a:miter lim="800000"/>
            <a:headEnd/>
            <a:tailEnd/>
          </a:ln>
        </p:spPr>
      </p:pic>
    </p:spTree>
  </p:cSld>
  <p:clrMapOvr>
    <a:masterClrMapping/>
  </p:clrMapOvr>
  <p:transition spd="med"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m3-tub-ru.yandex.net/i?id=a6bf425199b7fa47d61fc1c6625d8365&amp;n=33&amp;h=170"/>
          <p:cNvPicPr/>
          <p:nvPr/>
        </p:nvPicPr>
        <p:blipFill>
          <a:blip r:embed="rId2"/>
          <a:srcRect/>
          <a:stretch>
            <a:fillRect/>
          </a:stretch>
        </p:blipFill>
        <p:spPr bwMode="auto">
          <a:xfrm>
            <a:off x="993726" y="471447"/>
            <a:ext cx="7813782" cy="5915106"/>
          </a:xfrm>
          <a:prstGeom prst="rect">
            <a:avLst/>
          </a:prstGeom>
          <a:noFill/>
          <a:ln w="9525">
            <a:noFill/>
            <a:miter lim="800000"/>
            <a:headEnd/>
            <a:tailEnd/>
          </a:ln>
        </p:spPr>
      </p:pic>
    </p:spTree>
  </p:cSld>
  <p:clrMapOvr>
    <a:masterClrMapping/>
  </p:clrMapOvr>
  <p:transition spd="med" advClick="0" advTm="20000"/>
  <p:timing>
    <p:tnLst>
      <p:par>
        <p:cTn id="1" dur="indefinite" restart="never" nodeType="tmRoot"/>
      </p:par>
    </p:tnLst>
  </p:timing>
</p:sld>
</file>

<file path=ppt/theme/theme1.xml><?xml version="1.0" encoding="utf-8"?>
<a:theme xmlns:a="http://schemas.openxmlformats.org/drawingml/2006/main" name="Тема Office">
  <a:themeElements>
    <a:clrScheme name="Другая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2A1500"/>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795</Words>
  <Application>Microsoft Office PowerPoint</Application>
  <PresentationFormat>Экран (4:3)</PresentationFormat>
  <Paragraphs>26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ДЕНЬ ЕДИНСТВА народов Дагестана</vt:lpstr>
      <vt:lpstr>15 сентября</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Manager>мсм</Manager>
  <Company>исош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эмм2015</dc:creator>
  <cp:lastModifiedBy>муртаза</cp:lastModifiedBy>
  <cp:revision>65</cp:revision>
  <dcterms:created xsi:type="dcterms:W3CDTF">2014-08-01T14:04:11Z</dcterms:created>
  <dcterms:modified xsi:type="dcterms:W3CDTF">2017-09-24T12:53:34Z</dcterms:modified>
</cp:coreProperties>
</file>