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2557C-9B0F-45D3-8B8B-508A9230E8FA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00D3C-2759-4814-8212-564073A97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7BF6-9130-487E-A75D-EBFBA6811F8D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19C27-4BE8-40BD-AC64-B14A073929C0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808F-39B9-459F-BFF2-51F01E8F3F01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F850-3F27-40CF-9AA8-B41C19A0E33F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4B33B-7066-4423-B916-0ECA07DE2341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AB8E-6E20-4D1C-9916-F6FCA14FC72B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D36B-B356-41B1-AD0C-ED8776B92D7A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314-D7DA-412C-9F39-3AA4BF7CB9EE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6094D-02E0-41B8-A124-3B202FD84DDB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0D1D5-FB56-4267-9243-0FA624DC8801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295F-28E3-431D-9C29-F5FB3008B4BB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>
                <a:alpha val="83000"/>
              </a:srgbClr>
            </a:gs>
            <a:gs pos="77000">
              <a:srgbClr val="C7AC4C"/>
            </a:gs>
            <a:gs pos="100000">
              <a:srgbClr val="E6DCA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319AB-65A1-485C-AE5D-A9C66A62B27C}" type="datetime1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57E2D-9411-43D7-ACFD-A31551B47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428604"/>
            <a:ext cx="835824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ВИКТОРИНА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1428736"/>
            <a:ext cx="722665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Стихи Пушкина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2857496"/>
            <a:ext cx="72152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 в каждой школе смотрите с портрета,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вашим взглядом детвора согрета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слушает ребенок увлеченный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Рассказ о том, как ходит кот ученый,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в каждом сердце, Пушкин, вы прочтете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Свои стихи. Они у нас в почете.</a:t>
            </a:r>
          </a:p>
        </p:txBody>
      </p:sp>
      <p:pic>
        <p:nvPicPr>
          <p:cNvPr id="1026" name="Picture 2" descr="D:\Documents and Settings\муртаза\Рабочий стол\1972_дек_Автограф-Гамзатова-537x8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5143512"/>
            <a:ext cx="3057525" cy="876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А.П.Керн</a:t>
            </a:r>
            <a:endParaRPr lang="ru-RU" sz="115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Кому посвящено стихотворение «Я помню чудное мгновенье»?</a:t>
            </a:r>
            <a:endParaRPr lang="ru-RU" sz="36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И.И.Пущину</a:t>
            </a:r>
            <a:endParaRPr lang="ru-RU" sz="9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«Мой первый друг, мой друг бесценный!..» </a:t>
            </a:r>
            <a:endParaRPr lang="ru-RU" sz="3200" b="1" dirty="0" smtClean="0"/>
          </a:p>
          <a:p>
            <a:pPr algn="ctr"/>
            <a:r>
              <a:rPr lang="ru-RU" sz="3200" b="1" dirty="0" smtClean="0"/>
              <a:t>Кому </a:t>
            </a:r>
            <a:r>
              <a:rPr lang="ru-RU" sz="3200" b="1" dirty="0" smtClean="0"/>
              <a:t>посвятил эти строки А.С.Пушкин?</a:t>
            </a:r>
            <a:endParaRPr lang="ru-RU" sz="32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0070C0"/>
                </a:solidFill>
              </a:rPr>
              <a:t>«Воспоминания </a:t>
            </a:r>
            <a:r>
              <a:rPr lang="ru-RU" sz="5400" dirty="0" smtClean="0">
                <a:solidFill>
                  <a:srgbClr val="0070C0"/>
                </a:solidFill>
              </a:rPr>
              <a:t>о </a:t>
            </a:r>
            <a:r>
              <a:rPr lang="ru-RU" sz="5400" dirty="0" smtClean="0">
                <a:solidFill>
                  <a:srgbClr val="0070C0"/>
                </a:solidFill>
              </a:rPr>
              <a:t>Царском Селе»</a:t>
            </a:r>
            <a:endParaRPr lang="ru-RU" sz="5400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 называется стихотворение, которое Пушкин-лицеист написал, чтобы прочитать на публичном экзамене 8 января 1815 года в честь перехода с младшего курса на старший?</a:t>
            </a:r>
            <a:endParaRPr lang="ru-RU" sz="28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«Кинжал»</a:t>
            </a:r>
            <a:endParaRPr lang="ru-RU" sz="115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Одно из вольнолюбивых произведений Пушкина было опубликовано в 1827 году на французском языке (в прозаическом переводе) без подписи автора. Какое это произведение?</a:t>
            </a:r>
            <a:endParaRPr lang="ru-RU" sz="24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И долго буду тем любезен я народу,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Что чувства добрые я лирой пробуждал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</a:t>
            </a:r>
            <a:r>
              <a:rPr lang="ru-RU" sz="3600" b="1" dirty="0" smtClean="0"/>
              <a:t>произведение, </a:t>
            </a:r>
            <a:r>
              <a:rPr lang="ru-RU" sz="3600" b="1" dirty="0" smtClean="0"/>
              <a:t>из </a:t>
            </a:r>
            <a:r>
              <a:rPr lang="ru-RU" sz="3600" b="1" dirty="0" smtClean="0"/>
              <a:t>которого </a:t>
            </a:r>
            <a:r>
              <a:rPr lang="ru-RU" sz="3600" b="1" dirty="0" smtClean="0"/>
              <a:t>приведены следующие строки:</a:t>
            </a:r>
            <a:endParaRPr lang="ru-RU" sz="36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«Деревня»</a:t>
            </a:r>
            <a:endParaRPr lang="ru-RU" sz="9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</a:t>
            </a:r>
            <a:r>
              <a:rPr lang="ru-RU" sz="3600" b="1" dirty="0" smtClean="0"/>
              <a:t>стихотворение </a:t>
            </a:r>
            <a:r>
              <a:rPr lang="ru-RU" sz="3600" b="1" dirty="0" smtClean="0"/>
              <a:t>Пушкина, в </a:t>
            </a:r>
            <a:r>
              <a:rPr lang="ru-RU" sz="3600" b="1" dirty="0" smtClean="0"/>
              <a:t>котором </a:t>
            </a:r>
            <a:r>
              <a:rPr lang="ru-RU" sz="3600" b="1" dirty="0" smtClean="0"/>
              <a:t>отражена тема свободы?</a:t>
            </a:r>
            <a:endParaRPr lang="ru-RU" sz="36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«Пророк»</a:t>
            </a:r>
            <a:endParaRPr lang="ru-RU" sz="115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Из какого стихотворения эти строки?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«Восстань, пророк, и </a:t>
            </a:r>
            <a:r>
              <a:rPr lang="ru-RU" sz="2000" b="1" dirty="0" err="1" smtClean="0">
                <a:solidFill>
                  <a:srgbClr val="C00000"/>
                </a:solidFill>
              </a:rPr>
              <a:t>виждь</a:t>
            </a:r>
            <a:r>
              <a:rPr lang="ru-RU" sz="2000" b="1" dirty="0" smtClean="0">
                <a:solidFill>
                  <a:srgbClr val="C00000"/>
                </a:solidFill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</a:rPr>
              <a:t>и</a:t>
            </a:r>
            <a:r>
              <a:rPr lang="ru-RU" sz="2000" b="1" dirty="0" smtClean="0">
                <a:solidFill>
                  <a:srgbClr val="C00000"/>
                </a:solidFill>
              </a:rPr>
              <a:t> внемли,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Исполнись волею моей,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И, обходя моря и земли,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Глаголом жги сердца людей».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6600" b="1" dirty="0" smtClean="0">
                <a:solidFill>
                  <a:srgbClr val="0070C0"/>
                </a:solidFill>
              </a:rPr>
              <a:t>Осень</a:t>
            </a:r>
            <a:endParaRPr lang="ru-RU" sz="16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«Унылая пора, очей очарованье...» О каком времени года идет речь?</a:t>
            </a:r>
            <a:endParaRPr lang="ru-RU" sz="36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0070C0"/>
                </a:solidFill>
              </a:rPr>
              <a:t>«Памятник»</a:t>
            </a:r>
            <a:endParaRPr lang="ru-RU" sz="88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Из какого стихотворения взяты </a:t>
            </a:r>
            <a:r>
              <a:rPr lang="ru-RU" sz="2400" b="1" dirty="0" err="1" smtClean="0"/>
              <a:t>стрроки</a:t>
            </a:r>
            <a:r>
              <a:rPr lang="ru-RU" sz="2400" b="1" dirty="0" smtClean="0"/>
              <a:t>?</a:t>
            </a:r>
          </a:p>
          <a:p>
            <a:pPr algn="ctr"/>
            <a:endParaRPr lang="ru-RU" dirty="0" smtClean="0"/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</a:rPr>
              <a:t>Нет, весь я не умру – душа в заветной лире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Мой прах переживёт, и тленья убежит».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«Кинжал»</a:t>
            </a:r>
            <a:endParaRPr lang="ru-RU" sz="115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Какое стихотворение А.С. Пушкина носит название холодного оружия?</a:t>
            </a:r>
            <a:endParaRPr lang="ru-RU" sz="32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уб 1">
            <a:hlinkClick r:id="rId2" action="ppaction://hlinksldjump"/>
          </p:cNvPr>
          <p:cNvSpPr/>
          <p:nvPr/>
        </p:nvSpPr>
        <p:spPr>
          <a:xfrm>
            <a:off x="928662" y="428604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Куб 2">
            <a:hlinkClick r:id="rId3" action="ppaction://hlinksldjump"/>
          </p:cNvPr>
          <p:cNvSpPr/>
          <p:nvPr/>
        </p:nvSpPr>
        <p:spPr>
          <a:xfrm>
            <a:off x="857224" y="1619239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" name="Куб 3">
            <a:hlinkClick r:id="rId4" action="ppaction://hlinksldjump"/>
          </p:cNvPr>
          <p:cNvSpPr/>
          <p:nvPr/>
        </p:nvSpPr>
        <p:spPr>
          <a:xfrm>
            <a:off x="881037" y="2809874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Куб 4">
            <a:hlinkClick r:id="rId5" action="ppaction://hlinksldjump"/>
          </p:cNvPr>
          <p:cNvSpPr/>
          <p:nvPr/>
        </p:nvSpPr>
        <p:spPr>
          <a:xfrm>
            <a:off x="904850" y="4000509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6" name="Куб 5">
            <a:hlinkClick r:id="rId6" action="ppaction://hlinksldjump"/>
          </p:cNvPr>
          <p:cNvSpPr/>
          <p:nvPr/>
        </p:nvSpPr>
        <p:spPr>
          <a:xfrm>
            <a:off x="2518157" y="666731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7" name="Куб 6">
            <a:hlinkClick r:id="rId7" action="ppaction://hlinksldjump"/>
          </p:cNvPr>
          <p:cNvSpPr/>
          <p:nvPr/>
        </p:nvSpPr>
        <p:spPr>
          <a:xfrm>
            <a:off x="2446719" y="1857366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8" name="Куб 7">
            <a:hlinkClick r:id="rId8" action="ppaction://hlinksldjump"/>
          </p:cNvPr>
          <p:cNvSpPr/>
          <p:nvPr/>
        </p:nvSpPr>
        <p:spPr>
          <a:xfrm>
            <a:off x="2470532" y="3048001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9" name="Куб 8">
            <a:hlinkClick r:id="rId9" action="ppaction://hlinksldjump"/>
          </p:cNvPr>
          <p:cNvSpPr/>
          <p:nvPr/>
        </p:nvSpPr>
        <p:spPr>
          <a:xfrm>
            <a:off x="2494345" y="4238636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0" name="Куб 9">
            <a:hlinkClick r:id="rId10" action="ppaction://hlinksldjump"/>
          </p:cNvPr>
          <p:cNvSpPr/>
          <p:nvPr/>
        </p:nvSpPr>
        <p:spPr>
          <a:xfrm>
            <a:off x="4107652" y="904858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1" name="Куб 10">
            <a:hlinkClick r:id="rId11" action="ppaction://hlinksldjump"/>
          </p:cNvPr>
          <p:cNvSpPr/>
          <p:nvPr/>
        </p:nvSpPr>
        <p:spPr>
          <a:xfrm>
            <a:off x="4036214" y="2095493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2" name="Куб 11">
            <a:hlinkClick r:id="rId12" action="ppaction://hlinksldjump"/>
          </p:cNvPr>
          <p:cNvSpPr/>
          <p:nvPr/>
        </p:nvSpPr>
        <p:spPr>
          <a:xfrm>
            <a:off x="4060027" y="3286128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3" name="Куб 12">
            <a:hlinkClick r:id="rId13" action="ppaction://hlinksldjump"/>
          </p:cNvPr>
          <p:cNvSpPr/>
          <p:nvPr/>
        </p:nvSpPr>
        <p:spPr>
          <a:xfrm>
            <a:off x="4083840" y="4476763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4" name="Куб 13">
            <a:hlinkClick r:id="rId14" action="ppaction://hlinksldjump"/>
          </p:cNvPr>
          <p:cNvSpPr/>
          <p:nvPr/>
        </p:nvSpPr>
        <p:spPr>
          <a:xfrm>
            <a:off x="5697147" y="1142985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15" name="Куб 14">
            <a:hlinkClick r:id="rId15" action="ppaction://hlinksldjump"/>
          </p:cNvPr>
          <p:cNvSpPr/>
          <p:nvPr/>
        </p:nvSpPr>
        <p:spPr>
          <a:xfrm>
            <a:off x="5625709" y="2333620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16" name="Куб 15">
            <a:hlinkClick r:id="rId16" action="ppaction://hlinksldjump"/>
          </p:cNvPr>
          <p:cNvSpPr/>
          <p:nvPr/>
        </p:nvSpPr>
        <p:spPr>
          <a:xfrm>
            <a:off x="5649522" y="3524255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17" name="Куб 16">
            <a:hlinkClick r:id="rId17" action="ppaction://hlinksldjump"/>
          </p:cNvPr>
          <p:cNvSpPr/>
          <p:nvPr/>
        </p:nvSpPr>
        <p:spPr>
          <a:xfrm>
            <a:off x="5673335" y="4714890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18" name="Куб 17">
            <a:hlinkClick r:id="rId18" action="ppaction://hlinksldjump"/>
          </p:cNvPr>
          <p:cNvSpPr/>
          <p:nvPr/>
        </p:nvSpPr>
        <p:spPr>
          <a:xfrm>
            <a:off x="7286644" y="1381112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19" name="Куб 18">
            <a:hlinkClick r:id="rId19" action="ppaction://hlinksldjump"/>
          </p:cNvPr>
          <p:cNvSpPr/>
          <p:nvPr/>
        </p:nvSpPr>
        <p:spPr>
          <a:xfrm>
            <a:off x="7215206" y="2571747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</a:t>
            </a:r>
            <a:endParaRPr lang="ru-RU" dirty="0"/>
          </a:p>
        </p:txBody>
      </p:sp>
      <p:sp>
        <p:nvSpPr>
          <p:cNvPr id="20" name="Куб 19">
            <a:hlinkClick r:id="rId20" action="ppaction://hlinksldjump"/>
          </p:cNvPr>
          <p:cNvSpPr/>
          <p:nvPr/>
        </p:nvSpPr>
        <p:spPr>
          <a:xfrm>
            <a:off x="7239019" y="3762382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  <p:sp>
        <p:nvSpPr>
          <p:cNvPr id="21" name="Куб 20">
            <a:hlinkClick r:id="rId21" action="ppaction://hlinksldjump"/>
          </p:cNvPr>
          <p:cNvSpPr/>
          <p:nvPr/>
        </p:nvSpPr>
        <p:spPr>
          <a:xfrm>
            <a:off x="7262832" y="4953011"/>
            <a:ext cx="1000132" cy="1357322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о няне Арине Родионовне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О ком А.С.Пушкин пишет</a:t>
            </a:r>
            <a:r>
              <a:rPr lang="ru-RU" dirty="0" smtClean="0"/>
              <a:t>:</a:t>
            </a:r>
          </a:p>
          <a:p>
            <a:pPr algn="ctr"/>
            <a:endParaRPr lang="ru-RU" dirty="0" smtClean="0"/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Подруга дней моих суровых</a:t>
            </a:r>
            <a:r>
              <a:rPr lang="ru-RU" sz="2400" b="1" dirty="0" smtClean="0">
                <a:solidFill>
                  <a:srgbClr val="C00000"/>
                </a:solidFill>
              </a:rPr>
              <a:t>,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Голубка дряхлая моя…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«В Сибирь»</a:t>
            </a:r>
            <a:endParaRPr lang="ru-RU" sz="9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Откуда эти строки</a:t>
            </a:r>
            <a:r>
              <a:rPr lang="ru-RU" sz="3200" b="1" dirty="0" smtClean="0"/>
              <a:t>?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«Оковы тяжкие падут, темницы рухнут, и </a:t>
            </a:r>
            <a:r>
              <a:rPr lang="ru-RU" sz="2400" b="1" dirty="0" smtClean="0">
                <a:solidFill>
                  <a:srgbClr val="C00000"/>
                </a:solidFill>
              </a:rPr>
              <a:t>свобода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Вас примет радостно у входа, и братья меч вам отдадут…»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0070C0"/>
                </a:solidFill>
              </a:rPr>
              <a:t>783</a:t>
            </a:r>
            <a:endParaRPr lang="ru-RU" sz="138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Сколько стихотворений написал А.С.Пушкин?</a:t>
            </a:r>
            <a:endParaRPr lang="ru-RU" sz="4000" b="1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нажми</a:t>
            </a:r>
            <a:endParaRPr lang="ru-RU" sz="3600" b="1" dirty="0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0070C0"/>
                </a:solidFill>
              </a:rPr>
              <a:t>«19 октября» </a:t>
            </a:r>
            <a:endParaRPr lang="ru-RU" sz="8800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 называется стихотворение, в котором есть следующие строки: 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«</a:t>
            </a:r>
            <a:r>
              <a:rPr lang="ru-RU" sz="2800" b="1" dirty="0" smtClean="0"/>
              <a:t>Роняет лес багряный свой убор…»?</a:t>
            </a:r>
            <a:endParaRPr lang="ru-RU" sz="2800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«Не пой, красавица, при мне» 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Поводом к созданию какого стихотворения послужила услышанная Пушкиным грузинская мелодия в исполнении А.А.Олениной?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3800" b="1" dirty="0" smtClean="0">
                <a:solidFill>
                  <a:srgbClr val="0070C0"/>
                </a:solidFill>
              </a:rPr>
              <a:t>«</a:t>
            </a:r>
            <a:r>
              <a:rPr lang="ru-RU" sz="13800" b="1" dirty="0" err="1" smtClean="0">
                <a:solidFill>
                  <a:srgbClr val="0070C0"/>
                </a:solidFill>
              </a:rPr>
              <a:t>Арион</a:t>
            </a:r>
            <a:r>
              <a:rPr lang="ru-RU" sz="13800" b="1" dirty="0" smtClean="0">
                <a:solidFill>
                  <a:srgbClr val="0070C0"/>
                </a:solidFill>
              </a:rPr>
              <a:t>» </a:t>
            </a:r>
            <a:endParaRPr lang="ru-RU" sz="13800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 этом стихотворении (дата написания — 1827 год) в иносказательной, аллегорической форме рассказывается о движении декабристов и о их судьбе, а также об участии лирического героя стихотворения в этом движении. Назовите это стихотворение</a:t>
            </a:r>
            <a:endParaRPr lang="ru-RU" sz="2400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6600" b="1" dirty="0" smtClean="0">
                <a:solidFill>
                  <a:srgbClr val="0070C0"/>
                </a:solidFill>
              </a:rPr>
              <a:t>«Няне»</a:t>
            </a:r>
            <a:endParaRPr lang="ru-RU" sz="16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Из какого стихотворения строки: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i="1" dirty="0" smtClean="0">
                <a:solidFill>
                  <a:srgbClr val="C00000"/>
                </a:solidFill>
              </a:rPr>
              <a:t>Ты под окном своей светлицы</a:t>
            </a:r>
            <a:r>
              <a:rPr lang="ru-RU" sz="3200" b="1" dirty="0" smtClean="0">
                <a:solidFill>
                  <a:srgbClr val="C00000"/>
                </a:solidFill>
              </a:rPr>
              <a:t/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i="1" dirty="0" smtClean="0">
                <a:solidFill>
                  <a:srgbClr val="C00000"/>
                </a:solidFill>
              </a:rPr>
              <a:t>Горюешь, будто на часах…»?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70C0"/>
                </a:solidFill>
              </a:rPr>
              <a:t>Пушкин</a:t>
            </a:r>
            <a:endParaRPr lang="ru-RU" sz="115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 называется сейчас город, где А.С.Пушкин учился в лицее? </a:t>
            </a:r>
            <a:endParaRPr lang="ru-RU" sz="36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70C0"/>
                </a:solidFill>
              </a:rPr>
              <a:t>Г.Р.Державин</a:t>
            </a:r>
            <a:endParaRPr lang="ru-RU" sz="96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Какой великий русский поэт слушал стихи А.С.Пушкина на лицейском экзамене?</a:t>
            </a:r>
            <a:endParaRPr lang="ru-RU" sz="32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верх 2"/>
          <p:cNvSpPr/>
          <p:nvPr/>
        </p:nvSpPr>
        <p:spPr>
          <a:xfrm>
            <a:off x="3071802" y="5500702"/>
            <a:ext cx="3500462" cy="1214446"/>
          </a:xfrm>
          <a:prstGeom prst="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войные фигурные скобки 3"/>
          <p:cNvSpPr/>
          <p:nvPr/>
        </p:nvSpPr>
        <p:spPr>
          <a:xfrm>
            <a:off x="142844" y="2643182"/>
            <a:ext cx="8715436" cy="228601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</a:rPr>
              <a:t>Дурачина ты, простофиля!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501122" cy="171451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 какими бранными словами обращается старуха к старику из «Сказки о рыбаке и рыбке»?</a:t>
            </a:r>
            <a:endParaRPr lang="ru-RU" sz="3200" b="1" dirty="0"/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7715272" y="5715016"/>
            <a:ext cx="928694" cy="785818"/>
          </a:xfrm>
          <a:prstGeom prst="up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М.М.</a:t>
            </a:r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542</Words>
  <Application>Microsoft Office PowerPoint</Application>
  <PresentationFormat>Экран (4:3)</PresentationFormat>
  <Paragraphs>106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Стихи Пушкина</dc:title>
  <dc:creator>муртаза</dc:creator>
  <cp:lastModifiedBy>муртаза</cp:lastModifiedBy>
  <cp:revision>13</cp:revision>
  <dcterms:created xsi:type="dcterms:W3CDTF">2018-11-06T07:59:56Z</dcterms:created>
  <dcterms:modified xsi:type="dcterms:W3CDTF">2018-11-07T04:55:58Z</dcterms:modified>
</cp:coreProperties>
</file>