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797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4DB59-B328-4807-A4D6-AA5DE18923CA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Эфендиев М.М.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AF531C-B3DE-42A8-B3CA-FDED8ACDFB6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BFCE7-62BE-441C-A002-764231D558FE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Эфендиев М.М.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4EC70-FFFE-46DB-8F07-CBC454C8027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4EC70-FFFE-46DB-8F07-CBC454C8027B}" type="slidenum">
              <a:rPr lang="ru-RU" smtClean="0"/>
              <a:t>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Эфендиев М.М.</a:t>
            </a:r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08408-FF13-4F47-A1A7-47E7B3E59F4E}" type="datetime1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9F3B-ADDE-4D44-A291-9CD453F330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8DC9-43E9-4C24-9B42-018B3EA221C5}" type="datetime1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9F3B-ADDE-4D44-A291-9CD453F330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8B0A0-68AD-4A66-AB32-D5B403CBE028}" type="datetime1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9F3B-ADDE-4D44-A291-9CD453F330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99FB1-7A9F-4EC6-9843-F0601400FA16}" type="datetime1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9F3B-ADDE-4D44-A291-9CD453F330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83CD-6974-49D1-8F76-D9D94B78A449}" type="datetime1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9F3B-ADDE-4D44-A291-9CD453F330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45BA5-0E57-433B-9373-97B3AA0B4C0F}" type="datetime1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9F3B-ADDE-4D44-A291-9CD453F330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F85E-0BF7-47B8-B49D-0765DB54F410}" type="datetime1">
              <a:rPr lang="ru-RU" smtClean="0"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9F3B-ADDE-4D44-A291-9CD453F330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2DD7F-9CFF-4405-A299-D6B0412CB347}" type="datetime1">
              <a:rPr lang="ru-RU" smtClean="0"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9F3B-ADDE-4D44-A291-9CD453F330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17078-5C04-4BB1-9100-73758150385C}" type="datetime1">
              <a:rPr lang="ru-RU" smtClean="0"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9F3B-ADDE-4D44-A291-9CD453F330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66710-602D-486F-BC69-217ED2F7CD34}" type="datetime1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9F3B-ADDE-4D44-A291-9CD453F330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7D1D3-A0EE-4BDB-A047-180C6A390BB6}" type="datetime1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B9F3B-ADDE-4D44-A291-9CD453F330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ABCEE-6891-43F9-98F7-504B444E5593}" type="datetime1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B9F3B-ADDE-4D44-A291-9CD453F330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 dir="in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1.xml"/><Relationship Id="rId18" Type="http://schemas.openxmlformats.org/officeDocument/2006/relationships/slide" Target="slide16.xml"/><Relationship Id="rId3" Type="http://schemas.openxmlformats.org/officeDocument/2006/relationships/image" Target="../media/image3.gif"/><Relationship Id="rId21" Type="http://schemas.openxmlformats.org/officeDocument/2006/relationships/slide" Target="slide19.xml"/><Relationship Id="rId7" Type="http://schemas.openxmlformats.org/officeDocument/2006/relationships/slide" Target="slide4.xml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" Type="http://schemas.openxmlformats.org/officeDocument/2006/relationships/slide" Target="slide5.xml"/><Relationship Id="rId16" Type="http://schemas.openxmlformats.org/officeDocument/2006/relationships/slide" Target="slide14.xml"/><Relationship Id="rId20" Type="http://schemas.openxmlformats.org/officeDocument/2006/relationships/slide" Target="slide1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slide" Target="slide9.xml"/><Relationship Id="rId5" Type="http://schemas.openxmlformats.org/officeDocument/2006/relationships/image" Target="../media/image5.gif"/><Relationship Id="rId15" Type="http://schemas.openxmlformats.org/officeDocument/2006/relationships/slide" Target="slide13.xml"/><Relationship Id="rId23" Type="http://schemas.openxmlformats.org/officeDocument/2006/relationships/slide" Target="slide21.xml"/><Relationship Id="rId10" Type="http://schemas.openxmlformats.org/officeDocument/2006/relationships/slide" Target="slide8.xml"/><Relationship Id="rId19" Type="http://schemas.openxmlformats.org/officeDocument/2006/relationships/slide" Target="slide17.xml"/><Relationship Id="rId4" Type="http://schemas.openxmlformats.org/officeDocument/2006/relationships/image" Target="../media/image4.jpeg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slide" Target="slide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Documents and Settings\муртаза\Мои документы\Downloads\hello_html_m9b37b0e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lum contrast="32000"/>
          </a:blip>
          <a:srcRect/>
          <a:stretch>
            <a:fillRect/>
          </a:stretch>
        </p:blipFill>
        <p:spPr bwMode="auto">
          <a:xfrm>
            <a:off x="285720" y="428604"/>
            <a:ext cx="8501122" cy="5643602"/>
          </a:xfrm>
          <a:prstGeom prst="rect">
            <a:avLst/>
          </a:prstGeom>
          <a:noFill/>
        </p:spPr>
      </p:pic>
      <p:pic>
        <p:nvPicPr>
          <p:cNvPr id="1030" name="Picture 6" descr="D:\Documents and Settings\муртаза\Рабочий стол\0_86eb7_1db3a63_S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4786314" y="5143512"/>
            <a:ext cx="3714776" cy="1077218"/>
          </a:xfrm>
          <a:prstGeom prst="rect">
            <a:avLst/>
          </a:prstGeom>
          <a:ln w="76200"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Викторина по истории ВОВ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14D3-361C-41D2-B130-5ACE97CFA4F2}" type="datetime1">
              <a:rPr lang="ru-RU" smtClean="0"/>
              <a:t>06.11.2018</a:t>
            </a:fld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К </a:t>
            </a:r>
            <a:r>
              <a:rPr lang="ru-RU" sz="3200" b="1" dirty="0" smtClean="0">
                <a:solidFill>
                  <a:srgbClr val="00B050"/>
                </a:solidFill>
              </a:rPr>
              <a:t>причинам победы над фашистской Германией можно отнести:</a:t>
            </a:r>
            <a:br>
              <a:rPr lang="ru-RU" sz="3200" b="1" dirty="0" smtClean="0">
                <a:solidFill>
                  <a:srgbClr val="00B050"/>
                </a:solidFill>
              </a:rPr>
            </a:b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1938992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Патриотизм советских граждан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17382-DB47-4F1C-A35F-35DEC49DD37F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Дата </a:t>
            </a:r>
            <a:r>
              <a:rPr lang="ru-RU" sz="3600" b="1" dirty="0" smtClean="0">
                <a:solidFill>
                  <a:srgbClr val="00B050"/>
                </a:solidFill>
              </a:rPr>
              <a:t>поднятия Знамя Победы над рейхстагом:</a:t>
            </a:r>
            <a:br>
              <a:rPr lang="ru-RU" sz="3600" b="1" dirty="0" smtClean="0">
                <a:solidFill>
                  <a:srgbClr val="00B050"/>
                </a:solidFill>
              </a:rPr>
            </a:b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1200329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30 апреля </a:t>
            </a:r>
            <a:r>
              <a:rPr lang="ru-RU" sz="7200" b="1" dirty="0" smtClean="0"/>
              <a:t>1945 г</a:t>
            </a:r>
            <a:endParaRPr lang="ru-RU" sz="7200" b="1" dirty="0"/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487F1-C08C-4989-9B40-50CD9168B13E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Во время ВОВ сколько погибло граждан СССР?</a:t>
            </a:r>
            <a:br>
              <a:rPr lang="ru-RU" sz="3200" b="1" dirty="0" smtClean="0">
                <a:solidFill>
                  <a:srgbClr val="00B050"/>
                </a:solidFill>
              </a:rPr>
            </a:b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1862048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500" b="1" dirty="0" smtClean="0"/>
              <a:t>27 </a:t>
            </a:r>
            <a:r>
              <a:rPr lang="ru-RU" sz="11500" b="1" dirty="0" err="1" smtClean="0"/>
              <a:t>млн</a:t>
            </a:r>
            <a:endParaRPr lang="ru-RU" sz="11500" b="1" dirty="0"/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C9A8-14DB-4339-996F-BA98452224F8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Какого </a:t>
            </a:r>
            <a:r>
              <a:rPr lang="ru-RU" sz="2800" b="1" dirty="0" smtClean="0">
                <a:solidFill>
                  <a:srgbClr val="00B050"/>
                </a:solidFill>
              </a:rPr>
              <a:t>числа была создана Ставка Главного Командования?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1323439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000" b="1" dirty="0" smtClean="0"/>
              <a:t>23 июня </a:t>
            </a:r>
            <a:r>
              <a:rPr lang="ru-RU" sz="8000" b="1" dirty="0" smtClean="0"/>
              <a:t>1941 г</a:t>
            </a:r>
            <a:endParaRPr lang="ru-RU" sz="8000" b="1" dirty="0"/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B616B-3EA8-4A7F-A886-EB7F74DC2AAC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Где состоялась Крымская конференция руководителей СССР, США и Великобритании?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1862048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500" b="1" dirty="0" smtClean="0"/>
              <a:t> в Ялте</a:t>
            </a:r>
            <a:endParaRPr lang="ru-RU" sz="11500" b="1" dirty="0"/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AB0D-61D6-437A-B985-4312A468BD73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В каком году СССР превзошел Германию по выпуску военной продукции: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1446550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800" b="1" dirty="0" smtClean="0"/>
              <a:t>В конце 1942 г</a:t>
            </a:r>
            <a:endParaRPr lang="ru-RU" sz="8800" b="1" dirty="0"/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BFE7-3A80-4FA8-8F38-3B9A7437BA4A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Где был открыт второй фронт?</a:t>
            </a:r>
            <a:br>
              <a:rPr lang="ru-RU" sz="4000" b="1" dirty="0" smtClean="0">
                <a:solidFill>
                  <a:srgbClr val="00B050"/>
                </a:solidFill>
              </a:rPr>
            </a:b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1862048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500" b="1" dirty="0" smtClean="0"/>
              <a:t>в </a:t>
            </a:r>
            <a:r>
              <a:rPr lang="ru-RU" sz="11500" b="1" dirty="0" smtClean="0"/>
              <a:t>Франции</a:t>
            </a:r>
            <a:endParaRPr lang="ru-RU" sz="11500" b="1" dirty="0"/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8B35D-E931-4158-AD48-0893C677AAED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22 августа 1944 г началась операция «Багратион</a:t>
            </a:r>
            <a:r>
              <a:rPr lang="ru-RU" sz="2800" b="1" dirty="0" smtClean="0">
                <a:solidFill>
                  <a:srgbClr val="00B050"/>
                </a:solidFill>
              </a:rPr>
              <a:t>»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</a:rPr>
              <a:t>советских войск по освобождению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2308324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Белоруссии</a:t>
            </a:r>
            <a:br>
              <a:rPr lang="ru-RU" sz="7200" b="1" dirty="0" smtClean="0"/>
            </a:br>
            <a:endParaRPr lang="ru-RU" sz="7200" b="1" dirty="0"/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BE09-0B4A-41E4-98C6-553FA817CA21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Дата начала войны СССР с Японией</a:t>
            </a:r>
            <a:br>
              <a:rPr lang="ru-RU" sz="3600" b="1" dirty="0" smtClean="0">
                <a:solidFill>
                  <a:srgbClr val="00B050"/>
                </a:solidFill>
              </a:rPr>
            </a:b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2123658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600" b="1" dirty="0" smtClean="0"/>
              <a:t>8 августа </a:t>
            </a:r>
            <a:r>
              <a:rPr lang="ru-RU" sz="6600" b="1" dirty="0" smtClean="0"/>
              <a:t>1945 г</a:t>
            </a:r>
            <a:r>
              <a:rPr lang="ru-RU" sz="6600" b="1" dirty="0" smtClean="0"/>
              <a:t/>
            </a:r>
            <a:br>
              <a:rPr lang="ru-RU" sz="6600" b="1" dirty="0" smtClean="0"/>
            </a:br>
            <a:endParaRPr lang="ru-RU" sz="6600" b="1" dirty="0"/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0C8F8-69A5-4572-A665-A09F4FBAAB8E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Период блокады Ленинграда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1754326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8 сентября 1941- </a:t>
            </a:r>
            <a:endParaRPr lang="ru-RU" sz="5400" b="1" dirty="0" smtClean="0"/>
          </a:p>
          <a:p>
            <a:pPr algn="ctr"/>
            <a:r>
              <a:rPr lang="ru-RU" sz="5400" b="1" dirty="0" smtClean="0"/>
              <a:t>27 </a:t>
            </a:r>
            <a:r>
              <a:rPr lang="ru-RU" sz="5400" b="1" dirty="0" smtClean="0"/>
              <a:t>января 1944</a:t>
            </a:r>
            <a:endParaRPr lang="ru-RU" sz="5400" b="1" dirty="0"/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D492-7F83-4DB4-B477-24C2ED7F1E1D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4">
              <a:alphaModFix amt="44000"/>
            </a:blip>
            <a:srcRect/>
            <a:tile tx="0" ty="0" sx="100000" sy="100000" flip="none" algn="tl"/>
          </a:blipFill>
        </p:spPr>
      </p:pic>
      <p:pic>
        <p:nvPicPr>
          <p:cNvPr id="2051" name="Picture 3" descr="D:\Documents and Settings\муртаза\Мои документы\Downloads\0_e0501_8d6537da_orig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2428868"/>
            <a:ext cx="7000924" cy="1714512"/>
          </a:xfrm>
          <a:prstGeom prst="rect">
            <a:avLst/>
          </a:prstGeom>
          <a:noFill/>
        </p:spPr>
      </p:pic>
      <p:sp>
        <p:nvSpPr>
          <p:cNvPr id="4" name="Стрелка вниз 3">
            <a:hlinkClick r:id="rId6" action="ppaction://hlinksldjump"/>
          </p:cNvPr>
          <p:cNvSpPr/>
          <p:nvPr/>
        </p:nvSpPr>
        <p:spPr>
          <a:xfrm>
            <a:off x="500034" y="500042"/>
            <a:ext cx="1000132" cy="1000132"/>
          </a:xfrm>
          <a:prstGeom prst="down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2" name="Стрелка вниз 11">
            <a:hlinkClick r:id="rId7" action="ppaction://hlinksldjump"/>
          </p:cNvPr>
          <p:cNvSpPr/>
          <p:nvPr/>
        </p:nvSpPr>
        <p:spPr>
          <a:xfrm>
            <a:off x="500034" y="1714488"/>
            <a:ext cx="1000132" cy="1000132"/>
          </a:xfrm>
          <a:prstGeom prst="down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3" name="Стрелка вниз 12">
            <a:hlinkClick r:id="rId2" action="ppaction://hlinksldjump"/>
          </p:cNvPr>
          <p:cNvSpPr/>
          <p:nvPr/>
        </p:nvSpPr>
        <p:spPr>
          <a:xfrm>
            <a:off x="500034" y="2786058"/>
            <a:ext cx="1000132" cy="1000132"/>
          </a:xfrm>
          <a:prstGeom prst="down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4" name="Стрелка вниз 13">
            <a:hlinkClick r:id="rId8" action="ppaction://hlinksldjump"/>
          </p:cNvPr>
          <p:cNvSpPr/>
          <p:nvPr/>
        </p:nvSpPr>
        <p:spPr>
          <a:xfrm>
            <a:off x="500034" y="3929066"/>
            <a:ext cx="1000132" cy="1000132"/>
          </a:xfrm>
          <a:prstGeom prst="down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5" name="Стрелка вправо 14">
            <a:hlinkClick r:id="rId9" action="ppaction://hlinksldjump"/>
          </p:cNvPr>
          <p:cNvSpPr/>
          <p:nvPr/>
        </p:nvSpPr>
        <p:spPr>
          <a:xfrm>
            <a:off x="571472" y="4929198"/>
            <a:ext cx="1143008" cy="928694"/>
          </a:xfrm>
          <a:prstGeom prst="right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8" name="Стрелка вправо 17">
            <a:hlinkClick r:id="rId10" action="ppaction://hlinksldjump"/>
          </p:cNvPr>
          <p:cNvSpPr/>
          <p:nvPr/>
        </p:nvSpPr>
        <p:spPr>
          <a:xfrm>
            <a:off x="1857356" y="5000636"/>
            <a:ext cx="1143008" cy="928694"/>
          </a:xfrm>
          <a:prstGeom prst="right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9" name="Стрелка вправо 18">
            <a:hlinkClick r:id="rId11" action="ppaction://hlinksldjump"/>
          </p:cNvPr>
          <p:cNvSpPr/>
          <p:nvPr/>
        </p:nvSpPr>
        <p:spPr>
          <a:xfrm>
            <a:off x="3143240" y="5000636"/>
            <a:ext cx="1143008" cy="928694"/>
          </a:xfrm>
          <a:prstGeom prst="right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20" name="Стрелка вправо 19">
            <a:hlinkClick r:id="rId12" action="ppaction://hlinksldjump"/>
          </p:cNvPr>
          <p:cNvSpPr/>
          <p:nvPr/>
        </p:nvSpPr>
        <p:spPr>
          <a:xfrm>
            <a:off x="4429124" y="5000636"/>
            <a:ext cx="1143008" cy="928694"/>
          </a:xfrm>
          <a:prstGeom prst="right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21" name="Стрелка вправо 20">
            <a:hlinkClick r:id="rId13" action="ppaction://hlinksldjump"/>
          </p:cNvPr>
          <p:cNvSpPr/>
          <p:nvPr/>
        </p:nvSpPr>
        <p:spPr>
          <a:xfrm>
            <a:off x="5786446" y="5000636"/>
            <a:ext cx="1143008" cy="928694"/>
          </a:xfrm>
          <a:prstGeom prst="right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22" name="Стрелка вправо 21">
            <a:hlinkClick r:id="rId14" action="ppaction://hlinksldjump"/>
          </p:cNvPr>
          <p:cNvSpPr/>
          <p:nvPr/>
        </p:nvSpPr>
        <p:spPr>
          <a:xfrm>
            <a:off x="7000892" y="5072074"/>
            <a:ext cx="1143008" cy="928694"/>
          </a:xfrm>
          <a:prstGeom prst="right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23" name="Стрелка вверх 22">
            <a:hlinkClick r:id="rId15" action="ppaction://hlinksldjump"/>
          </p:cNvPr>
          <p:cNvSpPr/>
          <p:nvPr/>
        </p:nvSpPr>
        <p:spPr>
          <a:xfrm>
            <a:off x="7715272" y="4143380"/>
            <a:ext cx="1071570" cy="1000132"/>
          </a:xfrm>
          <a:prstGeom prst="up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24" name="Стрелка вверх 23">
            <a:hlinkClick r:id="rId16" action="ppaction://hlinksldjump"/>
          </p:cNvPr>
          <p:cNvSpPr/>
          <p:nvPr/>
        </p:nvSpPr>
        <p:spPr>
          <a:xfrm>
            <a:off x="7715272" y="3000372"/>
            <a:ext cx="1071570" cy="1000132"/>
          </a:xfrm>
          <a:prstGeom prst="up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25" name="Стрелка вверх 24">
            <a:hlinkClick r:id="rId17" action="ppaction://hlinksldjump"/>
          </p:cNvPr>
          <p:cNvSpPr/>
          <p:nvPr/>
        </p:nvSpPr>
        <p:spPr>
          <a:xfrm>
            <a:off x="7715272" y="1785926"/>
            <a:ext cx="1071570" cy="1000132"/>
          </a:xfrm>
          <a:prstGeom prst="up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26" name="Стрелка вверх 25">
            <a:hlinkClick r:id="rId18" action="ppaction://hlinksldjump"/>
          </p:cNvPr>
          <p:cNvSpPr/>
          <p:nvPr/>
        </p:nvSpPr>
        <p:spPr>
          <a:xfrm>
            <a:off x="7715272" y="571480"/>
            <a:ext cx="1071570" cy="1071570"/>
          </a:xfrm>
          <a:prstGeom prst="up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27" name="Стрелка влево 26">
            <a:hlinkClick r:id="rId19" action="ppaction://hlinksldjump"/>
          </p:cNvPr>
          <p:cNvSpPr/>
          <p:nvPr/>
        </p:nvSpPr>
        <p:spPr>
          <a:xfrm>
            <a:off x="6643702" y="357166"/>
            <a:ext cx="1071570" cy="928694"/>
          </a:xfrm>
          <a:prstGeom prst="left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28" name="Стрелка влево 27">
            <a:hlinkClick r:id="rId20" action="ppaction://hlinksldjump"/>
          </p:cNvPr>
          <p:cNvSpPr/>
          <p:nvPr/>
        </p:nvSpPr>
        <p:spPr>
          <a:xfrm>
            <a:off x="5429256" y="357166"/>
            <a:ext cx="1071570" cy="928694"/>
          </a:xfrm>
          <a:prstGeom prst="left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16</a:t>
            </a:r>
            <a:endParaRPr lang="ru-RU" dirty="0"/>
          </a:p>
        </p:txBody>
      </p:sp>
      <p:sp>
        <p:nvSpPr>
          <p:cNvPr id="29" name="Стрелка влево 28">
            <a:hlinkClick r:id="rId21" action="ppaction://hlinksldjump"/>
          </p:cNvPr>
          <p:cNvSpPr/>
          <p:nvPr/>
        </p:nvSpPr>
        <p:spPr>
          <a:xfrm>
            <a:off x="4214810" y="357166"/>
            <a:ext cx="1071570" cy="928694"/>
          </a:xfrm>
          <a:prstGeom prst="left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17</a:t>
            </a:r>
            <a:endParaRPr lang="ru-RU" dirty="0"/>
          </a:p>
        </p:txBody>
      </p:sp>
      <p:sp>
        <p:nvSpPr>
          <p:cNvPr id="30" name="Стрелка влево 29">
            <a:hlinkClick r:id="rId22" action="ppaction://hlinksldjump"/>
          </p:cNvPr>
          <p:cNvSpPr/>
          <p:nvPr/>
        </p:nvSpPr>
        <p:spPr>
          <a:xfrm>
            <a:off x="2928926" y="357166"/>
            <a:ext cx="1071570" cy="928694"/>
          </a:xfrm>
          <a:prstGeom prst="left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18</a:t>
            </a:r>
            <a:endParaRPr lang="ru-RU" dirty="0"/>
          </a:p>
        </p:txBody>
      </p:sp>
      <p:sp>
        <p:nvSpPr>
          <p:cNvPr id="31" name="Стрелка влево 30">
            <a:hlinkClick r:id="rId23" action="ppaction://hlinksldjump"/>
          </p:cNvPr>
          <p:cNvSpPr/>
          <p:nvPr/>
        </p:nvSpPr>
        <p:spPr>
          <a:xfrm>
            <a:off x="1643042" y="285728"/>
            <a:ext cx="1071570" cy="928694"/>
          </a:xfrm>
          <a:prstGeom prst="leftArrow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19</a:t>
            </a:r>
            <a:endParaRPr lang="ru-RU" dirty="0"/>
          </a:p>
        </p:txBody>
      </p:sp>
      <p:sp>
        <p:nvSpPr>
          <p:cNvPr id="32" name="Дата 3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72A7-26AE-44C4-BE12-E82A722D2765}" type="datetime1">
              <a:rPr lang="ru-RU" smtClean="0"/>
              <a:t>06.11.2018</a:t>
            </a:fld>
            <a:endParaRPr lang="ru-RU"/>
          </a:p>
        </p:txBody>
      </p:sp>
      <p:sp>
        <p:nvSpPr>
          <p:cNvPr id="33" name="Нижний колонтитул 3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Когда был подписан пакт Молотова – Риббентропа</a:t>
            </a:r>
          </a:p>
          <a:p>
            <a:pPr algn="ctr"/>
            <a:endParaRPr lang="ru-RU" dirty="0"/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1600438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000" b="1" dirty="0" smtClean="0"/>
              <a:t>23 августа 1939</a:t>
            </a:r>
          </a:p>
          <a:p>
            <a:endParaRPr lang="ru-RU" dirty="0"/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1CE50-07B6-4668-8E31-ACBF3FDB526C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В </a:t>
            </a:r>
            <a:r>
              <a:rPr lang="ru-RU" sz="2400" b="1" dirty="0" smtClean="0">
                <a:solidFill>
                  <a:srgbClr val="00B050"/>
                </a:solidFill>
              </a:rPr>
              <a:t>какой газете была опубликована песня </a:t>
            </a:r>
            <a:endParaRPr lang="ru-RU" sz="24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Василия </a:t>
            </a:r>
            <a:r>
              <a:rPr lang="ru-RU" sz="2400" b="1" dirty="0" smtClean="0">
                <a:solidFill>
                  <a:srgbClr val="00B050"/>
                </a:solidFill>
              </a:rPr>
              <a:t>Лебедева-Кумача «Священная война»?</a:t>
            </a:r>
          </a:p>
          <a:p>
            <a:pPr algn="ctr"/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1846659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9600" b="1" dirty="0" smtClean="0"/>
              <a:t>«Известия»</a:t>
            </a:r>
          </a:p>
          <a:p>
            <a:endParaRPr lang="ru-RU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7B8C-F87F-4C3B-818E-BF72C44CBCE3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  <p:sp>
        <p:nvSpPr>
          <p:cNvPr id="10" name="Управляющая кнопка: в конец 9">
            <a:hlinkClick r:id="" action="ppaction://hlinkshowjump?jump=lastslide" highlightClick="1"/>
          </p:cNvPr>
          <p:cNvSpPr/>
          <p:nvPr/>
        </p:nvSpPr>
        <p:spPr>
          <a:xfrm>
            <a:off x="7572396" y="5786454"/>
            <a:ext cx="1071570" cy="500066"/>
          </a:xfrm>
          <a:prstGeom prst="actionButtonEnd">
            <a:avLst/>
          </a:prstGeom>
          <a:blipFill dpi="0" rotWithShape="1">
            <a:blip r:embed="rId3">
              <a:alphaModFix amt="31000"/>
            </a:blip>
            <a:srcRect/>
            <a:tile tx="0" ty="0" sx="100000" sy="100000" flip="none" algn="tl"/>
          </a:blip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Documents and Settings\муртаза\Мои документы\Downloads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0" y="428604"/>
            <a:ext cx="9017000" cy="5929354"/>
          </a:xfrm>
          <a:prstGeom prst="rect">
            <a:avLst/>
          </a:prstGeom>
          <a:noFill/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D0C86-5ADC-44FD-BB4F-4899A8C45DD5}" type="datetime1">
              <a:rPr lang="ru-RU" smtClean="0"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Официальная дата начала ВОВ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2123658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600" b="1" dirty="0" smtClean="0"/>
              <a:t>1 </a:t>
            </a:r>
            <a:r>
              <a:rPr lang="ru-RU" sz="6600" b="1" dirty="0" smtClean="0"/>
              <a:t>сентября </a:t>
            </a:r>
            <a:r>
              <a:rPr lang="ru-RU" sz="6600" b="1" dirty="0" smtClean="0"/>
              <a:t>1939 г.</a:t>
            </a:r>
            <a:r>
              <a:rPr lang="ru-RU" sz="6600" b="1" dirty="0" smtClean="0"/>
              <a:t/>
            </a:r>
            <a:br>
              <a:rPr lang="ru-RU" sz="6600" b="1" dirty="0" smtClean="0"/>
            </a:br>
            <a:endParaRPr lang="ru-RU" sz="6600" b="1" dirty="0"/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41352-DAFD-44D5-B8B8-2A6DF0008441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Причина </a:t>
            </a:r>
            <a:r>
              <a:rPr lang="ru-RU" sz="3200" b="1" dirty="0" smtClean="0">
                <a:solidFill>
                  <a:srgbClr val="00B050"/>
                </a:solidFill>
              </a:rPr>
              <a:t>неудач Красной Армии в первые месяцы войны:</a:t>
            </a:r>
            <a:br>
              <a:rPr lang="ru-RU" sz="3200" b="1" dirty="0" smtClean="0">
                <a:solidFill>
                  <a:srgbClr val="00B050"/>
                </a:solidFill>
              </a:rPr>
            </a:b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2123658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Переоценка собственных сил и недооценка возможностей противника</a:t>
            </a:r>
            <a:endParaRPr lang="ru-RU" sz="4400" b="1" dirty="0"/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E020-A766-43A0-A576-4D1487A3B428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В </a:t>
            </a:r>
            <a:r>
              <a:rPr lang="ru-RU" sz="3200" b="1" dirty="0" smtClean="0">
                <a:solidFill>
                  <a:srgbClr val="00B050"/>
                </a:solidFill>
              </a:rPr>
              <a:t>чем заключалось значение битвы за Москву?</a:t>
            </a:r>
            <a:br>
              <a:rPr lang="ru-RU" sz="3200" b="1" dirty="0" smtClean="0">
                <a:solidFill>
                  <a:srgbClr val="00B050"/>
                </a:solidFill>
              </a:rPr>
            </a:b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1754326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Был сорван план молниеносной войны</a:t>
            </a:r>
            <a:endParaRPr lang="ru-RU" sz="5400" b="1" dirty="0"/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E01E-E771-4397-8D86-62DECECE0CB3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План «Барбаросса» предусматривал: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1938992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Уничтожение единого государства, колонизацию европейской части СССР</a:t>
            </a:r>
            <a:endParaRPr lang="ru-RU" b="1" dirty="0"/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9EBD4-902F-4996-8870-F25512FB0022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Какая из битв Великой Отечественной войны относится к периоду коренного перелома: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1569660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9600" b="1" dirty="0" smtClean="0"/>
              <a:t>Курская битва</a:t>
            </a:r>
            <a:endParaRPr lang="ru-RU" sz="9600" b="1" dirty="0"/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3B096-F7EE-4DB8-8BBF-3351B1731DB7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</a:rPr>
              <a:t>Боевые действия продолжались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1846659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9600" b="1" dirty="0" smtClean="0"/>
              <a:t>1418 дней</a:t>
            </a:r>
            <a:endParaRPr lang="ru-RU" sz="9600" b="1" dirty="0" smtClean="0"/>
          </a:p>
          <a:p>
            <a:endParaRPr lang="ru-RU" dirty="0"/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67F32-8999-4DC4-8BF5-592882FB34B2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Рабочий стол\0_86eb5_1d489c75_GIF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blipFill dpi="0" rotWithShape="1">
            <a:blip r:embed="rId3">
              <a:alphaModFix amt="44000"/>
            </a:blip>
            <a:srcRect/>
            <a:tile tx="0" ty="0" sx="100000" sy="100000" flip="none" algn="tl"/>
          </a:blipFill>
          <a:effectLst>
            <a:softEdge rad="12700"/>
          </a:effectLst>
        </p:spPr>
      </p:pic>
      <p:sp>
        <p:nvSpPr>
          <p:cNvPr id="4" name="Волна 3"/>
          <p:cNvSpPr/>
          <p:nvPr/>
        </p:nvSpPr>
        <p:spPr>
          <a:xfrm>
            <a:off x="285720" y="428604"/>
            <a:ext cx="8501122" cy="1857388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Название «Великая Отечественная война» стало использоваться в СССР после радиообращения Сталина к народу: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643306" y="5072074"/>
            <a:ext cx="1928826" cy="1428760"/>
          </a:xfrm>
          <a:prstGeom prst="star5">
            <a:avLst>
              <a:gd name="adj" fmla="val 30704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714620"/>
            <a:ext cx="8215370" cy="1323439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000" b="1" dirty="0" smtClean="0"/>
              <a:t>3 июля </a:t>
            </a:r>
            <a:r>
              <a:rPr lang="ru-RU" sz="8000" b="1" dirty="0" smtClean="0"/>
              <a:t>1941 г.</a:t>
            </a:r>
            <a:endParaRPr lang="ru-RU" sz="8000" b="1" dirty="0"/>
          </a:p>
        </p:txBody>
      </p:sp>
      <p:sp>
        <p:nvSpPr>
          <p:cNvPr id="7" name="Управляющая кнопка: возврат 6">
            <a:hlinkClick r:id="rId4" action="ppaction://hlinksldjump" highlightClick="1"/>
          </p:cNvPr>
          <p:cNvSpPr/>
          <p:nvPr/>
        </p:nvSpPr>
        <p:spPr>
          <a:xfrm>
            <a:off x="7358082" y="5643578"/>
            <a:ext cx="1285884" cy="571504"/>
          </a:xfrm>
          <a:prstGeom prst="actionButtonRetur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C1A7A-6516-4D58-9681-7D4D2C740EFB}" type="datetime1">
              <a:rPr lang="ru-RU" smtClean="0"/>
              <a:t>06.11.2018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 презентации-Эфендиев М.М.</a:t>
            </a:r>
            <a:endParaRPr lang="ru-RU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385</Words>
  <Application>Microsoft Office PowerPoint</Application>
  <PresentationFormat>Экран (4:3)</PresentationFormat>
  <Paragraphs>131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Manager>мсм</Manager>
  <Company>и 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муртаза</dc:creator>
  <cp:lastModifiedBy>муртаза</cp:lastModifiedBy>
  <cp:revision>12</cp:revision>
  <dcterms:created xsi:type="dcterms:W3CDTF">2018-11-06T04:14:51Z</dcterms:created>
  <dcterms:modified xsi:type="dcterms:W3CDTF">2018-11-06T07:58:18Z</dcterms:modified>
</cp:coreProperties>
</file>