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sldIdLst>
    <p:sldId id="277" r:id="rId2"/>
    <p:sldId id="259" r:id="rId3"/>
    <p:sldId id="260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 advClick="0" advTm="20000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20000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20000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 advClick="0" advTm="20000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 advClick="0" advTm="20000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med" advClick="0" advTm="20000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 advClick="0" advTm="20000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 advClick="0" advTm="20000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 advClick="0" advTm="20000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 advClick="0" advTm="20000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 advClick="0" advTm="20000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D60399C-F9A7-4EFD-8DD2-7733E2E08158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8BBA1889-038F-4B1E-AF61-E6F63CC57A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 advClick="0" advTm="20000">
    <p:blinds dir="vert"/>
  </p:transition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785794"/>
            <a:ext cx="6106494" cy="1638296"/>
          </a:xfrm>
          <a:scene3d>
            <a:camera prst="perspectiveHeroicExtremeRightFacing"/>
            <a:lightRig rig="threePt" dir="t"/>
          </a:scene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/>
              <a:t>                     </a:t>
            </a:r>
            <a:r>
              <a:rPr lang="ru-RU" sz="3600" b="1" dirty="0" smtClean="0"/>
              <a:t>ТЕОРИЯ   </a:t>
            </a:r>
            <a:br>
              <a:rPr lang="ru-RU" sz="3600" b="1" dirty="0" smtClean="0"/>
            </a:br>
            <a:r>
              <a:rPr lang="ru-RU" sz="3600" b="1" dirty="0" smtClean="0"/>
              <a:t>         ВЫПОЛНЕНИЯ           </a:t>
            </a:r>
            <a:br>
              <a:rPr lang="ru-RU" sz="3600" b="1" dirty="0" smtClean="0"/>
            </a:br>
            <a:r>
              <a:rPr lang="ru-RU" sz="3600" b="1" dirty="0" smtClean="0"/>
              <a:t>             ЗАДАНИЯ А7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3600" y="2857496"/>
            <a:ext cx="6172200" cy="1857388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600" b="1" dirty="0" smtClean="0"/>
              <a:t>  </a:t>
            </a:r>
            <a:r>
              <a:rPr lang="ru-RU" sz="3600" b="1" dirty="0" smtClean="0"/>
              <a:t>                Автор:</a:t>
            </a:r>
          </a:p>
          <a:p>
            <a:r>
              <a:rPr lang="ru-RU" sz="3600" b="1" smtClean="0"/>
              <a:t>  ЭФЕНДИЕВ </a:t>
            </a:r>
            <a:r>
              <a:rPr lang="ru-RU" sz="3600" b="1" dirty="0" smtClean="0"/>
              <a:t>МУРТАЗА     </a:t>
            </a:r>
          </a:p>
          <a:p>
            <a:r>
              <a:rPr lang="ru-RU" sz="3600" b="1" dirty="0" smtClean="0"/>
              <a:t>                   2015 год</a:t>
            </a:r>
            <a:endParaRPr lang="ru-RU" sz="3600" b="1" dirty="0"/>
          </a:p>
        </p:txBody>
      </p:sp>
    </p:spTree>
  </p:cSld>
  <p:clrMapOvr>
    <a:masterClrMapping/>
  </p:clrMapOvr>
  <p:transition spd="med" advClick="0" advTm="20000">
    <p:blinds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000232" y="857232"/>
            <a:ext cx="635798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7.неправильное построение предложения с деепричастным оборотом 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 с буквой начинается с деепричастного оборота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Например: </a:t>
            </a: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Получив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начальное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домашнее образование в Москве, Радищева зачислили в петербургский Пажеский корпус.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Деепричастия отвечают на вопросы: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делая? что сделав?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Объяснение: деепричастие выражает добавочное действие при основном действии, выраженном глаголом. Лицо, совершающее оба действия, должно быть одно и то же. В предложении действие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зачислили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совершают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они, какие-то люди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(неопределенно-личное предложение), а действие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получив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совершает Радищев.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Объяснение: деепричастный оборот чаще всего нельзя использовать вместе с безличными предложениями, кроме тех случаев, когда  действие выражено словами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можно, нельзя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928794" y="500042"/>
            <a:ext cx="642942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8.нарушение в построении предложения с причастным оборотом  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Ищем в заданиях с буквой причастный оборот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Причастие отвечает на вопросы: что делающий? что сделавший? что сделанный?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Примеры причастий:  работающий, сомневающегося, приехавшему, написанного и т.д.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Например: Одному из героев романа, ищущим смысл жизни, открывается путь к внутренней свободе.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Объяснение: Если в предложении есть причастие, его форма (окончание) должна быть согласована с определяемым существительным.  Для этого задаем от определяемого слова вопрос к причастию. Например,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было много ребят, (каких?)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приехавшИХ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лес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Окончание причастия должно совпадать с окончанием вопроса к нему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000232" y="500042"/>
            <a:ext cx="635798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sz="3200" b="1" u="sng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9.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неправильное построение предложения с косвенной речью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Нельзя смешивать прямую и косвенную речь. Недопустимо использовать в придаточной части предложения в косвенной речи местоимения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Я, МЫ, ТЫ, ВЫ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Например,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Дима признался, что я сегодня не готов к уроку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3108" y="1500174"/>
          <a:ext cx="6035675" cy="4306824"/>
        </p:xfrm>
        <a:graphic>
          <a:graphicData uri="http://schemas.openxmlformats.org/drawingml/2006/table">
            <a:tbl>
              <a:tblPr/>
              <a:tblGrid>
                <a:gridCol w="251460"/>
                <a:gridCol w="3039110"/>
                <a:gridCol w="2745105"/>
              </a:tblGrid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Вид ошибки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Пример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Подлежащее занимает место, не соответствующее закреплённому общепринятому порядку. 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 проблемах гуманизма и милосердия в своей статье рассуждает автор. 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Дополнение находится в отрыве от слова, которое им управляет. 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Мы не можем согласиться в его отношении к проблеме с автором. 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Определение находится в отрыве от определяемого слова. 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Величественное и красивое его поразило здание театра, расположенного справа. 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Обстоятельство занимает место, не соответствующее общепринятому порядку. 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Ленинград он возвратился позже, после войны, из госпиталя. 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071670" y="642918"/>
            <a:ext cx="62150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10.Ошибки, связанные с нарушением порядка слов в простом предложении</a:t>
            </a:r>
            <a:endParaRPr kumimoji="0" lang="ru-RU" sz="1600" b="1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000232" y="714356"/>
          <a:ext cx="6143668" cy="5276088"/>
        </p:xfrm>
        <a:graphic>
          <a:graphicData uri="http://schemas.openxmlformats.org/drawingml/2006/table">
            <a:tbl>
              <a:tblPr/>
              <a:tblGrid>
                <a:gridCol w="255959"/>
                <a:gridCol w="3093487"/>
                <a:gridCol w="2794222"/>
              </a:tblGrid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Ошибочное местоположение предлога. 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Черезчаса два спор закончился (часа через два) </a:t>
                      </a:r>
                      <a:endParaRPr lang="ru-RU" sz="24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Ошибочное местоположение составного союза. 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Так как вчера и сегодня эта проблема остаётся важной. </a:t>
                      </a:r>
                      <a:endParaRPr lang="ru-RU" sz="24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Ошибочное местоположение частицы бы. 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Он хотел полететь бы в космос или бы стать путешественником. 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 advTm="20000">
    <p:blinds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3108" y="1142984"/>
          <a:ext cx="6143667" cy="5123868"/>
        </p:xfrm>
        <a:graphic>
          <a:graphicData uri="http://schemas.openxmlformats.org/drawingml/2006/table">
            <a:tbl>
              <a:tblPr/>
              <a:tblGrid>
                <a:gridCol w="678353"/>
                <a:gridCol w="2732657"/>
                <a:gridCol w="2732657"/>
              </a:tblGrid>
              <a:tr h="666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Вид ошибки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95" marR="19095" marT="19095" marB="190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Пример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95" marR="19095" marT="19095" marB="190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9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1)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95" marR="19095" marT="19095" marB="190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Смешение предлогов</a:t>
                      </a:r>
                      <a:b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и с (со)</a:t>
                      </a:r>
                      <a:b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и на</a:t>
                      </a:r>
                      <a:b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и с</a:t>
                      </a:r>
                      <a:b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через и из-за 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95" marR="19095" marT="19095" marB="190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Когда он приехал </a:t>
                      </a:r>
                      <a:r>
                        <a:rPr lang="ru-RU" sz="1600" b="1" u="sng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деревни в город, то многому удивился.</a:t>
                      </a:r>
                      <a:b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Вернувшись </a:t>
                      </a:r>
                      <a:r>
                        <a:rPr lang="ru-RU" sz="1600" b="1" u="sng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</a:t>
                      </a: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школы, он сразу сел за уроки.</a:t>
                      </a:r>
                      <a:b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Солдаты, принимавшие участие </a:t>
                      </a:r>
                      <a:r>
                        <a:rPr lang="ru-RU" sz="1600" b="1" u="sng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войне, вернулись к мирной жизни.</a:t>
                      </a:r>
                      <a:b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Настоящий героизм проявился </a:t>
                      </a:r>
                      <a:r>
                        <a:rPr lang="ru-RU" sz="1600" b="1" u="sng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</a:t>
                      </a: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боях за Москву.</a:t>
                      </a:r>
                      <a:b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b="1" u="sng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</a:t>
                      </a: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утра до вечера он трудился в своей редакции.</a:t>
                      </a:r>
                      <a:b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Он чуть не погиб </a:t>
                      </a:r>
                      <a:r>
                        <a:rPr lang="ru-RU" sz="1600" b="1" u="sng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чере</a:t>
                      </a:r>
                      <a:r>
                        <a:rPr lang="ru-RU" sz="16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 предательство друга. 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95" marR="19095" marT="19095" marB="190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000232" y="642918"/>
            <a:ext cx="64294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11.Ошибки в употреблении предлогов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3108" y="1214422"/>
          <a:ext cx="6072230" cy="2764183"/>
        </p:xfrm>
        <a:graphic>
          <a:graphicData uri="http://schemas.openxmlformats.org/drawingml/2006/table">
            <a:tbl>
              <a:tblPr/>
              <a:tblGrid>
                <a:gridCol w="101813"/>
                <a:gridCol w="1187347"/>
                <a:gridCol w="4783070"/>
              </a:tblGrid>
              <a:tr h="1139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2)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20" marR="33820" marT="33820" marB="338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Отсутствие предлога. 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20" marR="33820" marT="33820" marB="338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Нельзя не приклоняться </a:t>
                      </a:r>
                      <a:r>
                        <a:rPr lang="ru-RU" sz="2400" b="1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его героизмом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 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20" marR="33820" marT="33820" marB="338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3)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20" marR="33820" marT="33820" marB="338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Наличие ненужного предлога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 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20" marR="33820" marT="33820" marB="338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Автор описывает </a:t>
                      </a:r>
                      <a:r>
                        <a:rPr lang="ru-RU" sz="2400" b="1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событиях послевоенного времени. 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820" marR="33820" marT="33820" marB="3382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 advTm="20000">
    <p:blinds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000232" y="642918"/>
            <a:ext cx="642942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КЛАССИФИКАЦИЯ ГРАММАТИЧЕСКИХ ОШИБОК: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неправильное употребление падежной формы существительного с предлогом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неправильное употребление падежной формы существительного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нарушение связи между подлежащим и сказуемым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нарушение в построении предложения с несогласованным приложением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ошибка в построении предложения с однородными членами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нарушение однородности понятий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нарушение однородности синтаксических элементов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неправильное построение предложения с деепричастным оборотом 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нарушение в построении предложения с причастным оборотом   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неправильное построение предложения с косвенной речью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нарушение порядка слов в простом предложении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ошибки в употреблении предлогов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1714488"/>
            <a:ext cx="61436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</a:t>
            </a:r>
            <a:r>
              <a:rPr lang="ru-RU" sz="6600" b="1" dirty="0" smtClean="0">
                <a:solidFill>
                  <a:schemeClr val="bg1"/>
                </a:solidFill>
              </a:rPr>
              <a:t>УДАЧИ     </a:t>
            </a:r>
          </a:p>
          <a:p>
            <a:r>
              <a:rPr lang="ru-RU" sz="6600" b="1" dirty="0" smtClean="0">
                <a:solidFill>
                  <a:schemeClr val="bg1"/>
                </a:solidFill>
              </a:rPr>
              <a:t>   ВАМ  НА    </a:t>
            </a:r>
          </a:p>
          <a:p>
            <a:r>
              <a:rPr lang="ru-RU" sz="6600" b="1" dirty="0" smtClean="0">
                <a:solidFill>
                  <a:schemeClr val="bg1"/>
                </a:solidFill>
              </a:rPr>
              <a:t> ЭКЗАМЕНЕ!</a:t>
            </a:r>
            <a:endParaRPr lang="ru-RU" sz="6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 advTm="20000"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000232" y="928670"/>
            <a:ext cx="635798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ЗАДАНИЕ: Установите соответствие между предложениями и допущенными в них грамматическими ошибками: к каждой позиции первого столбца подберите соответствующую позицию из второго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столбца.В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1ом столбце под буквами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А) Б) В) Г) Д) даются примеры, во 2ом столбце под цифрами 1) 2) 3) 4) 5) 6) 7) даются обоснования грамматических ошибок.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Запишите в таблицу выбранные цифры под соответствующими буквами.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Как должен выглядеть ответ: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428860" y="4857760"/>
          <a:ext cx="5214974" cy="981456"/>
        </p:xfrm>
        <a:graphic>
          <a:graphicData uri="http://schemas.openxmlformats.org/drawingml/2006/table">
            <a:tbl>
              <a:tblPr/>
              <a:tblGrid>
                <a:gridCol w="946176"/>
                <a:gridCol w="985552"/>
                <a:gridCol w="984395"/>
                <a:gridCol w="1148847"/>
                <a:gridCol w="115000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0" advTm="20000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143108" y="785794"/>
            <a:ext cx="614366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1.неправильное употребление падежной формы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существительного с предлогом </a:t>
            </a: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задании с буквой ищем производные предлоги (обычно предложение начинается с них) и проверяем падеж существительного, стоящего после предлога. Все следующие предлоги сочетаются только с Дательным падежом существительного: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Согласно (кому? чему?)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Благодаря  (кому? чему?)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Вопреки  (кому? чему?)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Подобно  (кому? чему?)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Наперекор  (кому? чему?)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000232" y="857232"/>
            <a:ext cx="635798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-Также в предложении могут быть предлоги, сочетающиеся с существительным в Родительном падеже: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меру (чего?)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течение (чего?)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продолжение (чего?)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силу (чего?)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заключение (чего?)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виде (чего?)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причине (чего?)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наподобие (чего?)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Например: Благодаря повышения уровня сервиса в фирменных магазинах стало больше покупателей.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Левая круглая скобка 1"/>
          <p:cNvSpPr>
            <a:spLocks/>
          </p:cNvSpPr>
          <p:nvPr/>
        </p:nvSpPr>
        <p:spPr bwMode="auto">
          <a:xfrm rot="-5400000">
            <a:off x="3548045" y="3167071"/>
            <a:ext cx="166688" cy="3119437"/>
          </a:xfrm>
          <a:prstGeom prst="leftBracket">
            <a:avLst>
              <a:gd name="adj" fmla="val 155952"/>
            </a:avLst>
          </a:prstGeom>
          <a:noFill/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6" name="Левая круглая скобка 2"/>
          <p:cNvSpPr>
            <a:spLocks/>
          </p:cNvSpPr>
          <p:nvPr/>
        </p:nvSpPr>
        <p:spPr bwMode="auto">
          <a:xfrm rot="5400000" flipV="1">
            <a:off x="3190862" y="3881444"/>
            <a:ext cx="114300" cy="923925"/>
          </a:xfrm>
          <a:prstGeom prst="leftBracket">
            <a:avLst>
              <a:gd name="adj" fmla="val 67361"/>
            </a:avLst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000232" y="714356"/>
            <a:ext cx="6286544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2.нарушение связи между подлежащим и сказуемым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Ищем в заданиях с буквой  конструкцию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все, кто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те, кто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тот, кто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т.д., необходимо проверить согласование подлежащего и сказуемого (ед./мн. число) в главном и в придаточном предложениях.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000232" y="2357430"/>
            <a:ext cx="635798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94363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  смотрел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него, не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94363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могли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заметить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000232" y="3857628"/>
            <a:ext cx="635798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solidFill>
                <a:srgbClr val="C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мн.ч          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ед.чед.ч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мн.ч.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ru-RU" sz="1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Например: Все, кто читал пушкинского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Бориса Годунова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помнит бродягу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Варлаама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  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Все, кто читали пушкинского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Бориса Годунова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помнят бродягу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Варлаама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000232" y="714356"/>
            <a:ext cx="635798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3.нарушение в построении предложения с несогласованным приложением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13716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задании с буквой должны быть кавычки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13716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Например: Горячо любящим родную культуру предстаёт перед нами Д.С. Лихачёв в книге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Письмах о добром и прекрасном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13716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Объяснение: приложение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это определение, выраженное существительным.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13716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Объяснение: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>
                <a:tab pos="13716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перед кавычками стоит родовое название (книга, газета, журнал, картина и т.д.), название в кавычках должно стоять в Им.п.   Например,  роман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Евгений Онегин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картина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Осень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песня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Дубинушка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Courier New" pitchFamily="49" charset="0"/>
              <a:buChar char="o"/>
              <a:tabLst>
                <a:tab pos="13716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перед кавычками нет родового названия, название в кавычках склоняется. Например, в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Евгении Онегине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в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Осени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Левитана; в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Дубинушке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071670" y="857232"/>
            <a:ext cx="628654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4.ошибка в построении предложения с однородными членами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в предложении есть однородные члены предложения, соединенные союзом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после которых идет общее зависимое слово (слова), необходимо проверить, согласуется ли первый однородный член предложения с эти общим зависимым словом.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Например, в предложении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надеялись и верили в победу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первый однородный член предложения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надеялись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 согласуется с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победу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поэтому в данном предложении есть грамматическая ошибка.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качестве однородных членов предложения не могут быть использованы слова разных частей речи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Например,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люблю рисовать и живопись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в предложении однородные члены связаны двойными союзами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только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но 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так 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не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необходимо проверить, стоят ли однородные члены предложения непосредственно после этих союзов. Например, в предложении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ждали не только Машу, но и Ваню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союзы стоят правильно. Если мы поменяем место одного из них: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не только ждали Машу, но и Ваню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предложении появится грамматическая ошибка.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000232" y="785794"/>
            <a:ext cx="628654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5.нарушение однородности понятий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качестве однородных членов предложения не могут быть использованы слова разных частей речи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Например,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люблю рисовать и живопись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928794" y="714356"/>
            <a:ext cx="642942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6.нарушение однородности синтаксических элементов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Недопустимо нарушать однородность синтаксических элементов предложения. Не могут выступать в качестве однородных синтаксических элементов причастный оборот и придаточная часть сложноподчиненного предложения.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Например, в предложении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Иван, учившийся в 9 классе и который принял участие в конкурсе,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допущена ошибка. 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 advClick="0" advTm="20000">
    <p:blinds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1242</Words>
  <Application>Microsoft Office PowerPoint</Application>
  <PresentationFormat>Экран (4:3)</PresentationFormat>
  <Paragraphs>138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Базовая</vt:lpstr>
      <vt:lpstr>                     ТЕОРИЯ             ВЫПОЛНЕНИЯ                         ЗАДАНИЯ А7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эмм2017</dc:creator>
  <cp:lastModifiedBy>муртаза</cp:lastModifiedBy>
  <cp:revision>10</cp:revision>
  <dcterms:created xsi:type="dcterms:W3CDTF">2015-05-20T02:49:14Z</dcterms:created>
  <dcterms:modified xsi:type="dcterms:W3CDTF">2015-11-10T17:33:51Z</dcterms:modified>
</cp:coreProperties>
</file>