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63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A5C2FE23-D850-489F-BACC-9C25E3B90056}" type="datetimeFigureOut">
              <a:rPr lang="ru-RU" smtClean="0"/>
              <a:pPr/>
              <a:t>24.09.2017</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C3B16725-359F-4CDD-9B12-CCFE847071FC}"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spd="med" advClick="0" advTm="20000">
    <p:wheel spokes="3"/>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5C2FE23-D850-489F-BACC-9C25E3B90056}"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3B16725-359F-4CDD-9B12-CCFE847071FC}" type="slidenum">
              <a:rPr lang="ru-RU" smtClean="0"/>
              <a:pPr/>
              <a:t>‹#›</a:t>
            </a:fld>
            <a:endParaRPr lang="ru-RU"/>
          </a:p>
        </p:txBody>
      </p:sp>
    </p:spTree>
  </p:cSld>
  <p:clrMapOvr>
    <a:masterClrMapping/>
  </p:clrMapOvr>
  <p:transition spd="med" advClick="0" advTm="20000">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5C2FE23-D850-489F-BACC-9C25E3B90056}" type="datetimeFigureOut">
              <a:rPr lang="ru-RU" smtClean="0"/>
              <a:pPr/>
              <a:t>24.09.2017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3B16725-359F-4CDD-9B12-CCFE847071FC}" type="slidenum">
              <a:rPr lang="ru-RU" smtClean="0"/>
              <a:pPr/>
              <a:t>‹#›</a:t>
            </a:fld>
            <a:endParaRPr lang="ru-RU"/>
          </a:p>
        </p:txBody>
      </p:sp>
    </p:spTree>
  </p:cSld>
  <p:clrMapOvr>
    <a:masterClrMapping/>
  </p:clrMapOvr>
  <p:transition spd="med" advClick="0" advTm="20000">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A5C2FE23-D850-489F-BACC-9C25E3B90056}" type="datetimeFigureOut">
              <a:rPr lang="ru-RU" smtClean="0"/>
              <a:pPr/>
              <a:t>24.09.2017</a:t>
            </a:fld>
            <a:endParaRPr lang="ru-RU"/>
          </a:p>
        </p:txBody>
      </p:sp>
      <p:sp>
        <p:nvSpPr>
          <p:cNvPr id="9" name="Номер слайда 8"/>
          <p:cNvSpPr>
            <a:spLocks noGrp="1"/>
          </p:cNvSpPr>
          <p:nvPr>
            <p:ph type="sldNum" sz="quarter" idx="15"/>
          </p:nvPr>
        </p:nvSpPr>
        <p:spPr/>
        <p:txBody>
          <a:bodyPr rtlCol="0"/>
          <a:lstStyle/>
          <a:p>
            <a:fld id="{C3B16725-359F-4CDD-9B12-CCFE847071FC}"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transition spd="med" advClick="0" advTm="20000">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A5C2FE23-D850-489F-BACC-9C25E3B90056}" type="datetimeFigureOut">
              <a:rPr lang="ru-RU" smtClean="0"/>
              <a:pPr/>
              <a:t>24.09.2017</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C3B16725-359F-4CDD-9B12-CCFE847071FC}"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med" advClick="0" advTm="20000">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A5C2FE23-D850-489F-BACC-9C25E3B90056}" type="datetimeFigureOut">
              <a:rPr lang="ru-RU" smtClean="0"/>
              <a:pPr/>
              <a:t>24.09.2017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3B16725-359F-4CDD-9B12-CCFE847071FC}"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spd="med" advClick="0" advTm="20000">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A5C2FE23-D850-489F-BACC-9C25E3B90056}" type="datetimeFigureOut">
              <a:rPr lang="ru-RU" smtClean="0"/>
              <a:pPr/>
              <a:t>24.09.2017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3B16725-359F-4CDD-9B12-CCFE847071FC}"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transition spd="med" advClick="0" advTm="20000">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A5C2FE23-D850-489F-BACC-9C25E3B90056}" type="datetimeFigureOut">
              <a:rPr lang="ru-RU" smtClean="0"/>
              <a:pPr/>
              <a:t>24.09.2017</a:t>
            </a:fld>
            <a:endParaRPr lang="ru-RU"/>
          </a:p>
        </p:txBody>
      </p:sp>
      <p:sp>
        <p:nvSpPr>
          <p:cNvPr id="7" name="Номер слайда 6"/>
          <p:cNvSpPr>
            <a:spLocks noGrp="1"/>
          </p:cNvSpPr>
          <p:nvPr>
            <p:ph type="sldNum" sz="quarter" idx="11"/>
          </p:nvPr>
        </p:nvSpPr>
        <p:spPr/>
        <p:txBody>
          <a:bodyPr rtlCol="0"/>
          <a:lstStyle/>
          <a:p>
            <a:fld id="{C3B16725-359F-4CDD-9B12-CCFE847071FC}"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transition spd="med" advClick="0" advTm="20000">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5C2FE23-D850-489F-BACC-9C25E3B90056}" type="datetimeFigureOut">
              <a:rPr lang="ru-RU" smtClean="0"/>
              <a:pPr/>
              <a:t>24.09.2017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3B16725-359F-4CDD-9B12-CCFE847071FC}" type="slidenum">
              <a:rPr lang="ru-RU" smtClean="0"/>
              <a:pPr/>
              <a:t>‹#›</a:t>
            </a:fld>
            <a:endParaRPr lang="ru-RU"/>
          </a:p>
        </p:txBody>
      </p:sp>
    </p:spTree>
  </p:cSld>
  <p:clrMapOvr>
    <a:masterClrMapping/>
  </p:clrMapOvr>
  <p:transition spd="med" advClick="0" advTm="20000">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A5C2FE23-D850-489F-BACC-9C25E3B90056}" type="datetimeFigureOut">
              <a:rPr lang="ru-RU" smtClean="0"/>
              <a:pPr/>
              <a:t>24.09.2017</a:t>
            </a:fld>
            <a:endParaRPr lang="ru-RU"/>
          </a:p>
        </p:txBody>
      </p:sp>
      <p:sp>
        <p:nvSpPr>
          <p:cNvPr id="22" name="Номер слайда 21"/>
          <p:cNvSpPr>
            <a:spLocks noGrp="1"/>
          </p:cNvSpPr>
          <p:nvPr>
            <p:ph type="sldNum" sz="quarter" idx="15"/>
          </p:nvPr>
        </p:nvSpPr>
        <p:spPr/>
        <p:txBody>
          <a:bodyPr rtlCol="0"/>
          <a:lstStyle/>
          <a:p>
            <a:fld id="{C3B16725-359F-4CDD-9B12-CCFE847071FC}"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transition spd="med" advClick="0" advTm="20000">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A5C2FE23-D850-489F-BACC-9C25E3B90056}" type="datetimeFigureOut">
              <a:rPr lang="ru-RU" smtClean="0"/>
              <a:pPr/>
              <a:t>24.09.2017</a:t>
            </a:fld>
            <a:endParaRPr lang="ru-RU"/>
          </a:p>
        </p:txBody>
      </p:sp>
      <p:sp>
        <p:nvSpPr>
          <p:cNvPr id="18" name="Номер слайда 17"/>
          <p:cNvSpPr>
            <a:spLocks noGrp="1"/>
          </p:cNvSpPr>
          <p:nvPr>
            <p:ph type="sldNum" sz="quarter" idx="11"/>
          </p:nvPr>
        </p:nvSpPr>
        <p:spPr/>
        <p:txBody>
          <a:bodyPr rtlCol="0"/>
          <a:lstStyle/>
          <a:p>
            <a:fld id="{C3B16725-359F-4CDD-9B12-CCFE847071FC}"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transition spd="med" advClick="0" advTm="20000">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5C2FE23-D850-489F-BACC-9C25E3B90056}" type="datetimeFigureOut">
              <a:rPr lang="ru-RU" smtClean="0"/>
              <a:pPr/>
              <a:t>24.09.2017</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3B16725-359F-4CDD-9B12-CCFE847071F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20000">
    <p:wheel spokes="3"/>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14480" y="428604"/>
            <a:ext cx="6672266" cy="1894362"/>
          </a:xfrm>
        </p:spPr>
        <p:txBody>
          <a:bodyPr/>
          <a:lstStyle/>
          <a:p>
            <a:r>
              <a:rPr lang="ru-RU" dirty="0" smtClean="0">
                <a:latin typeface="Times New Roman" pitchFamily="18" charset="0"/>
                <a:cs typeface="Times New Roman" pitchFamily="18" charset="0"/>
              </a:rPr>
              <a:t>         Годы жизни Константина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Симонова</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143108" y="2357430"/>
            <a:ext cx="6172200" cy="3000396"/>
          </a:xfrm>
        </p:spPr>
        <p:txBody>
          <a:bodyPr>
            <a:normAutofit fontScale="25000" lnSpcReduction="20000"/>
          </a:bodyPr>
          <a:lstStyle/>
          <a:p>
            <a:r>
              <a:rPr lang="ru-RU" dirty="0" smtClean="0"/>
              <a:t>                                                                  Эпитафия</a:t>
            </a:r>
          </a:p>
          <a:p>
            <a:r>
              <a:rPr lang="ru-RU" dirty="0" smtClean="0"/>
              <a:t>«</a:t>
            </a:r>
            <a:r>
              <a:rPr lang="ru-RU" sz="9600" dirty="0" smtClean="0">
                <a:solidFill>
                  <a:schemeClr val="tx1"/>
                </a:solidFill>
                <a:latin typeface="Times New Roman" pitchFamily="18" charset="0"/>
                <a:cs typeface="Times New Roman" pitchFamily="18" charset="0"/>
              </a:rPr>
              <a:t>Но в сердце нет ни зависти, ни злости,</a:t>
            </a:r>
            <a:br>
              <a:rPr lang="ru-RU" sz="9600" dirty="0" smtClean="0">
                <a:solidFill>
                  <a:schemeClr val="tx1"/>
                </a:solidFill>
                <a:latin typeface="Times New Roman" pitchFamily="18" charset="0"/>
                <a:cs typeface="Times New Roman" pitchFamily="18" charset="0"/>
              </a:rPr>
            </a:br>
            <a:r>
              <a:rPr lang="ru-RU" sz="9600" dirty="0" smtClean="0">
                <a:solidFill>
                  <a:schemeClr val="tx1"/>
                </a:solidFill>
                <a:latin typeface="Times New Roman" pitchFamily="18" charset="0"/>
                <a:cs typeface="Times New Roman" pitchFamily="18" charset="0"/>
              </a:rPr>
              <a:t>Убоги и беспомощны слова,</a:t>
            </a:r>
            <a:br>
              <a:rPr lang="ru-RU" sz="9600" dirty="0" smtClean="0">
                <a:solidFill>
                  <a:schemeClr val="tx1"/>
                </a:solidFill>
                <a:latin typeface="Times New Roman" pitchFamily="18" charset="0"/>
                <a:cs typeface="Times New Roman" pitchFamily="18" charset="0"/>
              </a:rPr>
            </a:br>
            <a:r>
              <a:rPr lang="ru-RU" sz="9600" dirty="0" smtClean="0">
                <a:solidFill>
                  <a:schemeClr val="tx1"/>
                </a:solidFill>
                <a:latin typeface="Times New Roman" pitchFamily="18" charset="0"/>
                <a:cs typeface="Times New Roman" pitchFamily="18" charset="0"/>
              </a:rPr>
              <a:t>И только память: что с ней делать, Костя?</a:t>
            </a:r>
            <a:br>
              <a:rPr lang="ru-RU" sz="9600" dirty="0" smtClean="0">
                <a:solidFill>
                  <a:schemeClr val="tx1"/>
                </a:solidFill>
                <a:latin typeface="Times New Roman" pitchFamily="18" charset="0"/>
                <a:cs typeface="Times New Roman" pitchFamily="18" charset="0"/>
              </a:rPr>
            </a:br>
            <a:r>
              <a:rPr lang="ru-RU" sz="9600" dirty="0" smtClean="0">
                <a:solidFill>
                  <a:schemeClr val="tx1"/>
                </a:solidFill>
                <a:latin typeface="Times New Roman" pitchFamily="18" charset="0"/>
                <a:cs typeface="Times New Roman" pitchFamily="18" charset="0"/>
              </a:rPr>
              <a:t>Ответа нет, да разве я жива…»</a:t>
            </a:r>
          </a:p>
          <a:p>
            <a:r>
              <a:rPr lang="ru-RU" sz="9600" dirty="0" smtClean="0">
                <a:solidFill>
                  <a:schemeClr val="tx1"/>
                </a:solidFill>
                <a:latin typeface="Times New Roman" pitchFamily="18" charset="0"/>
                <a:cs typeface="Times New Roman" pitchFamily="18" charset="0"/>
              </a:rPr>
              <a:t/>
            </a:r>
            <a:br>
              <a:rPr lang="ru-RU" sz="9600" dirty="0" smtClean="0">
                <a:solidFill>
                  <a:schemeClr val="tx1"/>
                </a:solidFill>
                <a:latin typeface="Times New Roman" pitchFamily="18" charset="0"/>
                <a:cs typeface="Times New Roman" pitchFamily="18" charset="0"/>
              </a:rPr>
            </a:br>
            <a:r>
              <a:rPr lang="ru-RU" sz="9600" dirty="0" smtClean="0">
                <a:solidFill>
                  <a:schemeClr val="tx1"/>
                </a:solidFill>
                <a:latin typeface="Times New Roman" pitchFamily="18" charset="0"/>
                <a:cs typeface="Times New Roman" pitchFamily="18" charset="0"/>
              </a:rPr>
              <a:t>  </a:t>
            </a:r>
            <a:r>
              <a:rPr lang="ru-RU" sz="9600" i="1" dirty="0" smtClean="0">
                <a:solidFill>
                  <a:schemeClr val="tx1"/>
                </a:solidFill>
                <a:latin typeface="Times New Roman" pitchFamily="18" charset="0"/>
                <a:cs typeface="Times New Roman" pitchFamily="18" charset="0"/>
              </a:rPr>
              <a:t>Из стихотворения Маргариты </a:t>
            </a:r>
            <a:r>
              <a:rPr lang="ru-RU" sz="9600" i="1" dirty="0" err="1" smtClean="0">
                <a:solidFill>
                  <a:schemeClr val="tx1"/>
                </a:solidFill>
                <a:latin typeface="Times New Roman" pitchFamily="18" charset="0"/>
                <a:cs typeface="Times New Roman" pitchFamily="18" charset="0"/>
              </a:rPr>
              <a:t>Алигер</a:t>
            </a:r>
            <a:r>
              <a:rPr lang="ru-RU" sz="9600" i="1" dirty="0" smtClean="0">
                <a:solidFill>
                  <a:schemeClr val="tx1"/>
                </a:solidFill>
                <a:latin typeface="Times New Roman" pitchFamily="18" charset="0"/>
                <a:cs typeface="Times New Roman" pitchFamily="18" charset="0"/>
              </a:rPr>
              <a:t>           </a:t>
            </a:r>
          </a:p>
          <a:p>
            <a:r>
              <a:rPr lang="ru-RU" sz="9600" i="1" dirty="0" smtClean="0">
                <a:solidFill>
                  <a:schemeClr val="tx1"/>
                </a:solidFill>
                <a:latin typeface="Times New Roman" pitchFamily="18" charset="0"/>
                <a:cs typeface="Times New Roman" pitchFamily="18" charset="0"/>
              </a:rPr>
              <a:t>                  памяти Симонова</a:t>
            </a:r>
            <a:r>
              <a:rPr lang="ru-RU" sz="9600" dirty="0" smtClean="0">
                <a:solidFill>
                  <a:schemeClr val="tx1"/>
                </a:solidFill>
                <a:latin typeface="Times New Roman" pitchFamily="18" charset="0"/>
                <a:cs typeface="Times New Roman" pitchFamily="18" charset="0"/>
              </a:rPr>
              <a:t/>
            </a:r>
            <a:br>
              <a:rPr lang="ru-RU" sz="9600" dirty="0" smtClean="0">
                <a:solidFill>
                  <a:schemeClr val="tx1"/>
                </a:solidFill>
                <a:latin typeface="Times New Roman" pitchFamily="18" charset="0"/>
                <a:cs typeface="Times New Roman" pitchFamily="18" charset="0"/>
              </a:rPr>
            </a:br>
            <a:r>
              <a:rPr lang="ru-RU" sz="9600" dirty="0" smtClean="0">
                <a:solidFill>
                  <a:schemeClr val="tx1"/>
                </a:solidFill>
                <a:latin typeface="Times New Roman" pitchFamily="18" charset="0"/>
                <a:cs typeface="Times New Roman" pitchFamily="18" charset="0"/>
              </a:rPr>
              <a:t/>
            </a:r>
            <a:br>
              <a:rPr lang="ru-RU" sz="9600" dirty="0" smtClean="0">
                <a:solidFill>
                  <a:schemeClr val="tx1"/>
                </a:solidFill>
                <a:latin typeface="Times New Roman" pitchFamily="18" charset="0"/>
                <a:cs typeface="Times New Roman" pitchFamily="18" charset="0"/>
              </a:rPr>
            </a:br>
            <a:endParaRPr lang="ru-RU" sz="9600" dirty="0">
              <a:solidFill>
                <a:schemeClr val="tx1"/>
              </a:solidFill>
              <a:latin typeface="Times New Roman" pitchFamily="18" charset="0"/>
              <a:cs typeface="Times New Roman" pitchFamily="18"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photo Konstantin Simonov 1"/>
          <p:cNvPicPr/>
          <p:nvPr/>
        </p:nvPicPr>
        <p:blipFill>
          <a:blip r:embed="rId2"/>
          <a:srcRect/>
          <a:stretch>
            <a:fillRect/>
          </a:stretch>
        </p:blipFill>
        <p:spPr bwMode="auto">
          <a:xfrm>
            <a:off x="785786" y="357166"/>
            <a:ext cx="7429552" cy="5210175"/>
          </a:xfrm>
          <a:prstGeom prst="rect">
            <a:avLst/>
          </a:prstGeom>
          <a:noFill/>
          <a:ln w="9525">
            <a:noFill/>
            <a:miter lim="800000"/>
            <a:headEnd/>
            <a:tailEnd/>
          </a:ln>
        </p:spPr>
      </p:pic>
      <p:sp>
        <p:nvSpPr>
          <p:cNvPr id="9217" name="Rectangle 1"/>
          <p:cNvSpPr>
            <a:spLocks noChangeArrowheads="1"/>
          </p:cNvSpPr>
          <p:nvPr/>
        </p:nvSpPr>
        <p:spPr bwMode="auto">
          <a:xfrm>
            <a:off x="428596" y="6072206"/>
            <a:ext cx="8715404"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effectLst/>
                <a:latin typeface="Arial" pitchFamily="34" charset="0"/>
                <a:ea typeface="Times New Roman" pitchFamily="18" charset="0"/>
                <a:cs typeface="Arial" pitchFamily="34" charset="0"/>
              </a:rPr>
              <a:t>                                     Родился 28 ноября 1915, умер 28 августа 1979</a:t>
            </a:r>
            <a:endParaRPr kumimoji="0" lang="ru-RU" sz="1800" b="1" i="0" u="none" strike="noStrike" cap="none" normalizeH="0" baseline="0" dirty="0" smtClean="0">
              <a:ln>
                <a:noFill/>
              </a:ln>
              <a:effectLst/>
              <a:latin typeface="Arial" pitchFamily="34"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57158" y="285729"/>
            <a:ext cx="8358246" cy="65248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a:t>
            </a:r>
            <a:r>
              <a:rPr kumimoji="0" lang="ru-RU" sz="2000" b="1"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Биография</a:t>
            </a:r>
            <a:endParaRPr kumimoji="0" lang="ru-RU" sz="1000" b="1" i="0" u="none" strike="noStrike" cap="none" normalizeH="0" baseline="0" dirty="0" smtClean="0">
              <a:ln>
                <a:noFill/>
              </a:ln>
              <a:solidFill>
                <a:srgbClr val="000000"/>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Строки его стихотворения «Жди меня» стали заклинанием для миллионов людей, переживших Великую Отечественную войну. В биографии Константина Симонова случались взлеты и падения, личные победы и порой просчеты, неудивительные для того сложного времени, в которое жил писатель. Тем не менее он остался в памяти его современников и потомков как автор замечательных стихотворений, книг и сценариев.</a:t>
            </a:r>
            <a:b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r>
            <a:b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Биография Симонова началась в Петрограде, своего отца он не знал — тот погиб на войне, и будущего писателя воспитывал отчим. Жили довольно бедно, как и многие в те времена, поэтому после семи классов мальчик пошел в училище и работал токарем. Когда Симонову было 16 лет, его семья переехала в Москву. И хотя семиклассного образования было недостаточно, его приняли в Литературный институт — как представителя рабочего класса. Уже к окончанию института Симонов печатал свои стихи, а незадолго до войны написал свою первую пьесу, которую поставил театр «Ленком». Войну Симонов прошел как военный корреспондент, дойдя до самого Берлина. Еще до войны он сменил свое имя Кирилл на Константина, под которым и прославился позже на весь СССР.</a:t>
            </a:r>
            <a:r>
              <a:rPr kumimoji="0" lang="ru-RU" sz="1000" b="0" i="0" u="none" strike="noStrike" cap="none" normalizeH="0" baseline="0" dirty="0" smtClean="0">
                <a:ln>
                  <a:noFill/>
                </a:ln>
                <a:solidFill>
                  <a:srgbClr val="000000"/>
                </a:solidFill>
                <a:effectLst/>
                <a:latin typeface="Arial" pitchFamily="34" charset="0"/>
                <a:ea typeface="Times New Roman" pitchFamily="18" charset="0"/>
              </a:rPr>
              <a:t/>
            </a:r>
            <a:br>
              <a:rPr kumimoji="0" lang="ru-RU" sz="1000" b="0" i="0" u="none" strike="noStrike" cap="none" normalizeH="0" baseline="0" dirty="0" smtClean="0">
                <a:ln>
                  <a:noFill/>
                </a:ln>
                <a:solidFill>
                  <a:srgbClr val="000000"/>
                </a:solidFill>
                <a:effectLst/>
                <a:latin typeface="Arial" pitchFamily="34" charset="0"/>
                <a:ea typeface="Times New Roman" pitchFamily="18" charset="0"/>
              </a:rPr>
            </a:br>
            <a:r>
              <a:rPr kumimoji="0" lang="ru-RU" sz="1000" b="0" i="0" u="none" strike="noStrike" cap="none" normalizeH="0" baseline="0" dirty="0" smtClean="0">
                <a:ln>
                  <a:noFill/>
                </a:ln>
                <a:solidFill>
                  <a:srgbClr val="000000"/>
                </a:solidFill>
                <a:effectLst/>
                <a:latin typeface="Arial" pitchFamily="34" charset="0"/>
                <a:ea typeface="Times New Roman" pitchFamily="18" charset="0"/>
              </a:rPr>
              <a:t/>
            </a:r>
            <a:br>
              <a:rPr kumimoji="0" lang="ru-RU" sz="1000" b="0" i="0" u="none" strike="noStrike" cap="none" normalizeH="0" baseline="0" dirty="0" smtClean="0">
                <a:ln>
                  <a:noFill/>
                </a:ln>
                <a:solidFill>
                  <a:srgbClr val="000000"/>
                </a:solidFill>
                <a:effectLst/>
                <a:latin typeface="Arial" pitchFamily="34" charset="0"/>
                <a:ea typeface="Times New Roman" pitchFamily="18" charset="0"/>
              </a:rPr>
            </a:br>
            <a:r>
              <a:rPr kumimoji="0" lang="ru-RU" sz="1000" b="0" i="0" u="none" strike="noStrike" cap="none" normalizeH="0" baseline="0" dirty="0" smtClean="0">
                <a:ln>
                  <a:noFill/>
                </a:ln>
                <a:solidFill>
                  <a:srgbClr val="000000"/>
                </a:solidFill>
                <a:effectLst/>
                <a:latin typeface="Arial" pitchFamily="34" charset="0"/>
                <a:ea typeface="Times New Roman" pitchFamily="18" charset="0"/>
              </a:rPr>
              <a:t/>
            </a:r>
            <a:br>
              <a:rPr kumimoji="0" lang="ru-RU" sz="1000" b="0" i="0" u="none" strike="noStrike" cap="none" normalizeH="0" baseline="0" dirty="0" smtClean="0">
                <a:ln>
                  <a:noFill/>
                </a:ln>
                <a:solidFill>
                  <a:srgbClr val="000000"/>
                </a:solidFill>
                <a:effectLst/>
                <a:latin typeface="Arial" pitchFamily="34" charset="0"/>
                <a:ea typeface="Times New Roman" pitchFamily="18" charset="0"/>
              </a:rPr>
            </a:b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00042"/>
            <a:ext cx="8286808" cy="5355312"/>
          </a:xfrm>
          <a:prstGeom prst="rect">
            <a:avLst/>
          </a:prstGeom>
        </p:spPr>
        <p:txBody>
          <a:bodyPr wrap="square">
            <a:spAutoFit/>
          </a:bodyPr>
          <a:lstStyle/>
          <a:p>
            <a:r>
              <a:rPr lang="ru-RU" dirty="0"/>
              <a:t>Симонова всегда считали писателем, обласканным властью. Выходили фильмы по его сценариям, ставились его пьесы, увеличивалось количество наград писателя, который назначался на высокие литературные должности — Симонов несколько лет проработал редактором журнала «Новый мир» и «Литературной газеты». Он полностью поддерживал политику партии и был в ряду первых, кто осудил Пастернака за роман «Доктор Живаго» и Солженицына за его «антисоветские действия и высказывания». Но и список заслуг Симонова немал — это с его помощью советским читателям вернули романы Ильфа и Петрова, увидела свет книга «Мастер и Маргарита», переводы пьес Артура Миллера и Юджина </a:t>
            </a:r>
            <a:r>
              <a:rPr lang="ru-RU" dirty="0" err="1"/>
              <a:t>О’Нила</a:t>
            </a:r>
            <a:r>
              <a:rPr lang="ru-RU" dirty="0"/>
              <a:t>. По воспоминаниям его современников, в последние годы жизни Симонов словно винил себя за то, как рьяно он первые годы выполнял заветы партии, и позже, с годами, выбрал более независимую по отношению к властям позицию. Более того, Симонов был добрым и щедрым человеком, он очень помогал бывшим фронтовикам — устраивал их на лечение, содействовал в получении квартир и наград.</a:t>
            </a:r>
            <a:br>
              <a:rPr lang="ru-RU" dirty="0"/>
            </a:br>
            <a:r>
              <a:rPr lang="ru-RU" dirty="0"/>
              <a:t/>
            </a:r>
            <a:br>
              <a:rPr lang="ru-RU" dirty="0"/>
            </a:br>
            <a:endParaRPr lang="ru-RU" dirty="0"/>
          </a:p>
        </p:txBody>
      </p:sp>
    </p:spTree>
  </p:cSld>
  <p:clrMapOvr>
    <a:masterClrMapping/>
  </p:clrMapOvr>
  <p:transition spd="med" advClick="0" advTm="20000">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357158" y="214290"/>
            <a:ext cx="828680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000" b="0" i="0" u="none" strike="noStrike" cap="none" normalizeH="0" baseline="0" dirty="0" smtClean="0">
                <a:ln>
                  <a:noFill/>
                </a:ln>
                <a:effectLst/>
                <a:latin typeface="Times New Roman" pitchFamily="18" charset="0"/>
                <a:ea typeface="Times New Roman" pitchFamily="18" charset="0"/>
                <a:cs typeface="Times New Roman" pitchFamily="18" charset="0"/>
              </a:rPr>
              <a:t>Смерть Симонова наступила 28 августа 1979 года. Похороны Симонова, известного и любимого многими литературного деятеля, прошли незаметными. 2 сентября родные Симонова забрали его прах и отвезли в Беларусь, чтобы развеять над </a:t>
            </a:r>
            <a:r>
              <a:rPr kumimoji="0" lang="ru-RU" sz="4000" b="0" i="0" u="none" strike="noStrike" cap="none" normalizeH="0" baseline="0" dirty="0" err="1" smtClean="0">
                <a:ln>
                  <a:noFill/>
                </a:ln>
                <a:effectLst/>
                <a:latin typeface="Times New Roman" pitchFamily="18" charset="0"/>
                <a:ea typeface="Times New Roman" pitchFamily="18" charset="0"/>
                <a:cs typeface="Times New Roman" pitchFamily="18" charset="0"/>
              </a:rPr>
              <a:t>Буйничским</a:t>
            </a:r>
            <a:r>
              <a:rPr kumimoji="0" lang="ru-RU" sz="4000" b="0" i="0" u="none" strike="noStrike" cap="none" normalizeH="0" baseline="0" dirty="0" smtClean="0">
                <a:ln>
                  <a:noFill/>
                </a:ln>
                <a:effectLst/>
                <a:latin typeface="Times New Roman" pitchFamily="18" charset="0"/>
                <a:ea typeface="Times New Roman" pitchFamily="18" charset="0"/>
                <a:cs typeface="Times New Roman" pitchFamily="18" charset="0"/>
              </a:rPr>
              <a:t> полем около Могилева, как завещал писатель.</a:t>
            </a:r>
            <a:endParaRPr kumimoji="0" lang="ru-RU" sz="40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емориальный знак на Буйничском поле, где был развеян прах Симонова"/>
          <p:cNvPicPr/>
          <p:nvPr/>
        </p:nvPicPr>
        <p:blipFill>
          <a:blip r:embed="rId2"/>
          <a:srcRect/>
          <a:stretch>
            <a:fillRect/>
          </a:stretch>
        </p:blipFill>
        <p:spPr bwMode="auto">
          <a:xfrm>
            <a:off x="500034" y="357166"/>
            <a:ext cx="8001056" cy="4638678"/>
          </a:xfrm>
          <a:prstGeom prst="rect">
            <a:avLst/>
          </a:prstGeom>
          <a:noFill/>
          <a:ln w="9525">
            <a:noFill/>
            <a:miter lim="800000"/>
            <a:headEnd/>
            <a:tailEnd/>
          </a:ln>
        </p:spPr>
      </p:pic>
      <p:sp>
        <p:nvSpPr>
          <p:cNvPr id="5121" name="Rectangle 1"/>
          <p:cNvSpPr>
            <a:spLocks noChangeArrowheads="1"/>
          </p:cNvSpPr>
          <p:nvPr/>
        </p:nvSpPr>
        <p:spPr bwMode="auto">
          <a:xfrm>
            <a:off x="500034" y="5572140"/>
            <a:ext cx="814393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1" u="none" strike="noStrike" cap="none" normalizeH="0" baseline="0" dirty="0" smtClean="0">
                <a:ln>
                  <a:noFill/>
                </a:ln>
                <a:effectLst/>
                <a:latin typeface="Times New Roman" pitchFamily="18" charset="0"/>
                <a:ea typeface="Times New Roman" pitchFamily="18" charset="0"/>
                <a:cs typeface="Times New Roman" pitchFamily="18" charset="0"/>
              </a:rPr>
              <a:t>Мемориальный знак на </a:t>
            </a:r>
            <a:r>
              <a:rPr kumimoji="0" lang="ru-RU" sz="2400" b="0" i="1" u="none" strike="noStrike" cap="none" normalizeH="0" baseline="0" dirty="0" err="1" smtClean="0">
                <a:ln>
                  <a:noFill/>
                </a:ln>
                <a:effectLst/>
                <a:latin typeface="Times New Roman" pitchFamily="18" charset="0"/>
                <a:ea typeface="Times New Roman" pitchFamily="18" charset="0"/>
                <a:cs typeface="Times New Roman" pitchFamily="18" charset="0"/>
              </a:rPr>
              <a:t>Буйничском</a:t>
            </a:r>
            <a:r>
              <a:rPr kumimoji="0" lang="ru-RU" sz="2400" b="0" i="1" u="none" strike="noStrike" cap="none" normalizeH="0" baseline="0" dirty="0" smtClean="0">
                <a:ln>
                  <a:noFill/>
                </a:ln>
                <a:effectLst/>
                <a:latin typeface="Times New Roman" pitchFamily="18" charset="0"/>
                <a:ea typeface="Times New Roman" pitchFamily="18" charset="0"/>
                <a:cs typeface="Times New Roman" pitchFamily="18" charset="0"/>
              </a:rPr>
              <a:t> поле, где был развеян                        </a:t>
            </a:r>
          </a:p>
          <a:p>
            <a:pPr marL="0" marR="0" lvl="0" indent="0" algn="l" defTabSz="914400" rtl="0" eaLnBrk="1" fontAlgn="base" latinLnBrk="0" hangingPunct="1">
              <a:lnSpc>
                <a:spcPct val="100000"/>
              </a:lnSpc>
              <a:spcBef>
                <a:spcPct val="0"/>
              </a:spcBef>
              <a:spcAft>
                <a:spcPct val="0"/>
              </a:spcAft>
              <a:buClrTx/>
              <a:buSzTx/>
              <a:buFontTx/>
              <a:buNone/>
              <a:tabLst/>
            </a:pPr>
            <a:r>
              <a:rPr lang="ru-RU" sz="2400" i="1" dirty="0">
                <a:latin typeface="Times New Roman" pitchFamily="18" charset="0"/>
                <a:ea typeface="Times New Roman" pitchFamily="18" charset="0"/>
                <a:cs typeface="Times New Roman" pitchFamily="18" charset="0"/>
              </a:rPr>
              <a:t> </a:t>
            </a:r>
            <a:r>
              <a:rPr lang="ru-RU" sz="2400" i="1" dirty="0" smtClean="0">
                <a:latin typeface="Times New Roman" pitchFamily="18" charset="0"/>
                <a:ea typeface="Times New Roman" pitchFamily="18" charset="0"/>
                <a:cs typeface="Times New Roman" pitchFamily="18" charset="0"/>
              </a:rPr>
              <a:t>                                        </a:t>
            </a:r>
            <a:r>
              <a:rPr kumimoji="0" lang="ru-RU" sz="2400" b="0" i="1" u="none" strike="noStrike" cap="none" normalizeH="0" baseline="0" dirty="0" smtClean="0">
                <a:ln>
                  <a:noFill/>
                </a:ln>
                <a:effectLst/>
                <a:latin typeface="Times New Roman" pitchFamily="18" charset="0"/>
                <a:ea typeface="Times New Roman" pitchFamily="18" charset="0"/>
                <a:cs typeface="Times New Roman" pitchFamily="18" charset="0"/>
              </a:rPr>
              <a:t>прах Симонова</a:t>
            </a:r>
            <a:endParaRPr kumimoji="0" lang="ru-RU" sz="24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85720" y="428604"/>
            <a:ext cx="842968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2A2A2A"/>
                </a:solidFill>
                <a:effectLst/>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rgbClr val="2A2A2A"/>
                </a:solidFill>
                <a:effectLst/>
                <a:latin typeface="Times New Roman" pitchFamily="18" charset="0"/>
                <a:ea typeface="Times New Roman" pitchFamily="18" charset="0"/>
                <a:cs typeface="Times New Roman" pitchFamily="18" charset="0"/>
              </a:rPr>
              <a:t>Линия жизни</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28 ноября 1915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Дата рождения Константина (Кирилла) Михайловича Симонова.</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1933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Поступление в Литературный институт им. А. М. Горького.</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1936 г.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Публикация первых стихотворений Симонова.</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1938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Окончание института.</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1939 г.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Рождение сына Алексея от брака с Евгенией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Ласкиной</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1940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Расставание с женой, отношения с Валентиной Серовой, написание Симоновым первой пьесы «История одной любви».</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1941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Призыв в армию.</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1942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Выход фильма «Парень из нашего города» по сценарию Симонова, выход сборника стихов Симонова «С тобой и без тебя», посвященного Валентине Серовой.</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1943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Выход фильма «Жди меня» по сценарию Симонова, брак с Валентиной Серовой.</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1950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Рождение дочери Марии.</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1952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Выход первого романа Симонова «Товарищи по оружию».</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1957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Расставание с Серовой, брак с Ларисой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Жадовой</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рождение дочери Александры.</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1958-1960 гг.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Работа в Ташкенте в качестве собственного корреспондента «Правды».</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1959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Выход книги «Живые и мертвые».</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1961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Постановка пьесы «Четвертый» Симонова в театре «Современник».</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1976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Выход фильма «Двадцать дней без войны» по сценарию Симонова.</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28 августа 1979 г.</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Дата смерти Симонова.</a:t>
            </a:r>
            <a:b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 сентября 1979 г.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Похороны Симонова (прах был развеян над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Буйничским</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полем).</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med" advClick="0" advTm="20000">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t2.prosto.im/1272797_230x"/>
          <p:cNvPicPr/>
          <p:nvPr/>
        </p:nvPicPr>
        <p:blipFill>
          <a:blip r:embed="rId2"/>
          <a:srcRect/>
          <a:stretch>
            <a:fillRect/>
          </a:stretch>
        </p:blipFill>
        <p:spPr bwMode="auto">
          <a:xfrm>
            <a:off x="285720" y="214291"/>
            <a:ext cx="2190750" cy="2571768"/>
          </a:xfrm>
          <a:prstGeom prst="rect">
            <a:avLst/>
          </a:prstGeom>
          <a:noFill/>
          <a:ln w="9525">
            <a:noFill/>
            <a:miter lim="800000"/>
            <a:headEnd/>
            <a:tailEnd/>
          </a:ln>
        </p:spPr>
      </p:pic>
      <p:pic>
        <p:nvPicPr>
          <p:cNvPr id="3" name="Рисунок 2" descr="https://im0-tub-ru.yandex.net/i?id=cbb61f9e73cf81dee6bc3283acfbd49f&amp;n=33&amp;h=190&amp;w=209"/>
          <p:cNvPicPr/>
          <p:nvPr/>
        </p:nvPicPr>
        <p:blipFill>
          <a:blip r:embed="rId3"/>
          <a:srcRect/>
          <a:stretch>
            <a:fillRect/>
          </a:stretch>
        </p:blipFill>
        <p:spPr bwMode="auto">
          <a:xfrm>
            <a:off x="2000232" y="1643050"/>
            <a:ext cx="1990725" cy="1809750"/>
          </a:xfrm>
          <a:prstGeom prst="rect">
            <a:avLst/>
          </a:prstGeom>
          <a:noFill/>
          <a:ln w="9525">
            <a:noFill/>
            <a:miter lim="800000"/>
            <a:headEnd/>
            <a:tailEnd/>
          </a:ln>
        </p:spPr>
      </p:pic>
      <p:pic>
        <p:nvPicPr>
          <p:cNvPr id="4" name="Рисунок 3" descr="http://fictionbook.ru/static/bookimages/00/62/58/00625812.bin.dir/00625812.cover.jpg"/>
          <p:cNvPicPr/>
          <p:nvPr/>
        </p:nvPicPr>
        <p:blipFill>
          <a:blip r:embed="rId4"/>
          <a:srcRect/>
          <a:stretch>
            <a:fillRect/>
          </a:stretch>
        </p:blipFill>
        <p:spPr bwMode="auto">
          <a:xfrm>
            <a:off x="5929322" y="357166"/>
            <a:ext cx="2595569" cy="3829059"/>
          </a:xfrm>
          <a:prstGeom prst="rect">
            <a:avLst/>
          </a:prstGeom>
          <a:noFill/>
          <a:ln w="9525">
            <a:noFill/>
            <a:miter lim="800000"/>
            <a:headEnd/>
            <a:tailEnd/>
          </a:ln>
        </p:spPr>
      </p:pic>
      <p:pic>
        <p:nvPicPr>
          <p:cNvPr id="5" name="Рисунок 4" descr="http://cs418227.vk.me/v418227607/75a4/NHzd23273ZQ.jpg"/>
          <p:cNvPicPr/>
          <p:nvPr/>
        </p:nvPicPr>
        <p:blipFill>
          <a:blip r:embed="rId5"/>
          <a:srcRect/>
          <a:stretch>
            <a:fillRect/>
          </a:stretch>
        </p:blipFill>
        <p:spPr bwMode="auto">
          <a:xfrm>
            <a:off x="214282" y="2928934"/>
            <a:ext cx="1905000" cy="3067050"/>
          </a:xfrm>
          <a:prstGeom prst="rect">
            <a:avLst/>
          </a:prstGeom>
          <a:noFill/>
          <a:ln w="9525">
            <a:noFill/>
            <a:miter lim="800000"/>
            <a:headEnd/>
            <a:tailEnd/>
          </a:ln>
        </p:spPr>
      </p:pic>
      <p:pic>
        <p:nvPicPr>
          <p:cNvPr id="6" name="Рисунок 5" descr="https://im1-tub-ru.yandex.net/i?id=527dd9c1eaf3903c30f6334cb7a1910a&amp;n=33&amp;h=190&amp;w=146"/>
          <p:cNvPicPr/>
          <p:nvPr/>
        </p:nvPicPr>
        <p:blipFill>
          <a:blip r:embed="rId6"/>
          <a:srcRect/>
          <a:stretch>
            <a:fillRect/>
          </a:stretch>
        </p:blipFill>
        <p:spPr bwMode="auto">
          <a:xfrm>
            <a:off x="2643174" y="214290"/>
            <a:ext cx="1285884" cy="1571636"/>
          </a:xfrm>
          <a:prstGeom prst="rect">
            <a:avLst/>
          </a:prstGeom>
          <a:noFill/>
          <a:ln w="9525">
            <a:noFill/>
            <a:miter lim="800000"/>
            <a:headEnd/>
            <a:tailEnd/>
          </a:ln>
        </p:spPr>
      </p:pic>
      <p:pic>
        <p:nvPicPr>
          <p:cNvPr id="7" name="Рисунок 6" descr="http://worldpoesy.com/wp-content/uploads/2015/06/508.jpg"/>
          <p:cNvPicPr/>
          <p:nvPr/>
        </p:nvPicPr>
        <p:blipFill>
          <a:blip r:embed="rId7"/>
          <a:srcRect/>
          <a:stretch>
            <a:fillRect/>
          </a:stretch>
        </p:blipFill>
        <p:spPr bwMode="auto">
          <a:xfrm>
            <a:off x="4071934" y="285728"/>
            <a:ext cx="1971675" cy="2514600"/>
          </a:xfrm>
          <a:prstGeom prst="rect">
            <a:avLst/>
          </a:prstGeom>
          <a:noFill/>
          <a:ln w="9525">
            <a:noFill/>
            <a:miter lim="800000"/>
            <a:headEnd/>
            <a:tailEnd/>
          </a:ln>
        </p:spPr>
      </p:pic>
      <p:pic>
        <p:nvPicPr>
          <p:cNvPr id="8" name="Рисунок 7" descr="https://im3-tub-ru.yandex.net/i?id=37fc986f210993c2a7677569cb4c996e&amp;n=33&amp;h=190&amp;w=136"/>
          <p:cNvPicPr/>
          <p:nvPr/>
        </p:nvPicPr>
        <p:blipFill>
          <a:blip r:embed="rId8"/>
          <a:srcRect/>
          <a:stretch>
            <a:fillRect/>
          </a:stretch>
        </p:blipFill>
        <p:spPr bwMode="auto">
          <a:xfrm>
            <a:off x="4143372" y="2928934"/>
            <a:ext cx="1724028" cy="1809750"/>
          </a:xfrm>
          <a:prstGeom prst="rect">
            <a:avLst/>
          </a:prstGeom>
          <a:noFill/>
          <a:ln w="9525">
            <a:noFill/>
            <a:miter lim="800000"/>
            <a:headEnd/>
            <a:tailEnd/>
          </a:ln>
        </p:spPr>
      </p:pic>
      <p:pic>
        <p:nvPicPr>
          <p:cNvPr id="9" name="Рисунок 8" descr="http://cs625321.vk.me/v625321538/1d7ec/ipj3qeZjBVI.jpg"/>
          <p:cNvPicPr/>
          <p:nvPr/>
        </p:nvPicPr>
        <p:blipFill>
          <a:blip r:embed="rId9"/>
          <a:srcRect/>
          <a:stretch>
            <a:fillRect/>
          </a:stretch>
        </p:blipFill>
        <p:spPr bwMode="auto">
          <a:xfrm>
            <a:off x="2000232" y="3500438"/>
            <a:ext cx="2214578" cy="3143296"/>
          </a:xfrm>
          <a:prstGeom prst="rect">
            <a:avLst/>
          </a:prstGeom>
          <a:noFill/>
          <a:ln w="9525">
            <a:noFill/>
            <a:miter lim="800000"/>
            <a:headEnd/>
            <a:tailEnd/>
          </a:ln>
        </p:spPr>
      </p:pic>
      <p:pic>
        <p:nvPicPr>
          <p:cNvPr id="10" name="Рисунок 9" descr="https://im0-tub-ru.yandex.net/i?id=05c1e4125941a44a0cc408f6b78b7347&amp;n=33&amp;h=190&amp;w=131"/>
          <p:cNvPicPr/>
          <p:nvPr/>
        </p:nvPicPr>
        <p:blipFill>
          <a:blip r:embed="rId10"/>
          <a:srcRect/>
          <a:stretch>
            <a:fillRect/>
          </a:stretch>
        </p:blipFill>
        <p:spPr bwMode="auto">
          <a:xfrm>
            <a:off x="4500562" y="4857760"/>
            <a:ext cx="1247775" cy="1800225"/>
          </a:xfrm>
          <a:prstGeom prst="rect">
            <a:avLst/>
          </a:prstGeom>
          <a:noFill/>
          <a:ln w="9525">
            <a:noFill/>
            <a:miter lim="800000"/>
            <a:headEnd/>
            <a:tailEnd/>
          </a:ln>
        </p:spPr>
      </p:pic>
      <p:pic>
        <p:nvPicPr>
          <p:cNvPr id="11" name="Рисунок 10" descr="https://im1-tub-ru.yandex.net/i?id=9ec22f91a67f008ba62c715455fc0563&amp;n=33&amp;h=190&amp;w=124"/>
          <p:cNvPicPr/>
          <p:nvPr/>
        </p:nvPicPr>
        <p:blipFill>
          <a:blip r:embed="rId11"/>
          <a:srcRect/>
          <a:stretch>
            <a:fillRect/>
          </a:stretch>
        </p:blipFill>
        <p:spPr bwMode="auto">
          <a:xfrm>
            <a:off x="6215074" y="4429132"/>
            <a:ext cx="1181100" cy="1809750"/>
          </a:xfrm>
          <a:prstGeom prst="rect">
            <a:avLst/>
          </a:prstGeom>
          <a:noFill/>
          <a:ln w="9525">
            <a:noFill/>
            <a:miter lim="800000"/>
            <a:headEnd/>
            <a:tailEnd/>
          </a:ln>
        </p:spPr>
      </p:pic>
    </p:spTree>
  </p:cSld>
  <p:clrMapOvr>
    <a:masterClrMapping/>
  </p:clrMapOvr>
  <p:transition spd="med" advClick="0" advTm="20000">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714356"/>
            <a:ext cx="8429684" cy="452431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ru-RU" sz="4800" b="1" dirty="0" smtClean="0">
                <a:latin typeface="Times New Roman" pitchFamily="18" charset="0"/>
                <a:cs typeface="Times New Roman" pitchFamily="18" charset="0"/>
              </a:rPr>
              <a:t>   Автор презентации учитель   </a:t>
            </a:r>
          </a:p>
          <a:p>
            <a:r>
              <a:rPr lang="ru-RU" sz="4800" b="1" dirty="0">
                <a:latin typeface="Times New Roman" pitchFamily="18" charset="0"/>
                <a:cs typeface="Times New Roman" pitchFamily="18" charset="0"/>
              </a:rPr>
              <a:t> </a:t>
            </a:r>
            <a:r>
              <a:rPr lang="ru-RU" sz="4800" b="1" dirty="0" smtClean="0">
                <a:latin typeface="Times New Roman" pitchFamily="18" charset="0"/>
                <a:cs typeface="Times New Roman" pitchFamily="18" charset="0"/>
              </a:rPr>
              <a:t>   русского языка МКОУ                </a:t>
            </a:r>
          </a:p>
          <a:p>
            <a:r>
              <a:rPr lang="ru-RU" sz="4800" b="1" dirty="0">
                <a:latin typeface="Times New Roman" pitchFamily="18" charset="0"/>
                <a:cs typeface="Times New Roman" pitchFamily="18" charset="0"/>
              </a:rPr>
              <a:t> </a:t>
            </a:r>
            <a:r>
              <a:rPr lang="ru-RU" sz="4800" b="1" dirty="0" smtClean="0">
                <a:latin typeface="Times New Roman" pitchFamily="18" charset="0"/>
                <a:cs typeface="Times New Roman" pitchFamily="18" charset="0"/>
              </a:rPr>
              <a:t>       «</a:t>
            </a:r>
            <a:r>
              <a:rPr lang="ru-RU" sz="4800" b="1" dirty="0" err="1" smtClean="0">
                <a:latin typeface="Times New Roman" pitchFamily="18" charset="0"/>
                <a:cs typeface="Times New Roman" pitchFamily="18" charset="0"/>
              </a:rPr>
              <a:t>Игалинская</a:t>
            </a:r>
            <a:r>
              <a:rPr lang="ru-RU" sz="4800" b="1" dirty="0" smtClean="0">
                <a:latin typeface="Times New Roman" pitchFamily="18" charset="0"/>
                <a:cs typeface="Times New Roman" pitchFamily="18" charset="0"/>
              </a:rPr>
              <a:t> СОШ»            </a:t>
            </a:r>
          </a:p>
          <a:p>
            <a:r>
              <a:rPr lang="ru-RU" sz="4800" b="1" dirty="0">
                <a:latin typeface="Times New Roman" pitchFamily="18" charset="0"/>
                <a:cs typeface="Times New Roman" pitchFamily="18" charset="0"/>
              </a:rPr>
              <a:t> </a:t>
            </a:r>
            <a:r>
              <a:rPr lang="ru-RU" sz="4800" b="1" dirty="0" smtClean="0">
                <a:latin typeface="Times New Roman" pitchFamily="18" charset="0"/>
                <a:cs typeface="Times New Roman" pitchFamily="18" charset="0"/>
              </a:rPr>
              <a:t>      </a:t>
            </a:r>
            <a:r>
              <a:rPr lang="ru-RU" sz="4800" b="1" dirty="0" err="1" smtClean="0">
                <a:latin typeface="Times New Roman" pitchFamily="18" charset="0"/>
                <a:cs typeface="Times New Roman" pitchFamily="18" charset="0"/>
              </a:rPr>
              <a:t>Эфендиев</a:t>
            </a:r>
            <a:r>
              <a:rPr lang="ru-RU" sz="4800" b="1" dirty="0" smtClean="0">
                <a:latin typeface="Times New Roman" pitchFamily="18" charset="0"/>
                <a:cs typeface="Times New Roman" pitchFamily="18" charset="0"/>
              </a:rPr>
              <a:t> Муртаза           </a:t>
            </a:r>
          </a:p>
          <a:p>
            <a:r>
              <a:rPr lang="ru-RU" sz="4800" b="1" dirty="0">
                <a:latin typeface="Times New Roman" pitchFamily="18" charset="0"/>
                <a:cs typeface="Times New Roman" pitchFamily="18" charset="0"/>
              </a:rPr>
              <a:t> </a:t>
            </a:r>
            <a:r>
              <a:rPr lang="ru-RU" sz="4800" b="1" dirty="0" smtClean="0">
                <a:latin typeface="Times New Roman" pitchFamily="18" charset="0"/>
                <a:cs typeface="Times New Roman" pitchFamily="18" charset="0"/>
              </a:rPr>
              <a:t>                Магомедович</a:t>
            </a:r>
          </a:p>
          <a:p>
            <a:r>
              <a:rPr lang="ru-RU" sz="4800" b="1" smtClean="0">
                <a:latin typeface="Times New Roman" pitchFamily="18" charset="0"/>
                <a:cs typeface="Times New Roman" pitchFamily="18" charset="0"/>
              </a:rPr>
              <a:t>                    </a:t>
            </a:r>
            <a:r>
              <a:rPr lang="ru-RU" sz="4800" b="1" smtClean="0">
                <a:latin typeface="Times New Roman" pitchFamily="18" charset="0"/>
                <a:cs typeface="Times New Roman" pitchFamily="18" charset="0"/>
              </a:rPr>
              <a:t> </a:t>
            </a:r>
            <a:endParaRPr lang="ru-RU" sz="4800" b="1" dirty="0">
              <a:latin typeface="Times New Roman" pitchFamily="18" charset="0"/>
              <a:cs typeface="Times New Roman" pitchFamily="18" charset="0"/>
            </a:endParaRPr>
          </a:p>
        </p:txBody>
      </p:sp>
    </p:spTree>
  </p:cSld>
  <p:clrMapOvr>
    <a:masterClrMapping/>
  </p:clrMapOvr>
  <p:transition spd="med" advClick="0" advTm="20000">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TotalTime>
  <Words>355</Words>
  <Application>Microsoft Office PowerPoint</Application>
  <PresentationFormat>Экран (4:3)</PresentationFormat>
  <Paragraphs>20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Эркер</vt:lpstr>
      <vt:lpstr>         Годы жизни Константина                                                 Симонова</vt:lpstr>
      <vt:lpstr>Слайд 2</vt:lpstr>
      <vt:lpstr>Слайд 3</vt:lpstr>
      <vt:lpstr>Слайд 4</vt:lpstr>
      <vt:lpstr>Слайд 5</vt:lpstr>
      <vt:lpstr>Слайд 6</vt:lpstr>
      <vt:lpstr>Слайд 7</vt:lpstr>
      <vt:lpstr>Слайд 8</vt:lpstr>
      <vt:lpstr>Слайд 9</vt:lpstr>
    </vt:vector>
  </TitlesOfParts>
  <Manager>мсм</Manager>
  <Company>исош</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Gody jizni K.Simonova</dc:title>
  <dc:creator>муртаза Игали сош </dc:creator>
  <cp:lastModifiedBy>муртаза</cp:lastModifiedBy>
  <cp:revision>4</cp:revision>
  <dcterms:created xsi:type="dcterms:W3CDTF">2015-11-18T13:03:11Z</dcterms:created>
  <dcterms:modified xsi:type="dcterms:W3CDTF">2017-09-24T12:58:41Z</dcterms:modified>
</cp:coreProperties>
</file>