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71" r:id="rId6"/>
    <p:sldId id="269" r:id="rId7"/>
    <p:sldId id="259" r:id="rId8"/>
    <p:sldId id="260" r:id="rId9"/>
    <p:sldId id="273" r:id="rId10"/>
    <p:sldId id="274" r:id="rId11"/>
    <p:sldId id="261" r:id="rId12"/>
    <p:sldId id="272" r:id="rId13"/>
    <p:sldId id="262" r:id="rId14"/>
    <p:sldId id="263" r:id="rId15"/>
    <p:sldId id="264" r:id="rId16"/>
    <p:sldId id="265" r:id="rId17"/>
    <p:sldId id="275" r:id="rId18"/>
    <p:sldId id="267" r:id="rId19"/>
    <p:sldId id="268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F910-E20C-40EC-8498-5C50705BA3A3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0397-ED35-455D-937E-94880C2B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473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F910-E20C-40EC-8498-5C50705BA3A3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0397-ED35-455D-937E-94880C2B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4990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F910-E20C-40EC-8498-5C50705BA3A3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0397-ED35-455D-937E-94880C2B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6421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F910-E20C-40EC-8498-5C50705BA3A3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0397-ED35-455D-937E-94880C2B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6846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F910-E20C-40EC-8498-5C50705BA3A3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0397-ED35-455D-937E-94880C2B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0718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F910-E20C-40EC-8498-5C50705BA3A3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0397-ED35-455D-937E-94880C2B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7692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F910-E20C-40EC-8498-5C50705BA3A3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0397-ED35-455D-937E-94880C2B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1970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F910-E20C-40EC-8498-5C50705BA3A3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0397-ED35-455D-937E-94880C2B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722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F910-E20C-40EC-8498-5C50705BA3A3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0397-ED35-455D-937E-94880C2B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5160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F910-E20C-40EC-8498-5C50705BA3A3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0397-ED35-455D-937E-94880C2B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8294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F910-E20C-40EC-8498-5C50705BA3A3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70397-ED35-455D-937E-94880C2B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8157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9F910-E20C-40EC-8498-5C50705BA3A3}" type="datetimeFigureOut">
              <a:rPr lang="ru-RU" smtClean="0"/>
              <a:pPr/>
              <a:t>11.11.2017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70397-ED35-455D-937E-94880C2BDB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298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Процедуры и функции в Паскале. Рекурсия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8148945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907704"/>
          </a:xfrm>
        </p:spPr>
        <p:txBody>
          <a:bodyPr>
            <a:noAutofit/>
          </a:bodyPr>
          <a:lstStyle/>
          <a:p>
            <a:r>
              <a:rPr lang="ru-RU" sz="2400" dirty="0" smtClean="0"/>
              <a:t>Для того чтобы переменные </a:t>
            </a:r>
            <a:r>
              <a:rPr lang="ru-RU" sz="2400" b="1" dirty="0" smtClean="0"/>
              <a:t>c</a:t>
            </a:r>
            <a:r>
              <a:rPr lang="ru-RU" sz="2400" dirty="0" smtClean="0"/>
              <a:t> и </a:t>
            </a:r>
            <a:r>
              <a:rPr lang="ru-RU" sz="2400" b="1" dirty="0" smtClean="0"/>
              <a:t>d</a:t>
            </a:r>
            <a:r>
              <a:rPr lang="ru-RU" sz="2400" dirty="0" smtClean="0"/>
              <a:t>, </a:t>
            </a:r>
            <a:r>
              <a:rPr lang="ru-RU" sz="2400" b="1" dirty="0" smtClean="0"/>
              <a:t>a</a:t>
            </a:r>
            <a:r>
              <a:rPr lang="ru-RU" sz="2400" dirty="0" smtClean="0"/>
              <a:t> и </a:t>
            </a:r>
            <a:r>
              <a:rPr lang="ru-RU" sz="2400" b="1" dirty="0" smtClean="0"/>
              <a:t>b</a:t>
            </a:r>
            <a:r>
              <a:rPr lang="ru-RU" sz="2400" dirty="0" smtClean="0"/>
              <a:t> ссылались на одни и те же ячейки памяти (если изменятся значения </a:t>
            </a:r>
            <a:r>
              <a:rPr lang="ru-RU" sz="2400" b="1" dirty="0" smtClean="0"/>
              <a:t>a</a:t>
            </a:r>
            <a:r>
              <a:rPr lang="ru-RU" sz="2400" dirty="0" smtClean="0"/>
              <a:t> и </a:t>
            </a:r>
            <a:r>
              <a:rPr lang="ru-RU" sz="2400" b="1" dirty="0" smtClean="0"/>
              <a:t>b</a:t>
            </a:r>
            <a:r>
              <a:rPr lang="ru-RU" sz="2400" dirty="0" smtClean="0"/>
              <a:t>, то изменятся значения и </a:t>
            </a:r>
            <a:r>
              <a:rPr lang="ru-RU" sz="2400" b="1" dirty="0" smtClean="0"/>
              <a:t>c, d</a:t>
            </a:r>
            <a:r>
              <a:rPr lang="ru-RU" sz="2400" dirty="0" smtClean="0"/>
              <a:t>) необходимо при описании формальных параметров, перед нужными переменными добавить слово </a:t>
            </a:r>
            <a:r>
              <a:rPr lang="ru-RU" sz="2400" b="1" dirty="0" smtClean="0"/>
              <a:t>VAR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procedure </a:t>
            </a:r>
            <a:r>
              <a:rPr lang="en-US" dirty="0" err="1" smtClean="0"/>
              <a:t>obmen</a:t>
            </a:r>
            <a:r>
              <a:rPr lang="en-US" dirty="0" smtClean="0"/>
              <a:t> (</a:t>
            </a:r>
            <a:r>
              <a:rPr lang="en-US" b="1" dirty="0" err="1" smtClean="0">
                <a:solidFill>
                  <a:srgbClr val="002060"/>
                </a:solidFill>
              </a:rPr>
              <a:t>var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a,b:integer</a:t>
            </a:r>
            <a:r>
              <a:rPr lang="en-US" dirty="0" smtClean="0"/>
              <a:t>);</a:t>
            </a:r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2555776" y="3497214"/>
            <a:ext cx="1595476" cy="461665"/>
            <a:chOff x="5796136" y="908720"/>
            <a:chExt cx="1595476" cy="461665"/>
          </a:xfrm>
        </p:grpSpPr>
        <p:sp>
          <p:nvSpPr>
            <p:cNvPr id="5" name="TextBox 4"/>
            <p:cNvSpPr txBox="1"/>
            <p:nvPr/>
          </p:nvSpPr>
          <p:spPr>
            <a:xfrm>
              <a:off x="579613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cxnSp>
          <p:nvCxnSpPr>
            <p:cNvPr id="6" name="Прямая со стрелкой 5"/>
            <p:cNvCxnSpPr>
              <a:stCxn id="5" idx="3"/>
            </p:cNvCxnSpPr>
            <p:nvPr/>
          </p:nvCxnSpPr>
          <p:spPr>
            <a:xfrm flipV="1">
              <a:off x="6300192" y="1139552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688755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5</a:t>
              </a:r>
              <a:endParaRPr lang="ru-RU" sz="2400" b="1" dirty="0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555776" y="4057315"/>
            <a:ext cx="1595476" cy="477628"/>
            <a:chOff x="5796136" y="1468821"/>
            <a:chExt cx="1595476" cy="477628"/>
          </a:xfrm>
        </p:grpSpPr>
        <p:sp>
          <p:nvSpPr>
            <p:cNvPr id="9" name="TextBox 8"/>
            <p:cNvSpPr txBox="1"/>
            <p:nvPr/>
          </p:nvSpPr>
          <p:spPr>
            <a:xfrm>
              <a:off x="5796136" y="1484784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cxnSp>
          <p:nvCxnSpPr>
            <p:cNvPr id="10" name="Прямая со стрелкой 9"/>
            <p:cNvCxnSpPr/>
            <p:nvPr/>
          </p:nvCxnSpPr>
          <p:spPr>
            <a:xfrm flipV="1">
              <a:off x="6300192" y="16996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6887556" y="1468821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55776" y="4721350"/>
            <a:ext cx="5040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</a:t>
            </a:r>
            <a:endParaRPr lang="ru-RU" sz="2400" b="1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 flipV="1">
            <a:off x="3059832" y="3861048"/>
            <a:ext cx="576064" cy="106130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569668" y="5311305"/>
            <a:ext cx="5040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b</a:t>
            </a:r>
            <a:endParaRPr lang="ru-RU" sz="2400" b="1" dirty="0"/>
          </a:p>
        </p:txBody>
      </p:sp>
      <p:cxnSp>
        <p:nvCxnSpPr>
          <p:cNvPr id="18" name="Прямая со стрелкой 17"/>
          <p:cNvCxnSpPr>
            <a:endCxn id="11" idx="2"/>
          </p:cNvCxnSpPr>
          <p:nvPr/>
        </p:nvCxnSpPr>
        <p:spPr>
          <a:xfrm flipV="1">
            <a:off x="3062424" y="4518980"/>
            <a:ext cx="836800" cy="10072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11472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/>
              <a:t>Пример </a:t>
            </a:r>
            <a:r>
              <a:rPr lang="en-US" sz="2800" b="1" dirty="0" smtClean="0"/>
              <a:t>3</a:t>
            </a:r>
            <a:r>
              <a:rPr lang="ru-RU" sz="2800" b="1" dirty="0" smtClean="0"/>
              <a:t>.</a:t>
            </a:r>
            <a:r>
              <a:rPr lang="ru-RU" sz="2800" dirty="0" smtClean="0"/>
              <a:t>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000" dirty="0" smtClean="0">
                <a:solidFill>
                  <a:srgbClr val="C00000"/>
                </a:solidFill>
              </a:rPr>
              <a:t>Даны 3 различных массива целых чисел (размер каждого не превышает 15). В каждом массиве </a:t>
            </a:r>
            <a:r>
              <a:rPr lang="ru-RU" sz="2000" b="1" dirty="0" smtClean="0">
                <a:solidFill>
                  <a:srgbClr val="C00000"/>
                </a:solidFill>
              </a:rPr>
              <a:t>найти сумму элементов и среднеарифметическое значение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program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proc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, n , sum: integer;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sr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: real;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procedure work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r:integer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s:integer;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s1:real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); </a:t>
            </a:r>
          </a:p>
          <a:p>
            <a:pPr marL="88900" indent="0">
              <a:buNone/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mas : array [1..15] of integer ; 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 marL="8890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j : integer;</a:t>
            </a:r>
          </a:p>
          <a:p>
            <a:pPr marL="8890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begin</a:t>
            </a:r>
          </a:p>
          <a:p>
            <a:pPr marL="633413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s:=0;</a:t>
            </a:r>
          </a:p>
          <a:p>
            <a:pPr marL="633413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for j:=1 to r do </a:t>
            </a:r>
          </a:p>
          <a:p>
            <a:pPr marL="722313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begin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marL="633413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read (mas[j]);  s:=s+mas [j]; </a:t>
            </a:r>
          </a:p>
          <a:p>
            <a:pPr marL="722313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end;</a:t>
            </a:r>
          </a:p>
          <a:p>
            <a:pPr marL="633413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s1:=s/r;</a:t>
            </a:r>
          </a:p>
          <a:p>
            <a:pPr marL="176213" indent="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end;</a:t>
            </a:r>
          </a:p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042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главная программа}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begin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for i:=1 to 3 do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begin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write ('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Vvedite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razmer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',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'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masiva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');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readln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(n);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work (n, sum,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sr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); 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{</a:t>
            </a:r>
            <a:r>
              <a:rPr lang="ru-RU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вызов процедуры </a:t>
            </a:r>
            <a:r>
              <a:rPr lang="en-US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work}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('Summa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elementov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',sum);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writeln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('</a:t>
            </a:r>
            <a:r>
              <a:rPr lang="en-US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Srednearifmeticheskoe</a:t>
            </a: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',sr:4:1);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end;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end.</a:t>
            </a:r>
            <a:endParaRPr lang="ru-RU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3093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/>
              <a:t>Результат работы программы: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814" r="62177" b="20055"/>
          <a:stretch/>
        </p:blipFill>
        <p:spPr>
          <a:xfrm>
            <a:off x="0" y="986537"/>
            <a:ext cx="4604965" cy="5441236"/>
          </a:xfrm>
        </p:spPr>
      </p:pic>
      <p:sp>
        <p:nvSpPr>
          <p:cNvPr id="5" name="Прямоугольник 4"/>
          <p:cNvSpPr/>
          <p:nvPr/>
        </p:nvSpPr>
        <p:spPr>
          <a:xfrm>
            <a:off x="4604965" y="888026"/>
            <a:ext cx="4572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В программе трижды вызывается процедура </a:t>
            </a:r>
            <a:r>
              <a:rPr lang="ru-RU" sz="2400" b="1" dirty="0" err="1" smtClean="0"/>
              <a:t>work</a:t>
            </a:r>
            <a:r>
              <a:rPr lang="ru-RU" sz="2400" dirty="0" smtClean="0"/>
              <a:t>,  в которой </a:t>
            </a:r>
            <a:r>
              <a:rPr lang="ru-RU" sz="2400" b="1" i="1" dirty="0" smtClean="0"/>
              <a:t>формальные переменные r, s, s1 </a:t>
            </a:r>
            <a:r>
              <a:rPr lang="ru-RU" sz="2400" dirty="0" smtClean="0"/>
              <a:t>заменяются </a:t>
            </a:r>
            <a:r>
              <a:rPr lang="ru-RU" sz="2400" b="1" i="1" dirty="0" smtClean="0"/>
              <a:t>фактическими  n, </a:t>
            </a:r>
            <a:r>
              <a:rPr lang="ru-RU" sz="2400" b="1" i="1" dirty="0" err="1" smtClean="0"/>
              <a:t>sum</a:t>
            </a:r>
            <a:r>
              <a:rPr lang="ru-RU" sz="2400" b="1" i="1" dirty="0" smtClean="0"/>
              <a:t>, </a:t>
            </a:r>
            <a:r>
              <a:rPr lang="ru-RU" sz="2400" b="1" i="1" dirty="0" err="1" smtClean="0"/>
              <a:t>sr</a:t>
            </a:r>
            <a:r>
              <a:rPr lang="ru-RU" sz="2400" b="1" i="1" dirty="0" smtClean="0"/>
              <a:t>.</a:t>
            </a:r>
            <a:r>
              <a:rPr lang="ru-RU" sz="2400" dirty="0" smtClean="0"/>
              <a:t> Процедура выполняет  ввод элементов массива, вычисляет сумму и среднее значение</a:t>
            </a:r>
            <a:r>
              <a:rPr lang="ru-RU" sz="2400" b="1" dirty="0" smtClean="0"/>
              <a:t>. Переменные  s и s1 возвращаются в главную программу</a:t>
            </a:r>
            <a:r>
              <a:rPr lang="ru-RU" sz="2400" dirty="0" smtClean="0"/>
              <a:t>, поэтому перед их описанием ставится служебное слово </a:t>
            </a:r>
            <a:r>
              <a:rPr lang="ru-RU" sz="2400" b="1" dirty="0" err="1" smtClean="0"/>
              <a:t>var</a:t>
            </a:r>
            <a:r>
              <a:rPr lang="ru-RU" sz="2400" dirty="0" smtClean="0"/>
              <a:t>. Локальные параметры </a:t>
            </a:r>
            <a:r>
              <a:rPr lang="ru-RU" sz="2400" b="1" dirty="0" err="1" smtClean="0"/>
              <a:t>mas</a:t>
            </a:r>
            <a:r>
              <a:rPr lang="ru-RU" sz="2400" b="1" dirty="0" smtClean="0"/>
              <a:t>, j </a:t>
            </a:r>
            <a:r>
              <a:rPr lang="ru-RU" sz="2400" dirty="0" smtClean="0"/>
              <a:t>действуют только в процедуре. Глобальные - </a:t>
            </a:r>
            <a:r>
              <a:rPr lang="ru-RU" sz="2400" b="1" dirty="0" smtClean="0"/>
              <a:t>i, n, </a:t>
            </a:r>
            <a:r>
              <a:rPr lang="ru-RU" sz="2400" b="1" dirty="0" err="1" smtClean="0"/>
              <a:t>sum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sr</a:t>
            </a:r>
            <a:r>
              <a:rPr lang="ru-RU" sz="2400" dirty="0" smtClean="0"/>
              <a:t> доступны во всей программе.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380962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Функции в Паскале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Набор встроенных функций в языке Паскаль достаточно широк (ABS, SQR, TRUNC и т.д.). Если в программу включается новая, нестандартная функция, то ее необходимо описать в тексте программы, после чего можно обращаться к ней из программы. </a:t>
            </a:r>
            <a:r>
              <a:rPr lang="ru-RU" b="1" dirty="0" smtClean="0"/>
              <a:t>Обращение к функции осуществляется в правой части оператора присваивания, с указанием имени функции и фактических параметров. </a:t>
            </a:r>
            <a:r>
              <a:rPr lang="ru-RU" dirty="0" smtClean="0"/>
              <a:t>Функция может иметь собственные локальные константы, типы, переменные, процедуры и функции. Описание функций в Паскале аналогично описанию процедур.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31233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Отличительные особенности функций: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- результат выполнения - одно значение, которое присваивается имени функции и передается в основную программу;</a:t>
            </a:r>
          </a:p>
          <a:p>
            <a:pPr marL="0" indent="0">
              <a:buNone/>
            </a:pPr>
            <a:r>
              <a:rPr lang="ru-RU" dirty="0" smtClean="0"/>
              <a:t> - имя функции может входить в выражение как операнд.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47496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Пример </a:t>
            </a:r>
            <a:r>
              <a:rPr lang="en-US" sz="3200" b="1" dirty="0" smtClean="0">
                <a:solidFill>
                  <a:srgbClr val="002060"/>
                </a:solidFill>
              </a:rPr>
              <a:t>4</a:t>
            </a:r>
            <a:r>
              <a:rPr lang="ru-RU" sz="3200" dirty="0" smtClean="0">
                <a:solidFill>
                  <a:srgbClr val="002060"/>
                </a:solidFill>
              </a:rPr>
              <a:t>. Написать  подпрограмму-функцию степени  </a:t>
            </a:r>
            <a:r>
              <a:rPr lang="ru-RU" sz="3200" b="1" dirty="0" smtClean="0">
                <a:solidFill>
                  <a:srgbClr val="002060"/>
                </a:solidFill>
              </a:rPr>
              <a:t>а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x</a:t>
            </a:r>
            <a:r>
              <a:rPr lang="en-US" sz="3200" dirty="0" smtClean="0">
                <a:solidFill>
                  <a:srgbClr val="002060"/>
                </a:solidFill>
              </a:rPr>
              <a:t>, </a:t>
            </a:r>
            <a:r>
              <a:rPr lang="ru-RU" sz="3200" dirty="0" smtClean="0">
                <a:solidFill>
                  <a:srgbClr val="002060"/>
                </a:solidFill>
              </a:rPr>
              <a:t>где </a:t>
            </a:r>
            <a:r>
              <a:rPr lang="en-US" sz="3200" dirty="0" smtClean="0">
                <a:solidFill>
                  <a:srgbClr val="002060"/>
                </a:solidFill>
              </a:rPr>
              <a:t>a, </a:t>
            </a:r>
            <a:r>
              <a:rPr lang="ru-RU" sz="3200" dirty="0" smtClean="0">
                <a:solidFill>
                  <a:srgbClr val="002060"/>
                </a:solidFill>
              </a:rPr>
              <a:t>х – любые числа. Воспользуемся формулой: </a:t>
            </a:r>
            <a:r>
              <a:rPr lang="ru-RU" sz="3200" b="1" dirty="0" smtClean="0">
                <a:solidFill>
                  <a:srgbClr val="002060"/>
                </a:solidFill>
              </a:rPr>
              <a:t>а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</a:rPr>
              <a:t> = e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x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baseline="30000" dirty="0" err="1" smtClean="0">
                <a:solidFill>
                  <a:srgbClr val="002060"/>
                </a:solidFill>
              </a:rPr>
              <a:t>ln</a:t>
            </a:r>
            <a:r>
              <a:rPr lang="en-US" sz="3200" b="1" baseline="30000" dirty="0" smtClean="0">
                <a:solidFill>
                  <a:srgbClr val="002060"/>
                </a:solidFill>
              </a:rPr>
              <a:t> a</a:t>
            </a:r>
            <a:r>
              <a:rPr lang="en-US" sz="3200" b="1" dirty="0" smtClean="0">
                <a:solidFill>
                  <a:srgbClr val="002060"/>
                </a:solidFill>
              </a:rPr>
              <a:t>   </a:t>
            </a:r>
            <a:r>
              <a:rPr lang="en-US" sz="3200" dirty="0" smtClean="0">
                <a:solidFill>
                  <a:srgbClr val="002060"/>
                </a:solidFill>
              </a:rPr>
              <a:t/>
            </a:r>
            <a:br>
              <a:rPr lang="en-US" sz="3200" dirty="0" smtClean="0">
                <a:solidFill>
                  <a:srgbClr val="002060"/>
                </a:solidFill>
              </a:rPr>
            </a:b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67645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program p2;           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f,  b, s, t, c, d : real;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глобальные переменные}</a:t>
            </a:r>
          </a:p>
          <a:p>
            <a:pPr marL="0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function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stp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(a, x : real) : real;</a:t>
            </a:r>
          </a:p>
          <a:p>
            <a:pPr mar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y : real;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локальные переменные}</a:t>
            </a:r>
          </a:p>
          <a:p>
            <a:pPr mar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begin</a:t>
            </a:r>
          </a:p>
          <a:p>
            <a:pPr marL="0" indent="0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y :=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exp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(x *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ln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 a)) ;</a:t>
            </a:r>
          </a:p>
          <a:p>
            <a:pPr marL="987425" indent="-987425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stp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:= y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;{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присвоение имени функции результата   вычислений подпрограммы}</a:t>
            </a:r>
          </a:p>
          <a:p>
            <a:pPr marL="0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end; 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описание функции закончено }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begin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d:=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(2.4, 5); </a:t>
            </a:r>
            <a:r>
              <a:rPr lang="en-US" sz="2000" i="1" dirty="0" smtClean="0">
                <a:latin typeface="Arial" pitchFamily="34" charset="0"/>
                <a:cs typeface="Arial" pitchFamily="34" charset="0"/>
              </a:rPr>
              <a:t>{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вычисление степеней  разных  чисел и переменных}</a:t>
            </a:r>
          </a:p>
          <a:p>
            <a:pPr marL="0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(d,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(5,3.5));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read (f, b, s, t);    c :=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(f, s)+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stp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(b, t);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writeln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(c);  </a:t>
            </a:r>
          </a:p>
          <a:p>
            <a:pPr marL="0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end.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5265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ChangeArrowheads="1"/>
          </p:cNvSpPr>
          <p:nvPr/>
        </p:nvSpPr>
        <p:spPr bwMode="auto">
          <a:xfrm>
            <a:off x="5084763" y="2343150"/>
            <a:ext cx="1717675" cy="423863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b="1"/>
              <a:t>Функции</a:t>
            </a:r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0" y="892175"/>
            <a:ext cx="9144000" cy="893763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ru-RU" b="1">
                <a:solidFill>
                  <a:srgbClr val="CC3300"/>
                </a:solidFill>
              </a:rPr>
              <a:t>Подпрограмма</a:t>
            </a:r>
            <a:r>
              <a:rPr lang="ru-RU"/>
              <a:t> — </a:t>
            </a:r>
            <a:r>
              <a:rPr lang="ru-RU" sz="1600"/>
              <a:t>часть программы, оформленная в виде отдельной синтаксической конструкции и снабжённая  именем (самостоятельный программный блок)</a:t>
            </a:r>
            <a:r>
              <a:rPr lang="en-US" sz="1600"/>
              <a:t>, </a:t>
            </a:r>
            <a:r>
              <a:rPr lang="ru-RU" sz="1600"/>
              <a:t>для решения  отдельных  задач.</a:t>
            </a:r>
          </a:p>
        </p:txBody>
      </p:sp>
      <p:sp>
        <p:nvSpPr>
          <p:cNvPr id="1966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1966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196615" name="Line 7"/>
          <p:cNvSpPr>
            <a:spLocks noChangeShapeType="1"/>
          </p:cNvSpPr>
          <p:nvPr/>
        </p:nvSpPr>
        <p:spPr bwMode="auto">
          <a:xfrm>
            <a:off x="3392488" y="2065338"/>
            <a:ext cx="4762" cy="27463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6" name="Line 8"/>
          <p:cNvSpPr>
            <a:spLocks noChangeShapeType="1"/>
          </p:cNvSpPr>
          <p:nvPr/>
        </p:nvSpPr>
        <p:spPr bwMode="auto">
          <a:xfrm>
            <a:off x="3376613" y="2071688"/>
            <a:ext cx="2606675" cy="1587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7" name="Line 9"/>
          <p:cNvSpPr>
            <a:spLocks noChangeShapeType="1"/>
          </p:cNvSpPr>
          <p:nvPr/>
        </p:nvSpPr>
        <p:spPr bwMode="auto">
          <a:xfrm flipV="1">
            <a:off x="4646613" y="1787525"/>
            <a:ext cx="1587" cy="27781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8" name="Line 10"/>
          <p:cNvSpPr>
            <a:spLocks noChangeShapeType="1"/>
          </p:cNvSpPr>
          <p:nvPr/>
        </p:nvSpPr>
        <p:spPr bwMode="auto">
          <a:xfrm>
            <a:off x="5964238" y="2068513"/>
            <a:ext cx="0" cy="2825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96619" name="Text Box 11"/>
          <p:cNvSpPr txBox="1">
            <a:spLocks noChangeArrowheads="1"/>
          </p:cNvSpPr>
          <p:nvPr/>
        </p:nvSpPr>
        <p:spPr bwMode="auto">
          <a:xfrm>
            <a:off x="0" y="2871788"/>
            <a:ext cx="4454525" cy="2292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80808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600" b="1" i="1" u="sng" dirty="0"/>
              <a:t>Описание процедуры:</a:t>
            </a:r>
            <a:endParaRPr lang="en-US" sz="1600" b="1" dirty="0"/>
          </a:p>
          <a:p>
            <a:pPr algn="l"/>
            <a:endParaRPr lang="ru-RU" sz="1600" b="1" dirty="0"/>
          </a:p>
          <a:p>
            <a:pPr algn="l"/>
            <a:r>
              <a:rPr lang="en-US" sz="1600" b="1" dirty="0">
                <a:latin typeface="Courier New" pitchFamily="49" charset="0"/>
              </a:rPr>
              <a:t>procedure</a:t>
            </a:r>
            <a:r>
              <a:rPr lang="ru-RU" sz="1600" b="1" i="1" dirty="0">
                <a:solidFill>
                  <a:srgbClr val="C00000"/>
                </a:solidFill>
              </a:rPr>
              <a:t>&lt;имя&gt;</a:t>
            </a:r>
            <a:r>
              <a:rPr lang="ru-RU" sz="1600" b="1" i="1" dirty="0">
                <a:solidFill>
                  <a:schemeClr val="accent2"/>
                </a:solidFill>
              </a:rPr>
              <a:t> </a:t>
            </a:r>
            <a:r>
              <a:rPr lang="ru-RU" sz="1600" b="1" dirty="0"/>
              <a:t>(</a:t>
            </a:r>
            <a:r>
              <a:rPr lang="ru-RU" sz="1600" b="1" dirty="0">
                <a:solidFill>
                  <a:srgbClr val="CC3300"/>
                </a:solidFill>
              </a:rPr>
              <a:t>&lt;список формальных параметров</a:t>
            </a:r>
            <a:r>
              <a:rPr lang="en-US" sz="1600" b="1" dirty="0">
                <a:solidFill>
                  <a:srgbClr val="CC3300"/>
                </a:solidFill>
              </a:rPr>
              <a:t>&gt;</a:t>
            </a:r>
            <a:r>
              <a:rPr lang="ru-RU" sz="1600" b="1" dirty="0"/>
              <a:t>)</a:t>
            </a:r>
          </a:p>
          <a:p>
            <a:pPr algn="l"/>
            <a:r>
              <a:rPr lang="en-US" sz="1600" b="1" dirty="0"/>
              <a:t>  {</a:t>
            </a:r>
            <a:r>
              <a:rPr lang="ru-RU" sz="1600" b="1" dirty="0"/>
              <a:t>раздел выполнения </a:t>
            </a:r>
            <a:r>
              <a:rPr lang="ru-RU" sz="1600" b="1" dirty="0">
                <a:solidFill>
                  <a:srgbClr val="336600"/>
                </a:solidFill>
              </a:rPr>
              <a:t>локальных</a:t>
            </a:r>
            <a:r>
              <a:rPr lang="ru-RU" sz="1600" b="1" dirty="0"/>
              <a:t> имён</a:t>
            </a:r>
            <a:r>
              <a:rPr lang="en-US" sz="1600" b="1" dirty="0"/>
              <a:t>}</a:t>
            </a:r>
            <a:endParaRPr lang="ru-RU" sz="1600" b="1" dirty="0"/>
          </a:p>
          <a:p>
            <a:pPr algn="l"/>
            <a:r>
              <a:rPr lang="en-US" sz="1600" b="1" dirty="0">
                <a:latin typeface="Courier New" pitchFamily="49" charset="0"/>
              </a:rPr>
              <a:t>Begin</a:t>
            </a:r>
            <a:endParaRPr lang="ru-RU" sz="1600" b="1" dirty="0">
              <a:latin typeface="Courier New" pitchFamily="49" charset="0"/>
            </a:endParaRPr>
          </a:p>
          <a:p>
            <a:pPr algn="l"/>
            <a:r>
              <a:rPr lang="en-US" sz="1600" b="1" dirty="0"/>
              <a:t>  {</a:t>
            </a:r>
            <a:r>
              <a:rPr lang="ru-RU" sz="1600" b="1" dirty="0"/>
              <a:t>раздел выполнения операторов</a:t>
            </a:r>
            <a:r>
              <a:rPr lang="en-US" sz="1600" b="1" dirty="0"/>
              <a:t>}</a:t>
            </a:r>
            <a:endParaRPr lang="ru-RU" sz="1600" b="1" dirty="0"/>
          </a:p>
          <a:p>
            <a:pPr algn="l"/>
            <a:r>
              <a:rPr lang="en-US" sz="1600" b="1" dirty="0">
                <a:latin typeface="Courier New" pitchFamily="49" charset="0"/>
              </a:rPr>
              <a:t>End;</a:t>
            </a:r>
          </a:p>
          <a:p>
            <a:pPr algn="l"/>
            <a:endParaRPr lang="ru-RU" sz="1600" b="1" dirty="0">
              <a:solidFill>
                <a:srgbClr val="CC3300"/>
              </a:solidFill>
            </a:endParaRPr>
          </a:p>
        </p:txBody>
      </p:sp>
      <p:sp>
        <p:nvSpPr>
          <p:cNvPr id="196620" name="Text Box 12"/>
          <p:cNvSpPr txBox="1">
            <a:spLocks noChangeArrowheads="1"/>
          </p:cNvSpPr>
          <p:nvPr/>
        </p:nvSpPr>
        <p:spPr bwMode="auto">
          <a:xfrm>
            <a:off x="4465638" y="2868613"/>
            <a:ext cx="4678362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80808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200" b="1" dirty="0"/>
              <a:t> </a:t>
            </a:r>
            <a:r>
              <a:rPr lang="ru-RU" sz="1600" b="1" i="1" u="sng" dirty="0"/>
              <a:t>Описание функции:</a:t>
            </a:r>
            <a:endParaRPr lang="en-US" sz="1600" b="1" dirty="0"/>
          </a:p>
          <a:p>
            <a:pPr algn="l"/>
            <a:endParaRPr lang="ru-RU" sz="1600" b="1" dirty="0"/>
          </a:p>
          <a:p>
            <a:pPr algn="l"/>
            <a:r>
              <a:rPr lang="en-US" sz="1600" b="1" dirty="0">
                <a:latin typeface="Courier New" pitchFamily="49" charset="0"/>
              </a:rPr>
              <a:t>function</a:t>
            </a:r>
            <a:r>
              <a:rPr lang="ru-RU" sz="1600" b="1" i="1" dirty="0">
                <a:solidFill>
                  <a:srgbClr val="C00000"/>
                </a:solidFill>
              </a:rPr>
              <a:t>&lt;имя&gt;</a:t>
            </a:r>
            <a:r>
              <a:rPr lang="ru-RU" sz="1600" dirty="0"/>
              <a:t> (</a:t>
            </a:r>
            <a:r>
              <a:rPr lang="ru-RU" sz="1600" b="1" dirty="0">
                <a:solidFill>
                  <a:srgbClr val="CC3300"/>
                </a:solidFill>
              </a:rPr>
              <a:t>&lt;список формальных</a:t>
            </a:r>
            <a:r>
              <a:rPr lang="en-US" sz="1600" b="1" dirty="0">
                <a:solidFill>
                  <a:srgbClr val="CC3300"/>
                </a:solidFill>
              </a:rPr>
              <a:t> </a:t>
            </a:r>
            <a:r>
              <a:rPr lang="ru-RU" sz="1600" b="1" dirty="0">
                <a:solidFill>
                  <a:srgbClr val="CC3300"/>
                </a:solidFill>
              </a:rPr>
              <a:t>параметров</a:t>
            </a:r>
            <a:r>
              <a:rPr lang="en-US" sz="1600" b="1" dirty="0">
                <a:solidFill>
                  <a:srgbClr val="CC3300"/>
                </a:solidFill>
              </a:rPr>
              <a:t>&gt;</a:t>
            </a:r>
            <a:r>
              <a:rPr lang="ru-RU" sz="1600" dirty="0"/>
              <a:t>)</a:t>
            </a:r>
            <a:r>
              <a:rPr lang="en-US" sz="1600" dirty="0"/>
              <a:t>: </a:t>
            </a:r>
            <a:r>
              <a:rPr lang="ru-RU" sz="1600" dirty="0"/>
              <a:t>тип</a:t>
            </a:r>
            <a:r>
              <a:rPr lang="en-US" sz="1600" dirty="0"/>
              <a:t>;</a:t>
            </a:r>
          </a:p>
          <a:p>
            <a:pPr algn="l"/>
            <a:r>
              <a:rPr lang="en-US" sz="1600" dirty="0"/>
              <a:t>  {</a:t>
            </a:r>
            <a:r>
              <a:rPr lang="ru-RU" sz="1600" dirty="0"/>
              <a:t>раздел описания </a:t>
            </a:r>
            <a:r>
              <a:rPr lang="ru-RU" sz="1600" b="1" dirty="0">
                <a:solidFill>
                  <a:srgbClr val="336600"/>
                </a:solidFill>
              </a:rPr>
              <a:t>локальных</a:t>
            </a:r>
            <a:r>
              <a:rPr lang="ru-RU" sz="1600" dirty="0">
                <a:solidFill>
                  <a:srgbClr val="336600"/>
                </a:solidFill>
              </a:rPr>
              <a:t> </a:t>
            </a:r>
            <a:r>
              <a:rPr lang="ru-RU" sz="1600" dirty="0"/>
              <a:t>имён</a:t>
            </a:r>
            <a:r>
              <a:rPr lang="en-US" sz="1600" dirty="0"/>
              <a:t>}</a:t>
            </a:r>
            <a:endParaRPr lang="ru-RU" sz="1600" dirty="0"/>
          </a:p>
          <a:p>
            <a:pPr algn="l"/>
            <a:r>
              <a:rPr lang="en-US" sz="1600" b="1" dirty="0">
                <a:latin typeface="Courier New" pitchFamily="49" charset="0"/>
              </a:rPr>
              <a:t>Begin</a:t>
            </a:r>
          </a:p>
          <a:p>
            <a:pPr algn="l"/>
            <a:r>
              <a:rPr lang="en-US" sz="1600" dirty="0"/>
              <a:t>  {</a:t>
            </a:r>
            <a:r>
              <a:rPr lang="ru-RU" sz="1600" dirty="0"/>
              <a:t>раздел выполняемых операторов</a:t>
            </a:r>
            <a:r>
              <a:rPr lang="en-US" sz="1600" dirty="0"/>
              <a:t>}</a:t>
            </a:r>
            <a:endParaRPr lang="ru-RU" sz="1600" dirty="0"/>
          </a:p>
          <a:p>
            <a:pPr algn="l"/>
            <a:r>
              <a:rPr lang="en-US" sz="1600" b="1" i="1" dirty="0">
                <a:solidFill>
                  <a:srgbClr val="C00000"/>
                </a:solidFill>
              </a:rPr>
              <a:t>&lt;</a:t>
            </a:r>
            <a:r>
              <a:rPr lang="ru-RU" sz="1600" b="1" i="1" dirty="0">
                <a:solidFill>
                  <a:srgbClr val="C00000"/>
                </a:solidFill>
              </a:rPr>
              <a:t>Имя функции</a:t>
            </a:r>
            <a:r>
              <a:rPr lang="en-US" sz="1600" b="1" i="1" dirty="0">
                <a:solidFill>
                  <a:srgbClr val="C00000"/>
                </a:solidFill>
              </a:rPr>
              <a:t>&gt;:=&lt;</a:t>
            </a:r>
            <a:r>
              <a:rPr lang="ru-RU" sz="1600" b="1" i="1" dirty="0">
                <a:solidFill>
                  <a:srgbClr val="C00000"/>
                </a:solidFill>
              </a:rPr>
              <a:t>значение</a:t>
            </a:r>
            <a:r>
              <a:rPr lang="en-US" sz="1600" b="1" i="1" dirty="0">
                <a:solidFill>
                  <a:srgbClr val="C00000"/>
                </a:solidFill>
              </a:rPr>
              <a:t>&gt;;</a:t>
            </a:r>
            <a:r>
              <a:rPr lang="en-US" sz="1600" dirty="0">
                <a:solidFill>
                  <a:srgbClr val="C00000"/>
                </a:solidFill>
              </a:rPr>
              <a:t>            </a:t>
            </a:r>
            <a:r>
              <a:rPr lang="en-US" sz="1600" dirty="0"/>
              <a:t>{</a:t>
            </a:r>
            <a:r>
              <a:rPr lang="ru-RU" sz="1600" dirty="0"/>
              <a:t>обязательный параметр</a:t>
            </a:r>
            <a:r>
              <a:rPr lang="en-US" sz="1600" dirty="0"/>
              <a:t>}</a:t>
            </a:r>
          </a:p>
          <a:p>
            <a:pPr algn="l"/>
            <a:r>
              <a:rPr lang="en-US" sz="1600" b="1" dirty="0">
                <a:latin typeface="Courier New" pitchFamily="49" charset="0"/>
              </a:rPr>
              <a:t>End;</a:t>
            </a:r>
          </a:p>
          <a:p>
            <a:pPr algn="l"/>
            <a:endParaRPr lang="ru-RU" sz="1600" b="1" dirty="0">
              <a:solidFill>
                <a:srgbClr val="CC3300"/>
              </a:solidFill>
            </a:endParaRPr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47624" y="4963447"/>
            <a:ext cx="4359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80808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1600" b="1" i="1" u="sng" dirty="0"/>
              <a:t>Вызов процедуры</a:t>
            </a:r>
            <a:r>
              <a:rPr lang="en-US" sz="1600" b="1" i="1" u="sng" dirty="0"/>
              <a:t>:</a:t>
            </a:r>
            <a:endParaRPr lang="ru-RU" sz="1600" b="1" i="1" u="sng" dirty="0"/>
          </a:p>
          <a:p>
            <a:pPr algn="l"/>
            <a:r>
              <a:rPr lang="ru-RU" sz="1600" b="1" i="1" dirty="0">
                <a:solidFill>
                  <a:srgbClr val="C00000"/>
                </a:solidFill>
              </a:rPr>
              <a:t>&lt;имя </a:t>
            </a:r>
            <a:r>
              <a:rPr lang="ru-RU" sz="1600" b="1" dirty="0">
                <a:solidFill>
                  <a:srgbClr val="C00000"/>
                </a:solidFill>
              </a:rPr>
              <a:t>&gt;</a:t>
            </a:r>
            <a:r>
              <a:rPr lang="en-US" sz="1600" b="1" dirty="0"/>
              <a:t>(</a:t>
            </a:r>
            <a:r>
              <a:rPr lang="ru-RU" sz="1600" b="1" dirty="0">
                <a:solidFill>
                  <a:srgbClr val="CC3300"/>
                </a:solidFill>
              </a:rPr>
              <a:t>&lt;список фактических переменных&gt;</a:t>
            </a:r>
            <a:r>
              <a:rPr lang="en-US" sz="1600" b="1" dirty="0"/>
              <a:t>)</a:t>
            </a:r>
            <a:r>
              <a:rPr lang="ru-RU" sz="1600" b="1" dirty="0">
                <a:solidFill>
                  <a:srgbClr val="CC3300"/>
                </a:solidFill>
              </a:rPr>
              <a:t>;</a:t>
            </a:r>
            <a:endParaRPr lang="en-US" sz="1600" b="1" dirty="0">
              <a:solidFill>
                <a:srgbClr val="CC3300"/>
              </a:solidFill>
            </a:endParaRPr>
          </a:p>
        </p:txBody>
      </p:sp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4689475" y="5278438"/>
            <a:ext cx="42227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9050">
                <a:solidFill>
                  <a:srgbClr val="080808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400" b="1" i="1" u="sng" dirty="0">
                <a:solidFill>
                  <a:srgbClr val="CC3300"/>
                </a:solidFill>
              </a:rPr>
              <a:t> </a:t>
            </a:r>
            <a:r>
              <a:rPr lang="ru-RU" sz="1600" b="1" i="1" u="sng" dirty="0"/>
              <a:t>Вызов функции</a:t>
            </a:r>
            <a:r>
              <a:rPr lang="en-US" sz="1600" b="1" i="1" u="sng" dirty="0"/>
              <a:t>:</a:t>
            </a:r>
            <a:endParaRPr lang="ru-RU" sz="1600" b="1" i="1" u="sng" dirty="0"/>
          </a:p>
          <a:p>
            <a:pPr algn="l"/>
            <a:r>
              <a:rPr lang="ru-RU" sz="1600" b="1" i="1" dirty="0">
                <a:solidFill>
                  <a:srgbClr val="C00000"/>
                </a:solidFill>
              </a:rPr>
              <a:t>&lt; оператор&gt;:= &lt;имя функции&gt;</a:t>
            </a:r>
          </a:p>
          <a:p>
            <a:pPr algn="l"/>
            <a:r>
              <a:rPr lang="ru-RU" sz="1600" b="1" dirty="0"/>
              <a:t> (</a:t>
            </a:r>
            <a:r>
              <a:rPr lang="ru-RU" sz="1600" b="1" dirty="0">
                <a:solidFill>
                  <a:srgbClr val="CC3300"/>
                </a:solidFill>
              </a:rPr>
              <a:t>&lt;список фактических  переменных&gt;</a:t>
            </a:r>
            <a:r>
              <a:rPr lang="ru-RU" sz="1600" b="1" dirty="0"/>
              <a:t>);</a:t>
            </a:r>
          </a:p>
        </p:txBody>
      </p:sp>
      <p:sp>
        <p:nvSpPr>
          <p:cNvPr id="196623" name="AutoShape 15"/>
          <p:cNvSpPr>
            <a:spLocks noChangeArrowheads="1"/>
          </p:cNvSpPr>
          <p:nvPr/>
        </p:nvSpPr>
        <p:spPr bwMode="auto">
          <a:xfrm rot="5400000">
            <a:off x="1897856" y="4075906"/>
            <a:ext cx="1208087" cy="4356100"/>
          </a:xfrm>
          <a:prstGeom prst="wedgeRectCallout">
            <a:avLst>
              <a:gd name="adj1" fmla="val -69799"/>
              <a:gd name="adj2" fmla="val -52521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lIns="0" tIns="0" rIns="0" bIns="108000"/>
          <a:lstStyle/>
          <a:p>
            <a:pPr marL="449263" indent="-187325" algn="l"/>
            <a:r>
              <a:rPr lang="en-US" sz="1600" dirty="0"/>
              <a:t>1</a:t>
            </a:r>
            <a:r>
              <a:rPr lang="ru-RU" sz="1600" dirty="0"/>
              <a:t>. В правой части оператора присваивания. </a:t>
            </a:r>
            <a:endParaRPr lang="en-US" sz="1600" dirty="0"/>
          </a:p>
          <a:p>
            <a:pPr marL="449263" indent="-187325" algn="l"/>
            <a:r>
              <a:rPr lang="en-US" sz="1600" dirty="0"/>
              <a:t>2.</a:t>
            </a:r>
            <a:r>
              <a:rPr lang="ru-RU" sz="1600" dirty="0"/>
              <a:t> В выражении, стоящем в условии оператора разветвления.</a:t>
            </a:r>
            <a:endParaRPr lang="en-US" sz="1600" dirty="0"/>
          </a:p>
          <a:p>
            <a:pPr marL="449263" indent="-187325" algn="l"/>
            <a:r>
              <a:rPr lang="en-US" sz="1600" dirty="0"/>
              <a:t>3. </a:t>
            </a:r>
            <a:r>
              <a:rPr lang="ru-RU" sz="1600" dirty="0"/>
              <a:t>В процедуре вывода, как результат работы функции.</a:t>
            </a:r>
          </a:p>
          <a:p>
            <a:pPr marL="449263" indent="-187325" algn="l"/>
            <a:endParaRPr lang="ru-RU" sz="1600" b="1" i="1" u="sng" dirty="0"/>
          </a:p>
          <a:p>
            <a:pPr marL="449263" indent="-187325" algn="l"/>
            <a:endParaRPr lang="ru-RU" sz="1600" b="1" i="1" u="sng" dirty="0"/>
          </a:p>
        </p:txBody>
      </p:sp>
      <p:sp>
        <p:nvSpPr>
          <p:cNvPr id="196624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1158081" y="0"/>
            <a:ext cx="6840538" cy="549275"/>
          </a:xfrm>
        </p:spPr>
        <p:txBody>
          <a:bodyPr/>
          <a:lstStyle/>
          <a:p>
            <a:r>
              <a:rPr lang="ru-RU" sz="2400" b="1" dirty="0">
                <a:solidFill>
                  <a:srgbClr val="C00000"/>
                </a:solidFill>
              </a:rPr>
              <a:t>Описание подпрограмм</a:t>
            </a:r>
          </a:p>
        </p:txBody>
      </p:sp>
      <p:sp>
        <p:nvSpPr>
          <p:cNvPr id="196612" name="Rectangle 4"/>
          <p:cNvSpPr>
            <a:spLocks noChangeArrowheads="1"/>
          </p:cNvSpPr>
          <p:nvPr/>
        </p:nvSpPr>
        <p:spPr bwMode="auto">
          <a:xfrm>
            <a:off x="2470150" y="2336800"/>
            <a:ext cx="1755775" cy="433388"/>
          </a:xfrm>
          <a:prstGeom prst="rect">
            <a:avLst/>
          </a:prstGeom>
          <a:solidFill>
            <a:schemeClr val="accent1"/>
          </a:solidFill>
          <a:ln w="38100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ru-RU" sz="2000" b="1"/>
              <a:t>Процедуры</a:t>
            </a:r>
          </a:p>
        </p:txBody>
      </p:sp>
    </p:spTree>
    <p:extLst>
      <p:ext uri="{BB962C8B-B14F-4D97-AF65-F5344CB8AC3E}">
        <p14:creationId xmlns:p14="http://schemas.microsoft.com/office/powerpoint/2010/main" xmlns="" val="4219767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818"/>
            <a:ext cx="8229600" cy="1143000"/>
          </a:xfrm>
        </p:spPr>
        <p:txBody>
          <a:bodyPr/>
          <a:lstStyle/>
          <a:p>
            <a:r>
              <a:rPr lang="ru-RU" b="1" dirty="0" smtClean="0"/>
              <a:t>Рекурсия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/>
              <a:t>Процедуры и функции в Паскале могут вызывать сами себя, т.е. обладать свойством рекурсивности. Рекурсивная функция обязательно должна содержать в себе условие окончания рекурсивности, чтобы не вызвать зацикливания программы. При каждом рекурсивном вызове создается новое множество локальных переменных. То есть переменные, расположенные вне вызываемой функции, не изменяются. </a:t>
            </a:r>
          </a:p>
          <a:p>
            <a:pPr marL="0" indent="0">
              <a:buNone/>
            </a:pP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4118997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9077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Пример </a:t>
            </a:r>
            <a:r>
              <a:rPr lang="en-US" sz="3200" b="1" dirty="0" smtClean="0"/>
              <a:t>5</a:t>
            </a:r>
            <a:r>
              <a:rPr lang="ru-RU" sz="3200" b="1" dirty="0" smtClean="0"/>
              <a:t>. </a:t>
            </a:r>
            <a:r>
              <a:rPr lang="ru-RU" sz="3200" dirty="0" smtClean="0"/>
              <a:t>Составить рекурсивную функцию, вычисляющую факториал числа </a:t>
            </a:r>
            <a:r>
              <a:rPr lang="ru-RU" sz="3200" b="1" dirty="0" smtClean="0"/>
              <a:t>n</a:t>
            </a:r>
            <a:r>
              <a:rPr lang="ru-RU" sz="3200" dirty="0" smtClean="0"/>
              <a:t> следующим образом:    </a:t>
            </a:r>
            <a:r>
              <a:rPr lang="ru-RU" sz="3200" b="1" dirty="0" smtClean="0"/>
              <a:t>n! = 1   , если   n= 1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ru-RU" sz="3200" b="1" dirty="0" smtClean="0"/>
              <a:t>n!= ( n -1 )! · n ,  если  n &gt; 1 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function</a:t>
            </a:r>
            <a:r>
              <a:rPr lang="ru-RU" dirty="0" smtClean="0"/>
              <a:t>   f ( n : </a:t>
            </a:r>
            <a:r>
              <a:rPr lang="ru-RU" dirty="0" err="1" smtClean="0"/>
              <a:t>integer</a:t>
            </a:r>
            <a:r>
              <a:rPr lang="ru-RU" dirty="0" smtClean="0"/>
              <a:t>): </a:t>
            </a:r>
            <a:r>
              <a:rPr lang="ru-RU" dirty="0" err="1" smtClean="0"/>
              <a:t>integer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begin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ru-RU" dirty="0" smtClean="0"/>
              <a:t> </a:t>
            </a:r>
            <a:r>
              <a:rPr lang="ru-RU" dirty="0" err="1" smtClean="0"/>
              <a:t>if</a:t>
            </a:r>
            <a:r>
              <a:rPr lang="ru-RU" dirty="0" smtClean="0"/>
              <a:t>  n = 1 </a:t>
            </a:r>
            <a:r>
              <a:rPr lang="ru-RU" dirty="0" err="1" smtClean="0"/>
              <a:t>then</a:t>
            </a:r>
            <a:r>
              <a:rPr lang="ru-RU" dirty="0" smtClean="0"/>
              <a:t>  f := 1  </a:t>
            </a:r>
            <a:r>
              <a:rPr lang="ru-RU" dirty="0" err="1" smtClean="0"/>
              <a:t>else</a:t>
            </a:r>
            <a:r>
              <a:rPr lang="ru-RU" dirty="0" smtClean="0"/>
              <a:t> f := n * f ( n -1 );  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      </a:t>
            </a:r>
            <a:r>
              <a:rPr lang="ru-RU" i="1" dirty="0" smtClean="0"/>
              <a:t>{функция f вызывает саму себя}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 err="1" smtClean="0"/>
              <a:t>end</a:t>
            </a:r>
            <a:r>
              <a:rPr lang="ru-RU" dirty="0" smtClean="0"/>
              <a:t>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2986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b="1" dirty="0" smtClean="0"/>
              <a:t>Подпрограммы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726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Часто в задаче требуется повторить определенную последовательность операторов в разных частях программы. Для того, чтобы описывать эту последовательность один раз, а применять многократно, в языках программирования применяются подпрограммы. 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Подпрограмма - </a:t>
            </a:r>
            <a:r>
              <a:rPr lang="ru-RU" b="1" dirty="0" smtClean="0"/>
              <a:t>специальным образом оформленный блок программы, для дальнейшего его многократного использования в основной программе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ru-RU" dirty="0" smtClean="0"/>
              <a:t>Использование подпрограмм позволяет реализовать один из самых современных методов программирования - </a:t>
            </a:r>
            <a:r>
              <a:rPr lang="ru-RU" dirty="0" smtClean="0">
                <a:solidFill>
                  <a:srgbClr val="C00000"/>
                </a:solidFill>
              </a:rPr>
              <a:t>структурное программирование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3061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n-MN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mn-MN" dirty="0" smtClean="0"/>
              <a:t>1)</a:t>
            </a:r>
            <a:r>
              <a:rPr lang="ru-RU" dirty="0" smtClean="0"/>
              <a:t>Найти площадь круга с использованием процедуры</a:t>
            </a:r>
            <a:r>
              <a:rPr lang="mn-MN" dirty="0" smtClean="0"/>
              <a:t> и</a:t>
            </a:r>
            <a:r>
              <a:rPr lang="ru-RU" dirty="0" smtClean="0"/>
              <a:t>функции.</a:t>
            </a:r>
          </a:p>
          <a:p>
            <a:pPr marL="0" indent="0">
              <a:buNone/>
            </a:pPr>
            <a:r>
              <a:rPr lang="ru-RU" dirty="0" smtClean="0"/>
              <a:t>2)Найти НОД и НОК</a:t>
            </a:r>
          </a:p>
          <a:p>
            <a:pPr marL="0" indent="0">
              <a:buNone/>
            </a:pPr>
            <a:r>
              <a:rPr lang="ru-RU" dirty="0" smtClean="0"/>
              <a:t>3) Найти 1!+2!+…+</a:t>
            </a:r>
            <a:r>
              <a:rPr lang="en-US" dirty="0" smtClean="0"/>
              <a:t>n!</a:t>
            </a:r>
            <a:endParaRPr lang="ru-RU" dirty="0" smtClean="0"/>
          </a:p>
          <a:p>
            <a:pPr marL="0" indent="0">
              <a:buNone/>
            </a:pPr>
            <a:r>
              <a:rPr lang="ru-RU" smtClean="0"/>
              <a:t>4) упорядочить значения трёх переменных a, b и c в порядке их убывания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1005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Подпрограммы решают три важные задачи, значительно облегчающие программирование: 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избавляют от необходимости многократно повторять в тексте программы аналогичные фрагменты, т.е. сократить объём программы;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улучшат структуру программы, облегчая понимание при разборе;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уменьшают вероятность появления ошибок, повышают устойчивость к ошибкам программирования и непредвиденным последствиям при модификации.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1955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-171400"/>
            <a:ext cx="8229600" cy="1143000"/>
          </a:xfrm>
        </p:spPr>
        <p:txBody>
          <a:bodyPr/>
          <a:lstStyle/>
          <a:p>
            <a:r>
              <a:rPr lang="ru-RU" b="1" dirty="0" smtClean="0"/>
              <a:t>Процедуры и функции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686800" cy="52174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700" dirty="0" smtClean="0"/>
              <a:t>В языке Паскаль существует два вида подпрограмм: </a:t>
            </a:r>
            <a:r>
              <a:rPr lang="ru-RU" sz="2700" b="1" dirty="0" smtClean="0">
                <a:solidFill>
                  <a:srgbClr val="C00000"/>
                </a:solidFill>
              </a:rPr>
              <a:t>процедура (PROCEDURE ) </a:t>
            </a:r>
            <a:r>
              <a:rPr lang="ru-RU" sz="2700" dirty="0" smtClean="0"/>
              <a:t>и </a:t>
            </a:r>
            <a:r>
              <a:rPr lang="ru-RU" sz="2700" b="1" dirty="0" smtClean="0">
                <a:solidFill>
                  <a:srgbClr val="C00000"/>
                </a:solidFill>
              </a:rPr>
              <a:t>функция ( FUNCTION )</a:t>
            </a:r>
            <a:r>
              <a:rPr lang="ru-RU" sz="2700" dirty="0" smtClean="0"/>
              <a:t>. Процедуры и функции в Паскале объявляются в разделе описания за разделом переменных.</a:t>
            </a:r>
          </a:p>
          <a:p>
            <a:pPr marL="987425" indent="0"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Program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ИмяПрограммы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987425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VAR … // раздел описания переменных главной программы;</a:t>
            </a:r>
          </a:p>
          <a:p>
            <a:pPr marL="987425" indent="0">
              <a:buNone/>
            </a:pP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987425" indent="0">
              <a:buNone/>
            </a:pP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procedure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ИмяПроцедуры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987425" indent="0">
              <a:buNone/>
            </a:pP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var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…</a:t>
            </a:r>
          </a:p>
          <a:p>
            <a:pPr marL="987425" indent="0">
              <a:buNone/>
            </a:pP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begin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marL="987425" indent="0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…//Тело процедуры</a:t>
            </a:r>
          </a:p>
          <a:p>
            <a:pPr marL="987425" indent="0">
              <a:buNone/>
            </a:pP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end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987425" indent="0"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987425" indent="0">
              <a:buNone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begin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marL="987425" indent="0"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//тело главной программы</a:t>
            </a:r>
          </a:p>
          <a:p>
            <a:pPr marL="987425" indent="0">
              <a:buNone/>
            </a:pP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end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9750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93752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У функций и процедур существуют </a:t>
            </a:r>
            <a:r>
              <a:rPr lang="ru-RU" b="1" dirty="0" smtClean="0">
                <a:solidFill>
                  <a:srgbClr val="C00000"/>
                </a:solidFill>
              </a:rPr>
              <a:t>параметры </a:t>
            </a:r>
            <a:r>
              <a:rPr lang="ru-RU" dirty="0" smtClean="0"/>
              <a:t>(переменные, которые передают какое - либо значение). Они  бывают двух видов:</a:t>
            </a:r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>
                <a:solidFill>
                  <a:srgbClr val="C00000"/>
                </a:solidFill>
              </a:rPr>
              <a:t>Формальные</a:t>
            </a:r>
            <a:r>
              <a:rPr lang="ru-RU" dirty="0" smtClean="0"/>
              <a:t> - те, которые находятся в описании подпрограммы</a:t>
            </a:r>
          </a:p>
          <a:p>
            <a:pPr marL="0" indent="0">
              <a:buNone/>
            </a:pPr>
            <a:r>
              <a:rPr lang="ru-RU" dirty="0" smtClean="0"/>
              <a:t>2)</a:t>
            </a:r>
            <a:r>
              <a:rPr lang="ru-RU" b="1" dirty="0" smtClean="0">
                <a:solidFill>
                  <a:srgbClr val="C00000"/>
                </a:solidFill>
              </a:rPr>
              <a:t> Фактические </a:t>
            </a:r>
            <a:r>
              <a:rPr lang="ru-RU" dirty="0" smtClean="0"/>
              <a:t>- те, которые передаются из основной программы в функцию или процедуру.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Фактические параметры должны соответствовать формальным по количеству, порядку следования и типу.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5600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Также у подпрограммы существую </a:t>
            </a:r>
            <a:r>
              <a:rPr lang="ru-RU" b="1" dirty="0" smtClean="0">
                <a:solidFill>
                  <a:srgbClr val="C00000"/>
                </a:solidFill>
              </a:rPr>
              <a:t>переменные</a:t>
            </a:r>
            <a:r>
              <a:rPr lang="ru-RU" dirty="0" smtClean="0"/>
              <a:t>. с которыми она в дальнейшем работает. Они делятся опять же на два типа:</a:t>
            </a:r>
          </a:p>
          <a:p>
            <a:pPr marL="0" indent="0">
              <a:buNone/>
            </a:pPr>
            <a:r>
              <a:rPr lang="ru-RU" dirty="0" smtClean="0"/>
              <a:t>1) </a:t>
            </a:r>
            <a:r>
              <a:rPr lang="ru-RU" b="1" dirty="0" smtClean="0">
                <a:solidFill>
                  <a:srgbClr val="C00000"/>
                </a:solidFill>
              </a:rPr>
              <a:t>Глобальные переменные</a:t>
            </a:r>
            <a:r>
              <a:rPr lang="ru-RU" dirty="0" smtClean="0"/>
              <a:t>, то есть действующие во всей программе</a:t>
            </a:r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b="1" dirty="0" smtClean="0">
                <a:solidFill>
                  <a:srgbClr val="C00000"/>
                </a:solidFill>
              </a:rPr>
              <a:t>) Локальные </a:t>
            </a:r>
            <a:r>
              <a:rPr lang="ru-RU" dirty="0" smtClean="0"/>
              <a:t>- те, которые действуют только в процедуре или функции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960774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Процедуры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Процедуры используются в случаях, когда в подпрограмме </a:t>
            </a:r>
            <a:r>
              <a:rPr lang="ru-RU" b="1" dirty="0" smtClean="0">
                <a:solidFill>
                  <a:srgbClr val="C00000"/>
                </a:solidFill>
              </a:rPr>
              <a:t>необходимо получить несколько результатов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В языке Паскаль существует два вида  процедур: </a:t>
            </a:r>
            <a:r>
              <a:rPr lang="ru-RU" b="1" dirty="0" smtClean="0">
                <a:solidFill>
                  <a:srgbClr val="C00000"/>
                </a:solidFill>
              </a:rPr>
              <a:t>процедуры с параметрами и без параметров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 smtClean="0"/>
              <a:t>Обращение к процедуре осуществляется по имени процедуры, за которым могут быть указаны фактические параметры.</a:t>
            </a:r>
          </a:p>
          <a:p>
            <a:pPr marL="0" indent="0">
              <a:buNone/>
            </a:pPr>
            <a:r>
              <a:rPr lang="ru-RU" dirty="0" smtClean="0"/>
              <a:t>При вызове процедуры  устанавливается взаимно однозначное соответствие между фактическими и формальными параметрами, затем управление передается процедуре. </a:t>
            </a:r>
          </a:p>
          <a:p>
            <a:pPr marL="0" indent="0">
              <a:buNone/>
            </a:pPr>
            <a:r>
              <a:rPr lang="ru-RU" dirty="0" smtClean="0"/>
              <a:t>После выполнения процедуры управление передается следующему, после вызова процедуры, оператору вызывающей программы.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7532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Пример 1. </a:t>
            </a:r>
            <a:r>
              <a:rPr lang="ru-RU" sz="3600" dirty="0" smtClean="0"/>
              <a:t>Процедура без параметров, которая печатает строку из 60 звездочек. 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256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procedure  </a:t>
            </a:r>
            <a:r>
              <a:rPr lang="en-US" b="1" dirty="0" err="1" smtClean="0">
                <a:solidFill>
                  <a:srgbClr val="002060"/>
                </a:solidFill>
              </a:rPr>
              <a:t>pr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</a:t>
            </a:r>
            <a:r>
              <a:rPr lang="en-US" dirty="0" err="1" smtClean="0">
                <a:solidFill>
                  <a:srgbClr val="002060"/>
                </a:solidFill>
              </a:rPr>
              <a:t>var</a:t>
            </a:r>
            <a:r>
              <a:rPr lang="en-US" dirty="0" smtClean="0">
                <a:solidFill>
                  <a:srgbClr val="002060"/>
                </a:solidFill>
              </a:rPr>
              <a:t>      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:  integer 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begin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for </a:t>
            </a:r>
            <a:r>
              <a:rPr lang="en-US" dirty="0" err="1" smtClean="0">
                <a:solidFill>
                  <a:srgbClr val="002060"/>
                </a:solidFill>
              </a:rPr>
              <a:t>i</a:t>
            </a:r>
            <a:r>
              <a:rPr lang="en-US" dirty="0" smtClean="0">
                <a:solidFill>
                  <a:srgbClr val="002060"/>
                </a:solidFill>
              </a:rPr>
              <a:t> :=1 to 60 do write (‘ * ');    </a:t>
            </a:r>
            <a:r>
              <a:rPr lang="en-US" dirty="0" err="1" smtClean="0">
                <a:solidFill>
                  <a:srgbClr val="002060"/>
                </a:solidFill>
              </a:rPr>
              <a:t>writeln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  end;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begin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b="1" dirty="0" err="1" smtClean="0"/>
              <a:t>pr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end.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6167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Пример 2</a:t>
            </a:r>
            <a:r>
              <a:rPr lang="mn-MN" sz="2000" b="1" dirty="0" smtClean="0"/>
              <a:t>.</a:t>
            </a:r>
            <a:r>
              <a:rPr lang="ru-RU" sz="2000" b="1" dirty="0" smtClean="0"/>
              <a:t> Составить программу обмена местами двух чисел с=5 и d=7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90823"/>
            <a:ext cx="48965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program </a:t>
            </a:r>
            <a:r>
              <a:rPr lang="en-US" sz="2400" dirty="0" err="1" smtClean="0"/>
              <a:t>obmenDan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c,d:integer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en-US" sz="2400" b="1" dirty="0" smtClean="0"/>
              <a:t>procedure </a:t>
            </a:r>
            <a:r>
              <a:rPr lang="en-US" sz="2400" b="1" dirty="0" err="1" smtClean="0"/>
              <a:t>obmen</a:t>
            </a:r>
            <a:r>
              <a:rPr lang="en-US" sz="2400" b="1" dirty="0" smtClean="0"/>
              <a:t> ( </a:t>
            </a:r>
            <a:r>
              <a:rPr lang="en-US" sz="2400" b="1" dirty="0" err="1" smtClean="0">
                <a:solidFill>
                  <a:srgbClr val="002060"/>
                </a:solidFill>
              </a:rPr>
              <a:t>a,b:integer</a:t>
            </a:r>
            <a:r>
              <a:rPr lang="en-US" sz="2400" b="1" dirty="0" smtClean="0"/>
              <a:t>);</a:t>
            </a:r>
          </a:p>
          <a:p>
            <a:pPr marL="0" indent="0">
              <a:buNone/>
            </a:pPr>
            <a:r>
              <a:rPr lang="en-US" sz="2400" b="1" dirty="0" err="1" smtClean="0"/>
              <a:t>var</a:t>
            </a:r>
            <a:r>
              <a:rPr lang="en-US" sz="2400" b="1" dirty="0" smtClean="0"/>
              <a:t> m:integer;</a:t>
            </a:r>
          </a:p>
          <a:p>
            <a:pPr marL="0" indent="0">
              <a:buNone/>
            </a:pPr>
            <a:r>
              <a:rPr lang="en-US" sz="2400" b="1" dirty="0" smtClean="0"/>
              <a:t>begin</a:t>
            </a:r>
          </a:p>
          <a:p>
            <a:pPr marL="0" indent="0">
              <a:buNone/>
            </a:pPr>
            <a:r>
              <a:rPr lang="mn-MN" sz="2400" b="1" dirty="0" smtClean="0"/>
              <a:t>      </a:t>
            </a:r>
            <a:r>
              <a:rPr lang="en-US" sz="2400" b="1" dirty="0" smtClean="0"/>
              <a:t>m:=a; a:=b; b:=m;</a:t>
            </a:r>
          </a:p>
          <a:p>
            <a:pPr marL="0" indent="0">
              <a:buNone/>
            </a:pPr>
            <a:r>
              <a:rPr lang="en-US" sz="2400" b="1" dirty="0" err="1" smtClean="0"/>
              <a:t>writeln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a,b</a:t>
            </a:r>
            <a:r>
              <a:rPr lang="en-US" sz="2400" b="1" dirty="0" smtClean="0"/>
              <a:t>);</a:t>
            </a:r>
          </a:p>
          <a:p>
            <a:pPr marL="0" indent="0">
              <a:buNone/>
            </a:pPr>
            <a:r>
              <a:rPr lang="en-US" sz="2400" b="1" dirty="0" smtClean="0"/>
              <a:t>end;</a:t>
            </a:r>
          </a:p>
          <a:p>
            <a:pPr marL="0" indent="0">
              <a:buNone/>
            </a:pPr>
            <a:r>
              <a:rPr lang="en-US" sz="2400" dirty="0" smtClean="0"/>
              <a:t>begin</a:t>
            </a:r>
          </a:p>
          <a:p>
            <a:pPr marL="0" indent="0">
              <a:buNone/>
            </a:pPr>
            <a:r>
              <a:rPr lang="mn-MN" sz="2400" dirty="0" smtClean="0"/>
              <a:t>        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 ('</a:t>
            </a:r>
            <a:r>
              <a:rPr lang="ru-RU" sz="2400" dirty="0" smtClean="0"/>
              <a:t>Введите 2 числа: ');</a:t>
            </a:r>
          </a:p>
          <a:p>
            <a:pPr marL="0" indent="0">
              <a:buNone/>
            </a:pPr>
            <a:r>
              <a:rPr lang="mn-MN" sz="2400" dirty="0" smtClean="0"/>
              <a:t>          </a:t>
            </a:r>
            <a:r>
              <a:rPr lang="en-US" sz="2400" dirty="0" err="1" smtClean="0"/>
              <a:t>readln</a:t>
            </a:r>
            <a:r>
              <a:rPr lang="en-US" sz="2400" dirty="0" smtClean="0"/>
              <a:t>(</a:t>
            </a:r>
            <a:r>
              <a:rPr lang="en-US" sz="2400" dirty="0" err="1" smtClean="0"/>
              <a:t>c,d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mn-MN" sz="2400" dirty="0" smtClean="0"/>
              <a:t>          </a:t>
            </a:r>
            <a:r>
              <a:rPr lang="en-US" sz="2400" b="1" dirty="0" err="1" smtClean="0"/>
              <a:t>obmen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c,d</a:t>
            </a:r>
            <a:r>
              <a:rPr lang="en-US" sz="2400" b="1" dirty="0" smtClean="0"/>
              <a:t>)</a:t>
            </a:r>
            <a:r>
              <a:rPr lang="en-US" sz="2400" dirty="0" smtClean="0"/>
              <a:t>;</a:t>
            </a:r>
          </a:p>
          <a:p>
            <a:pPr marL="0" indent="0">
              <a:buNone/>
            </a:pPr>
            <a:r>
              <a:rPr lang="mn-MN" sz="2400" dirty="0" smtClean="0"/>
              <a:t>          </a:t>
            </a:r>
            <a:r>
              <a:rPr lang="en-US" sz="2400" dirty="0" err="1" smtClean="0"/>
              <a:t>writeln</a:t>
            </a:r>
            <a:r>
              <a:rPr lang="en-US" sz="2400" dirty="0" smtClean="0"/>
              <a:t>(c,' ',d);</a:t>
            </a:r>
          </a:p>
          <a:p>
            <a:pPr marL="0" indent="0">
              <a:buNone/>
            </a:pPr>
            <a:r>
              <a:rPr lang="en-US" sz="2400" dirty="0" smtClean="0"/>
              <a:t>end.</a:t>
            </a:r>
            <a:endParaRPr lang="ru-RU" sz="24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6887556" y="1380688"/>
            <a:ext cx="1595476" cy="461665"/>
            <a:chOff x="5796136" y="908720"/>
            <a:chExt cx="1595476" cy="461665"/>
          </a:xfrm>
        </p:grpSpPr>
        <p:sp>
          <p:nvSpPr>
            <p:cNvPr id="4" name="TextBox 3"/>
            <p:cNvSpPr txBox="1"/>
            <p:nvPr/>
          </p:nvSpPr>
          <p:spPr>
            <a:xfrm>
              <a:off x="579613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cxnSp>
          <p:nvCxnSpPr>
            <p:cNvPr id="9" name="Прямая со стрелкой 8"/>
            <p:cNvCxnSpPr>
              <a:stCxn id="4" idx="3"/>
            </p:cNvCxnSpPr>
            <p:nvPr/>
          </p:nvCxnSpPr>
          <p:spPr>
            <a:xfrm flipV="1">
              <a:off x="6300192" y="1139552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88755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5</a:t>
              </a:r>
              <a:endParaRPr lang="ru-RU" sz="2400" b="1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6887556" y="1940789"/>
            <a:ext cx="1595476" cy="477628"/>
            <a:chOff x="5796136" y="1468821"/>
            <a:chExt cx="1595476" cy="477628"/>
          </a:xfrm>
        </p:grpSpPr>
        <p:sp>
          <p:nvSpPr>
            <p:cNvPr id="5" name="TextBox 4"/>
            <p:cNvSpPr txBox="1"/>
            <p:nvPr/>
          </p:nvSpPr>
          <p:spPr>
            <a:xfrm>
              <a:off x="5796136" y="1484784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cxnSp>
          <p:nvCxnSpPr>
            <p:cNvPr id="11" name="Прямая со стрелкой 10"/>
            <p:cNvCxnSpPr/>
            <p:nvPr/>
          </p:nvCxnSpPr>
          <p:spPr>
            <a:xfrm flipV="1">
              <a:off x="6300192" y="16996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887556" y="1468821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6887556" y="2574989"/>
            <a:ext cx="1595476" cy="491500"/>
            <a:chOff x="5796136" y="2103021"/>
            <a:chExt cx="1595476" cy="491500"/>
          </a:xfrm>
        </p:grpSpPr>
        <p:sp>
          <p:nvSpPr>
            <p:cNvPr id="6" name="TextBox 5"/>
            <p:cNvSpPr txBox="1"/>
            <p:nvPr/>
          </p:nvSpPr>
          <p:spPr>
            <a:xfrm>
              <a:off x="5796136" y="2132856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a</a:t>
              </a:r>
              <a:endParaRPr lang="ru-RU" sz="2400" b="1" dirty="0"/>
            </a:p>
          </p:txBody>
        </p:sp>
        <p:cxnSp>
          <p:nvCxnSpPr>
            <p:cNvPr id="13" name="Прямая со стрелкой 12"/>
            <p:cNvCxnSpPr/>
            <p:nvPr/>
          </p:nvCxnSpPr>
          <p:spPr>
            <a:xfrm flipV="1">
              <a:off x="6300192" y="23338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887556" y="2103021"/>
              <a:ext cx="504056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5</a:t>
              </a:r>
              <a:endParaRPr lang="ru-RU" sz="2400" b="1" dirty="0"/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6901448" y="3178835"/>
            <a:ext cx="1584176" cy="477609"/>
            <a:chOff x="5796136" y="2692976"/>
            <a:chExt cx="1584176" cy="477609"/>
          </a:xfrm>
        </p:grpSpPr>
        <p:sp>
          <p:nvSpPr>
            <p:cNvPr id="7" name="TextBox 6"/>
            <p:cNvSpPr txBox="1"/>
            <p:nvPr/>
          </p:nvSpPr>
          <p:spPr>
            <a:xfrm>
              <a:off x="5796136" y="27089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endParaRPr lang="ru-RU" sz="2400" b="1" dirty="0"/>
            </a:p>
          </p:txBody>
        </p:sp>
        <p:cxnSp>
          <p:nvCxnSpPr>
            <p:cNvPr id="15" name="Прямая со стрелкой 14"/>
            <p:cNvCxnSpPr/>
            <p:nvPr/>
          </p:nvCxnSpPr>
          <p:spPr>
            <a:xfrm flipV="1">
              <a:off x="6288892" y="2923808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6876256" y="2692976"/>
              <a:ext cx="504056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  <p:sp>
        <p:nvSpPr>
          <p:cNvPr id="17" name="Прямоугольник 16"/>
          <p:cNvSpPr/>
          <p:nvPr/>
        </p:nvSpPr>
        <p:spPr>
          <a:xfrm>
            <a:off x="4601556" y="45617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1) при вызове процедуры </a:t>
            </a:r>
            <a:r>
              <a:rPr lang="ru-RU" dirty="0" err="1" smtClean="0"/>
              <a:t>obmen</a:t>
            </a:r>
            <a:r>
              <a:rPr lang="ru-RU" dirty="0" smtClean="0"/>
              <a:t> с двумя параметрами 5 и 7, в переменные a и b помещаются тоже числа 5 и 7 соответственно: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572000" y="365644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2) далее в процедуре осуществляется перестановка значений ячеек памяти a и b:</a:t>
            </a:r>
            <a:endParaRPr lang="ru-RU" dirty="0"/>
          </a:p>
        </p:txBody>
      </p:sp>
      <p:grpSp>
        <p:nvGrpSpPr>
          <p:cNvPr id="23" name="Группа 22"/>
          <p:cNvGrpSpPr/>
          <p:nvPr/>
        </p:nvGrpSpPr>
        <p:grpSpPr>
          <a:xfrm>
            <a:off x="6901448" y="4449804"/>
            <a:ext cx="1595476" cy="461665"/>
            <a:chOff x="5796136" y="908720"/>
            <a:chExt cx="1595476" cy="461665"/>
          </a:xfrm>
        </p:grpSpPr>
        <p:sp>
          <p:nvSpPr>
            <p:cNvPr id="24" name="TextBox 23"/>
            <p:cNvSpPr txBox="1"/>
            <p:nvPr/>
          </p:nvSpPr>
          <p:spPr>
            <a:xfrm>
              <a:off x="579613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/>
                <a:t>с</a:t>
              </a:r>
              <a:endParaRPr lang="ru-RU" sz="2400" b="1" dirty="0"/>
            </a:p>
          </p:txBody>
        </p:sp>
        <p:cxnSp>
          <p:nvCxnSpPr>
            <p:cNvPr id="25" name="Прямая со стрелкой 24"/>
            <p:cNvCxnSpPr>
              <a:stCxn id="24" idx="3"/>
            </p:cNvCxnSpPr>
            <p:nvPr/>
          </p:nvCxnSpPr>
          <p:spPr>
            <a:xfrm flipV="1">
              <a:off x="6300192" y="1139552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6887556" y="9087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5</a:t>
              </a:r>
              <a:endParaRPr lang="ru-RU" sz="2400" b="1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6901448" y="5009905"/>
            <a:ext cx="1595476" cy="477628"/>
            <a:chOff x="5796136" y="1468821"/>
            <a:chExt cx="1595476" cy="477628"/>
          </a:xfrm>
        </p:grpSpPr>
        <p:sp>
          <p:nvSpPr>
            <p:cNvPr id="28" name="TextBox 27"/>
            <p:cNvSpPr txBox="1"/>
            <p:nvPr/>
          </p:nvSpPr>
          <p:spPr>
            <a:xfrm>
              <a:off x="5796136" y="1484784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d</a:t>
              </a:r>
              <a:endParaRPr lang="ru-RU" sz="2400" b="1" dirty="0"/>
            </a:p>
          </p:txBody>
        </p:sp>
        <p:cxnSp>
          <p:nvCxnSpPr>
            <p:cNvPr id="29" name="Прямая со стрелкой 28"/>
            <p:cNvCxnSpPr/>
            <p:nvPr/>
          </p:nvCxnSpPr>
          <p:spPr>
            <a:xfrm flipV="1">
              <a:off x="6300192" y="16996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6887556" y="1468821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6901448" y="5644105"/>
            <a:ext cx="1595476" cy="491500"/>
            <a:chOff x="5796136" y="2103021"/>
            <a:chExt cx="1595476" cy="491500"/>
          </a:xfrm>
        </p:grpSpPr>
        <p:sp>
          <p:nvSpPr>
            <p:cNvPr id="32" name="TextBox 31"/>
            <p:cNvSpPr txBox="1"/>
            <p:nvPr/>
          </p:nvSpPr>
          <p:spPr>
            <a:xfrm>
              <a:off x="5796136" y="2132856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a</a:t>
              </a:r>
              <a:endParaRPr lang="ru-RU" sz="2400" b="1" dirty="0"/>
            </a:p>
          </p:txBody>
        </p:sp>
        <p:cxnSp>
          <p:nvCxnSpPr>
            <p:cNvPr id="33" name="Прямая со стрелкой 32"/>
            <p:cNvCxnSpPr/>
            <p:nvPr/>
          </p:nvCxnSpPr>
          <p:spPr>
            <a:xfrm flipV="1">
              <a:off x="6300192" y="2333853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887556" y="2103021"/>
              <a:ext cx="504056" cy="461665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7</a:t>
              </a:r>
              <a:endParaRPr lang="ru-RU" sz="2400" b="1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915340" y="6247951"/>
            <a:ext cx="1584176" cy="477609"/>
            <a:chOff x="5796136" y="2692976"/>
            <a:chExt cx="1584176" cy="477609"/>
          </a:xfrm>
        </p:grpSpPr>
        <p:sp>
          <p:nvSpPr>
            <p:cNvPr id="36" name="TextBox 35"/>
            <p:cNvSpPr txBox="1"/>
            <p:nvPr/>
          </p:nvSpPr>
          <p:spPr>
            <a:xfrm>
              <a:off x="5796136" y="2708920"/>
              <a:ext cx="504056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b</a:t>
              </a:r>
              <a:endParaRPr lang="ru-RU" sz="2400" b="1" dirty="0"/>
            </a:p>
          </p:txBody>
        </p:sp>
        <p:cxnSp>
          <p:nvCxnSpPr>
            <p:cNvPr id="37" name="Прямая со стрелкой 36"/>
            <p:cNvCxnSpPr/>
            <p:nvPr/>
          </p:nvCxnSpPr>
          <p:spPr>
            <a:xfrm flipV="1">
              <a:off x="6288892" y="2923808"/>
              <a:ext cx="576064" cy="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6876256" y="2692976"/>
              <a:ext cx="504056" cy="46166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5</a:t>
              </a:r>
              <a:endParaRPr lang="ru-RU" sz="2400" b="1" dirty="0"/>
            </a:p>
          </p:txBody>
        </p:sp>
      </p:grpSp>
      <p:sp>
        <p:nvSpPr>
          <p:cNvPr id="39" name="Прямоугольник 38"/>
          <p:cNvSpPr/>
          <p:nvPr/>
        </p:nvSpPr>
        <p:spPr>
          <a:xfrm>
            <a:off x="2969568" y="5212275"/>
            <a:ext cx="38884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3) но в переменных c и d данные не поменялись, т.к. они находятся в других ячейках памяти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31062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1463</Words>
  <Application>Microsoft Office PowerPoint</Application>
  <PresentationFormat>Экран (4:3)</PresentationFormat>
  <Paragraphs>180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Процедуры и функции в Паскале. Рекурсия</vt:lpstr>
      <vt:lpstr>Подпрограммы</vt:lpstr>
      <vt:lpstr>Подпрограммы решают три важные задачи, значительно облегчающие программирование:  </vt:lpstr>
      <vt:lpstr>Процедуры и функции</vt:lpstr>
      <vt:lpstr>Слайд 5</vt:lpstr>
      <vt:lpstr>Слайд 6</vt:lpstr>
      <vt:lpstr>Процедуры</vt:lpstr>
      <vt:lpstr>Пример 1. Процедура без параметров, которая печатает строку из 60 звездочек.  </vt:lpstr>
      <vt:lpstr>Пример 2. Составить программу обмена местами двух чисел с=5 и d=7</vt:lpstr>
      <vt:lpstr>Для того чтобы переменные c и d, a и b ссылались на одни и те же ячейки памяти (если изменятся значения a и b, то изменятся значения и c, d) необходимо при описании формальных параметров, перед нужными переменными добавить слово VAR:</vt:lpstr>
      <vt:lpstr>Пример 3.  Даны 3 различных массива целых чисел (размер каждого не превышает 15). В каждом массиве найти сумму элементов и среднеарифметическое значение.  </vt:lpstr>
      <vt:lpstr>{ главная программа}</vt:lpstr>
      <vt:lpstr>Результат работы программы:</vt:lpstr>
      <vt:lpstr>Функции в Паскале</vt:lpstr>
      <vt:lpstr>Отличительные особенности функций:</vt:lpstr>
      <vt:lpstr>Пример 4. Написать  подпрограмму-функцию степени  аx, где a, х – любые числа. Воспользуемся формулой: аx = ex ln a    </vt:lpstr>
      <vt:lpstr>Описание подпрограмм</vt:lpstr>
      <vt:lpstr>Рекурсия</vt:lpstr>
      <vt:lpstr>Пример 5. Составить рекурсивную функцию, вычисляющую факториал числа n следующим образом:    n! = 1   , если   n= 1  n!= ( n -1 )! · n ,  если  n &gt; 1   </vt:lpstr>
      <vt:lpstr>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Процедуры и функции в Паскале. Рекурсия</dc:title>
  <dc:creator>145</dc:creator>
  <cp:lastModifiedBy>Игали СОШ Зам по УВР</cp:lastModifiedBy>
  <cp:revision>15</cp:revision>
  <dcterms:created xsi:type="dcterms:W3CDTF">2012-12-14T10:14:09Z</dcterms:created>
  <dcterms:modified xsi:type="dcterms:W3CDTF">2017-11-11T15:40:04Z</dcterms:modified>
</cp:coreProperties>
</file>