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2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0F00"/>
    <a:srgbClr val="3E1F00"/>
    <a:srgbClr val="1B311F"/>
    <a:srgbClr val="422C16"/>
    <a:srgbClr val="0C788E"/>
    <a:srgbClr val="006666"/>
    <a:srgbClr val="0099CC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26" autoAdjust="0"/>
    <p:restoredTop sz="94652" autoAdjust="0"/>
  </p:normalViewPr>
  <p:slideViewPr>
    <p:cSldViewPr>
      <p:cViewPr varScale="1">
        <p:scale>
          <a:sx n="86" d="100"/>
          <a:sy n="86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4C9EB2-F324-4639-8E22-405EEC0A075D}" type="slidenum">
              <a:rPr lang="es-ES" smtClean="0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0"/>
          <p:cNvSpPr>
            <a:spLocks noGrp="1" noChangeArrowheads="1"/>
          </p:cNvSpPr>
          <p:nvPr>
            <p:ph type="ctrTitle"/>
          </p:nvPr>
        </p:nvSpPr>
        <p:spPr>
          <a:xfrm>
            <a:off x="428596" y="428604"/>
            <a:ext cx="4679950" cy="214314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ru-RU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Процедуры и функции в Паскале. Рекурсия</a:t>
            </a:r>
            <a:br>
              <a:rPr lang="ru-RU" sz="36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s-ES" sz="3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ru-RU" sz="2400" b="1" dirty="0" smtClean="0"/>
              <a:t>Процедура с параметром.</a:t>
            </a:r>
            <a:br>
              <a:rPr lang="ru-RU" sz="2400" b="1" dirty="0" smtClean="0"/>
            </a:br>
            <a:r>
              <a:rPr lang="ru-RU" sz="2400" b="1" dirty="0" smtClean="0"/>
              <a:t>Составить программу обмена местами двух чисел с=5 и d=7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program </a:t>
            </a:r>
            <a:r>
              <a:rPr lang="en-US" sz="2000" dirty="0" err="1" smtClean="0"/>
              <a:t>obmenDan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dirty="0" err="1" smtClean="0"/>
              <a:t>var</a:t>
            </a:r>
            <a:r>
              <a:rPr lang="en-US" sz="2000" dirty="0" smtClean="0"/>
              <a:t> </a:t>
            </a:r>
            <a:r>
              <a:rPr lang="en-US" sz="2000" dirty="0" err="1" smtClean="0"/>
              <a:t>c,d:integer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en-US" sz="2000" b="1" dirty="0" smtClean="0"/>
              <a:t>procedure </a:t>
            </a:r>
            <a:r>
              <a:rPr lang="en-US" sz="2000" b="1" dirty="0" err="1" smtClean="0"/>
              <a:t>obmen</a:t>
            </a:r>
            <a:r>
              <a:rPr lang="en-US" sz="2000" b="1" dirty="0" smtClean="0"/>
              <a:t> ( </a:t>
            </a:r>
            <a:r>
              <a:rPr lang="en-US" sz="2000" b="1" dirty="0" err="1" smtClean="0">
                <a:solidFill>
                  <a:srgbClr val="002060"/>
                </a:solidFill>
              </a:rPr>
              <a:t>a,b:integer</a:t>
            </a:r>
            <a:r>
              <a:rPr lang="en-US" sz="2000" b="1" dirty="0" smtClean="0"/>
              <a:t>);</a:t>
            </a:r>
          </a:p>
          <a:p>
            <a:pPr marL="0" indent="0">
              <a:buNone/>
            </a:pPr>
            <a:r>
              <a:rPr lang="en-US" sz="2000" b="1" dirty="0" err="1" smtClean="0"/>
              <a:t>var</a:t>
            </a:r>
            <a:r>
              <a:rPr lang="en-US" sz="2000" b="1" dirty="0" smtClean="0"/>
              <a:t> m:integer;</a:t>
            </a:r>
          </a:p>
          <a:p>
            <a:pPr marL="0" indent="0">
              <a:buNone/>
            </a:pPr>
            <a:r>
              <a:rPr lang="en-US" sz="2000" b="1" dirty="0" smtClean="0"/>
              <a:t>begin</a:t>
            </a:r>
          </a:p>
          <a:p>
            <a:pPr marL="0" indent="0">
              <a:buNone/>
            </a:pPr>
            <a:r>
              <a:rPr lang="mn-MN" sz="2000" b="1" dirty="0" smtClean="0"/>
              <a:t>      </a:t>
            </a:r>
            <a:r>
              <a:rPr lang="en-US" sz="2000" b="1" dirty="0" smtClean="0"/>
              <a:t>m:=a; a:=b; b:=m;</a:t>
            </a:r>
          </a:p>
          <a:p>
            <a:pPr marL="0" indent="0">
              <a:buNone/>
            </a:pPr>
            <a:r>
              <a:rPr lang="en-US" sz="2000" b="1" dirty="0" err="1" smtClean="0"/>
              <a:t>writeln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a,b</a:t>
            </a:r>
            <a:r>
              <a:rPr lang="en-US" sz="2000" b="1" dirty="0" smtClean="0"/>
              <a:t>);</a:t>
            </a:r>
          </a:p>
          <a:p>
            <a:pPr marL="0" indent="0">
              <a:buNone/>
            </a:pPr>
            <a:r>
              <a:rPr lang="en-US" sz="2000" b="1" dirty="0" smtClean="0"/>
              <a:t>end;</a:t>
            </a:r>
          </a:p>
          <a:p>
            <a:pPr marL="0" indent="0">
              <a:buNone/>
            </a:pPr>
            <a:r>
              <a:rPr lang="en-US" sz="2000" dirty="0" smtClean="0"/>
              <a:t>begin</a:t>
            </a:r>
          </a:p>
          <a:p>
            <a:pPr marL="0" indent="0">
              <a:buNone/>
            </a:pPr>
            <a:r>
              <a:rPr lang="mn-MN" sz="2000" dirty="0" smtClean="0"/>
              <a:t>         </a:t>
            </a:r>
            <a:r>
              <a:rPr lang="en-US" sz="2000" dirty="0" err="1" smtClean="0"/>
              <a:t>writeln</a:t>
            </a:r>
            <a:r>
              <a:rPr lang="en-US" sz="2000" dirty="0" smtClean="0"/>
              <a:t> ('</a:t>
            </a:r>
            <a:r>
              <a:rPr lang="ru-RU" sz="2000" dirty="0" smtClean="0"/>
              <a:t>Введите 2 числа: ');</a:t>
            </a:r>
          </a:p>
          <a:p>
            <a:pPr marL="0" indent="0">
              <a:buNone/>
            </a:pPr>
            <a:r>
              <a:rPr lang="mn-MN" sz="2000" dirty="0" smtClean="0"/>
              <a:t>          </a:t>
            </a:r>
            <a:r>
              <a:rPr lang="en-US" sz="2000" dirty="0" err="1" smtClean="0"/>
              <a:t>readln</a:t>
            </a:r>
            <a:r>
              <a:rPr lang="en-US" sz="2000" dirty="0" smtClean="0"/>
              <a:t>(</a:t>
            </a:r>
            <a:r>
              <a:rPr lang="en-US" sz="2000" dirty="0" err="1" smtClean="0"/>
              <a:t>c,d</a:t>
            </a:r>
            <a:r>
              <a:rPr lang="en-US" sz="2000" dirty="0" smtClean="0"/>
              <a:t>);</a:t>
            </a:r>
          </a:p>
          <a:p>
            <a:pPr marL="0" indent="0">
              <a:buNone/>
            </a:pPr>
            <a:r>
              <a:rPr lang="mn-MN" sz="2000" dirty="0" smtClean="0"/>
              <a:t>          </a:t>
            </a:r>
            <a:r>
              <a:rPr lang="en-US" sz="2000" b="1" dirty="0" err="1" smtClean="0"/>
              <a:t>obmen</a:t>
            </a:r>
            <a:r>
              <a:rPr lang="en-US" sz="2000" b="1" dirty="0" smtClean="0"/>
              <a:t>(</a:t>
            </a:r>
            <a:r>
              <a:rPr lang="en-US" sz="2000" b="1" dirty="0" err="1" smtClean="0"/>
              <a:t>c,d</a:t>
            </a:r>
            <a:r>
              <a:rPr lang="en-US" sz="2000" b="1" dirty="0" smtClean="0"/>
              <a:t>)</a:t>
            </a:r>
            <a:r>
              <a:rPr lang="en-US" sz="2000" dirty="0" smtClean="0"/>
              <a:t>;</a:t>
            </a:r>
          </a:p>
          <a:p>
            <a:pPr marL="0" indent="0">
              <a:buNone/>
            </a:pPr>
            <a:r>
              <a:rPr lang="mn-MN" sz="2000" dirty="0" smtClean="0"/>
              <a:t>          </a:t>
            </a:r>
            <a:r>
              <a:rPr lang="en-US" sz="2000" dirty="0" err="1" smtClean="0"/>
              <a:t>writeln</a:t>
            </a:r>
            <a:r>
              <a:rPr lang="en-US" sz="2000" dirty="0" smtClean="0"/>
              <a:t>(c,' ',d);  End.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Разбор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8638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1) при вызове процедуры </a:t>
            </a:r>
            <a:r>
              <a:rPr lang="ru-RU" dirty="0" err="1" smtClean="0"/>
              <a:t>obmen</a:t>
            </a:r>
            <a:r>
              <a:rPr lang="ru-RU" dirty="0" smtClean="0"/>
              <a:t> с двумя параметрами 5 и 7, в переменные </a:t>
            </a:r>
            <a:r>
              <a:rPr lang="ru-RU" dirty="0" err="1" smtClean="0"/>
              <a:t>a</a:t>
            </a:r>
            <a:r>
              <a:rPr lang="ru-RU" dirty="0" smtClean="0"/>
              <a:t> и </a:t>
            </a:r>
            <a:r>
              <a:rPr lang="ru-RU" dirty="0" err="1" smtClean="0"/>
              <a:t>b</a:t>
            </a:r>
            <a:r>
              <a:rPr lang="ru-RU" dirty="0" smtClean="0"/>
              <a:t> помещаются тоже числа 5 и 7 соответственно:</a:t>
            </a:r>
          </a:p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6215074" y="3643314"/>
            <a:ext cx="1595476" cy="461665"/>
            <a:chOff x="5796136" y="908720"/>
            <a:chExt cx="1595476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6" name="Прямая со стрелкой 5"/>
            <p:cNvCxnSpPr>
              <a:stCxn id="5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215074" y="4203415"/>
            <a:ext cx="1595476" cy="477628"/>
            <a:chOff x="5796136" y="1468821"/>
            <a:chExt cx="1595476" cy="477628"/>
          </a:xfrm>
        </p:grpSpPr>
        <p:sp>
          <p:nvSpPr>
            <p:cNvPr id="9" name="TextBox 8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6215074" y="4837615"/>
            <a:ext cx="1595476" cy="491500"/>
            <a:chOff x="5796136" y="2103021"/>
            <a:chExt cx="1595476" cy="491500"/>
          </a:xfrm>
        </p:grpSpPr>
        <p:sp>
          <p:nvSpPr>
            <p:cNvPr id="13" name="TextBox 12"/>
            <p:cNvSpPr txBox="1"/>
            <p:nvPr/>
          </p:nvSpPr>
          <p:spPr>
            <a:xfrm>
              <a:off x="5796136" y="2132856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</a:t>
              </a:r>
              <a:endParaRPr lang="ru-RU" sz="2400" b="1" dirty="0"/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V="1">
              <a:off x="6300192" y="23338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887556" y="2103021"/>
              <a:ext cx="504056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228966" y="5441461"/>
            <a:ext cx="1584176" cy="477609"/>
            <a:chOff x="5796136" y="2692976"/>
            <a:chExt cx="1584176" cy="477609"/>
          </a:xfrm>
        </p:grpSpPr>
        <p:sp>
          <p:nvSpPr>
            <p:cNvPr id="17" name="TextBox 16"/>
            <p:cNvSpPr txBox="1"/>
            <p:nvPr/>
          </p:nvSpPr>
          <p:spPr>
            <a:xfrm>
              <a:off x="5796136" y="27089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endParaRPr lang="ru-RU" sz="2400" b="1" dirty="0"/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flipV="1">
              <a:off x="6288892" y="2923808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876256" y="2692976"/>
              <a:ext cx="504056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2) далее в процедуре осуществляется перестановка значений ячеек памяти </a:t>
            </a:r>
            <a:r>
              <a:rPr lang="ru-RU" dirty="0" err="1" smtClean="0"/>
              <a:t>a</a:t>
            </a:r>
            <a:r>
              <a:rPr lang="ru-RU" dirty="0" smtClean="0"/>
              <a:t> и b:</a:t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286248" y="3071810"/>
            <a:ext cx="1595476" cy="461665"/>
            <a:chOff x="5796136" y="908720"/>
            <a:chExt cx="1595476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6" name="Прямая со стрелкой 5"/>
            <p:cNvCxnSpPr>
              <a:stCxn id="5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286248" y="3631911"/>
            <a:ext cx="1595476" cy="477628"/>
            <a:chOff x="5796136" y="1468821"/>
            <a:chExt cx="1595476" cy="477628"/>
          </a:xfrm>
        </p:grpSpPr>
        <p:sp>
          <p:nvSpPr>
            <p:cNvPr id="9" name="TextBox 8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4286248" y="4266111"/>
            <a:ext cx="1595476" cy="491500"/>
            <a:chOff x="5796136" y="2103021"/>
            <a:chExt cx="1595476" cy="491500"/>
          </a:xfrm>
        </p:grpSpPr>
        <p:sp>
          <p:nvSpPr>
            <p:cNvPr id="13" name="TextBox 12"/>
            <p:cNvSpPr txBox="1"/>
            <p:nvPr/>
          </p:nvSpPr>
          <p:spPr>
            <a:xfrm>
              <a:off x="5796136" y="2132856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a</a:t>
              </a:r>
              <a:endParaRPr lang="ru-RU" sz="2400" b="1" dirty="0"/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V="1">
              <a:off x="6300192" y="23338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6887556" y="2103021"/>
              <a:ext cx="504056" cy="461665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300140" y="4869957"/>
            <a:ext cx="1584176" cy="477609"/>
            <a:chOff x="5796136" y="2692976"/>
            <a:chExt cx="1584176" cy="477609"/>
          </a:xfrm>
        </p:grpSpPr>
        <p:sp>
          <p:nvSpPr>
            <p:cNvPr id="17" name="TextBox 16"/>
            <p:cNvSpPr txBox="1"/>
            <p:nvPr/>
          </p:nvSpPr>
          <p:spPr>
            <a:xfrm>
              <a:off x="5796136" y="27089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b</a:t>
              </a:r>
              <a:endParaRPr lang="ru-RU" sz="2400" b="1" dirty="0"/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 flipV="1">
              <a:off x="6288892" y="2923808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876256" y="2692976"/>
              <a:ext cx="504056" cy="46166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5</a:t>
              </a:r>
              <a:endParaRPr lang="ru-RU" sz="2400" b="1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r>
              <a:rPr lang="ru-RU" sz="3000" dirty="0" smtClean="0"/>
              <a:t>Для того чтобы переменные </a:t>
            </a:r>
            <a:r>
              <a:rPr lang="ru-RU" sz="3000" b="1" dirty="0" err="1" smtClean="0"/>
              <a:t>c</a:t>
            </a:r>
            <a:r>
              <a:rPr lang="ru-RU" sz="3000" dirty="0" smtClean="0"/>
              <a:t> и </a:t>
            </a:r>
            <a:r>
              <a:rPr lang="ru-RU" sz="3000" b="1" dirty="0" err="1" smtClean="0"/>
              <a:t>d</a:t>
            </a:r>
            <a:r>
              <a:rPr lang="ru-RU" sz="3000" dirty="0" smtClean="0"/>
              <a:t>, </a:t>
            </a:r>
            <a:r>
              <a:rPr lang="ru-RU" sz="3000" b="1" dirty="0" err="1" smtClean="0"/>
              <a:t>a</a:t>
            </a:r>
            <a:r>
              <a:rPr lang="ru-RU" sz="3000" dirty="0" smtClean="0"/>
              <a:t> </a:t>
            </a:r>
            <a:r>
              <a:rPr lang="ru-RU" sz="3000" dirty="0" err="1" smtClean="0"/>
              <a:t>и</a:t>
            </a:r>
            <a:r>
              <a:rPr lang="ru-RU" sz="3000" dirty="0" smtClean="0"/>
              <a:t> </a:t>
            </a:r>
            <a:r>
              <a:rPr lang="ru-RU" sz="3000" b="1" dirty="0" err="1" smtClean="0"/>
              <a:t>b</a:t>
            </a:r>
            <a:r>
              <a:rPr lang="ru-RU" sz="3000" dirty="0" smtClean="0"/>
              <a:t> ссылались на одни и те же ячейки памяти (если изменятся значения </a:t>
            </a:r>
            <a:r>
              <a:rPr lang="ru-RU" sz="3000" b="1" dirty="0" err="1" smtClean="0"/>
              <a:t>a</a:t>
            </a:r>
            <a:r>
              <a:rPr lang="ru-RU" sz="3000" dirty="0" smtClean="0"/>
              <a:t> и </a:t>
            </a:r>
            <a:r>
              <a:rPr lang="ru-RU" sz="3000" b="1" dirty="0" err="1" smtClean="0"/>
              <a:t>b</a:t>
            </a:r>
            <a:r>
              <a:rPr lang="ru-RU" sz="3000" dirty="0" smtClean="0"/>
              <a:t>, то изменятся значения и </a:t>
            </a:r>
            <a:r>
              <a:rPr lang="ru-RU" sz="3000" b="1" dirty="0" err="1" smtClean="0"/>
              <a:t>c</a:t>
            </a:r>
            <a:r>
              <a:rPr lang="ru-RU" sz="3000" b="1" dirty="0" smtClean="0"/>
              <a:t>, </a:t>
            </a:r>
            <a:r>
              <a:rPr lang="ru-RU" sz="3000" b="1" dirty="0" err="1" smtClean="0"/>
              <a:t>d</a:t>
            </a:r>
            <a:r>
              <a:rPr lang="ru-RU" sz="3000" dirty="0" smtClean="0"/>
              <a:t>) необходимо при описании формальных параметров, перед нужными переменными добавить слово </a:t>
            </a:r>
            <a:r>
              <a:rPr lang="ru-RU" sz="3000" b="1" dirty="0" smtClean="0"/>
              <a:t>VAR</a:t>
            </a:r>
            <a:r>
              <a:rPr lang="ru-RU" sz="3000" dirty="0" smtClean="0"/>
              <a:t>:</a:t>
            </a:r>
          </a:p>
          <a:p>
            <a:pPr>
              <a:buNone/>
            </a:pPr>
            <a:r>
              <a:rPr lang="ru-RU" sz="3000" dirty="0" smtClean="0"/>
              <a:t>    </a:t>
            </a:r>
            <a:r>
              <a:rPr lang="en-US" sz="3000" dirty="0" smtClean="0"/>
              <a:t>procedure </a:t>
            </a:r>
            <a:r>
              <a:rPr lang="en-US" sz="3000" dirty="0" err="1" smtClean="0"/>
              <a:t>obmen</a:t>
            </a:r>
            <a:r>
              <a:rPr lang="en-US" sz="3000" dirty="0" smtClean="0"/>
              <a:t> (</a:t>
            </a:r>
            <a:r>
              <a:rPr lang="en-US" sz="3000" b="1" dirty="0" err="1" smtClean="0">
                <a:solidFill>
                  <a:srgbClr val="002060"/>
                </a:solidFill>
              </a:rPr>
              <a:t>var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</a:rPr>
              <a:t>a,b:integer</a:t>
            </a:r>
            <a:r>
              <a:rPr lang="en-US" sz="3000" dirty="0" smtClean="0"/>
              <a:t>);</a:t>
            </a:r>
            <a:endParaRPr lang="ru-RU" sz="3000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928926" y="3929066"/>
            <a:ext cx="1595476" cy="461665"/>
            <a:chOff x="5796136" y="908720"/>
            <a:chExt cx="1595476" cy="461665"/>
          </a:xfrm>
        </p:grpSpPr>
        <p:sp>
          <p:nvSpPr>
            <p:cNvPr id="5" name="TextBox 4"/>
            <p:cNvSpPr txBox="1"/>
            <p:nvPr/>
          </p:nvSpPr>
          <p:spPr>
            <a:xfrm>
              <a:off x="579613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400" b="1" dirty="0" smtClean="0"/>
                <a:t>с</a:t>
              </a:r>
              <a:endParaRPr lang="ru-RU" sz="2400" b="1" dirty="0"/>
            </a:p>
          </p:txBody>
        </p:sp>
        <p:cxnSp>
          <p:nvCxnSpPr>
            <p:cNvPr id="6" name="Прямая со стрелкой 5"/>
            <p:cNvCxnSpPr>
              <a:stCxn id="5" idx="3"/>
            </p:cNvCxnSpPr>
            <p:nvPr/>
          </p:nvCxnSpPr>
          <p:spPr>
            <a:xfrm flipV="1">
              <a:off x="6300192" y="1139552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6887556" y="908720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5</a:t>
              </a:r>
              <a:endParaRPr lang="ru-RU" sz="2400" b="1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928926" y="4489167"/>
            <a:ext cx="1595476" cy="477628"/>
            <a:chOff x="5796136" y="1468821"/>
            <a:chExt cx="1595476" cy="477628"/>
          </a:xfrm>
        </p:grpSpPr>
        <p:sp>
          <p:nvSpPr>
            <p:cNvPr id="9" name="TextBox 8"/>
            <p:cNvSpPr txBox="1"/>
            <p:nvPr/>
          </p:nvSpPr>
          <p:spPr>
            <a:xfrm>
              <a:off x="5796136" y="1484784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d</a:t>
              </a:r>
              <a:endParaRPr lang="ru-RU" sz="24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V="1">
              <a:off x="6300192" y="1699653"/>
              <a:ext cx="576064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887556" y="1468821"/>
              <a:ext cx="50405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7</a:t>
              </a:r>
              <a:endParaRPr lang="ru-RU" sz="2400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928926" y="5153202"/>
            <a:ext cx="504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  <a:endParaRPr lang="ru-RU" sz="2400" b="1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3432982" y="4292900"/>
            <a:ext cx="576064" cy="1061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42818" y="5743157"/>
            <a:ext cx="5040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b</a:t>
            </a:r>
            <a:endParaRPr lang="ru-RU" sz="2400" b="1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3435574" y="4950832"/>
            <a:ext cx="836800" cy="10072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543956" cy="4768865"/>
          </a:xfrm>
        </p:spPr>
        <p:txBody>
          <a:bodyPr/>
          <a:lstStyle/>
          <a:p>
            <a:r>
              <a:rPr lang="ru-RU" sz="2400" dirty="0" smtClean="0"/>
              <a:t>Набор встроенных функций в языке Паскаль достаточно широк (ABS, SQR, TRUNC и т.д.). Если в программу включается новая, нестандартная функция, то ее необходимо описать в тексте программы, после чего можно обращаться к ней из программы. </a:t>
            </a:r>
            <a:r>
              <a:rPr lang="ru-RU" sz="2400" b="1" dirty="0" smtClean="0"/>
              <a:t>Обращение к функции осуществляется в правой части оператора присваивания, с указанием имени функции и фактических параметров. </a:t>
            </a:r>
            <a:r>
              <a:rPr lang="ru-RU" sz="2400" dirty="0" smtClean="0"/>
              <a:t>Функция может иметь собственные локальные константы, типы, переменные, процедуры и функции. Описание функций в Паскале аналогично описанию процедур.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sz="4000" b="1" dirty="0" smtClean="0"/>
              <a:t>Отличительные особенности функций: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- результат выполнения - одно значение, которое присваивается имени функции и передается в основную программу;</a:t>
            </a:r>
          </a:p>
          <a:p>
            <a:pPr marL="0" indent="0">
              <a:buNone/>
            </a:pPr>
            <a:r>
              <a:rPr lang="ru-RU" dirty="0" smtClean="0"/>
              <a:t> - имя функции может входить в выражение как операнд.</a:t>
            </a:r>
          </a:p>
          <a:p>
            <a:endParaRPr lang="ru-RU" dirty="0"/>
          </a:p>
        </p:txBody>
      </p:sp>
      <p:pic>
        <p:nvPicPr>
          <p:cNvPr id="4" name="Рисунок 3" descr="Pandora DXL 5000 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6380" y="3571876"/>
            <a:ext cx="3857620" cy="373442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Описание функции: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ourier New" pitchFamily="49" charset="0"/>
              </a:rPr>
              <a:t>function</a:t>
            </a:r>
            <a:r>
              <a:rPr lang="ru-RU" b="1" i="1" dirty="0" smtClean="0">
                <a:solidFill>
                  <a:srgbClr val="C00000"/>
                </a:solidFill>
              </a:rPr>
              <a:t>&lt;имя&gt;</a:t>
            </a:r>
            <a:r>
              <a:rPr lang="ru-RU" dirty="0" smtClean="0"/>
              <a:t> (</a:t>
            </a:r>
            <a:r>
              <a:rPr lang="ru-RU" b="1" dirty="0" smtClean="0">
                <a:solidFill>
                  <a:srgbClr val="CC3300"/>
                </a:solidFill>
              </a:rPr>
              <a:t>&lt;список формальных</a:t>
            </a:r>
            <a:r>
              <a:rPr lang="en-US" b="1" dirty="0" smtClean="0">
                <a:solidFill>
                  <a:srgbClr val="CC3300"/>
                </a:solidFill>
              </a:rPr>
              <a:t> </a:t>
            </a:r>
            <a:r>
              <a:rPr lang="ru-RU" b="1" dirty="0" smtClean="0">
                <a:solidFill>
                  <a:srgbClr val="CC3300"/>
                </a:solidFill>
              </a:rPr>
              <a:t>параметров</a:t>
            </a:r>
            <a:r>
              <a:rPr lang="en-US" b="1" dirty="0" smtClean="0">
                <a:solidFill>
                  <a:srgbClr val="CC3300"/>
                </a:solidFill>
              </a:rPr>
              <a:t>&gt;</a:t>
            </a:r>
            <a:r>
              <a:rPr lang="ru-RU" dirty="0" smtClean="0"/>
              <a:t>)</a:t>
            </a:r>
            <a:r>
              <a:rPr lang="en-US" dirty="0" smtClean="0"/>
              <a:t>: </a:t>
            </a:r>
            <a:r>
              <a:rPr lang="ru-RU" dirty="0" smtClean="0"/>
              <a:t>тип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{</a:t>
            </a:r>
            <a:r>
              <a:rPr lang="ru-RU" dirty="0" smtClean="0"/>
              <a:t>раздел описания </a:t>
            </a:r>
            <a:r>
              <a:rPr lang="ru-RU" b="1" dirty="0" smtClean="0">
                <a:solidFill>
                  <a:srgbClr val="336600"/>
                </a:solidFill>
              </a:rPr>
              <a:t>локальных</a:t>
            </a:r>
            <a:r>
              <a:rPr lang="ru-RU" dirty="0" smtClean="0">
                <a:solidFill>
                  <a:srgbClr val="336600"/>
                </a:solidFill>
              </a:rPr>
              <a:t> </a:t>
            </a:r>
            <a:r>
              <a:rPr lang="ru-RU" dirty="0" smtClean="0"/>
              <a:t>имён</a:t>
            </a:r>
            <a:r>
              <a:rPr lang="en-US" dirty="0" smtClean="0"/>
              <a:t>}</a:t>
            </a:r>
            <a:endParaRPr lang="ru-RU" dirty="0" smtClean="0"/>
          </a:p>
          <a:p>
            <a:r>
              <a:rPr lang="en-US" b="1" dirty="0" smtClean="0">
                <a:latin typeface="Courier New" pitchFamily="49" charset="0"/>
              </a:rPr>
              <a:t>Begin</a:t>
            </a:r>
          </a:p>
          <a:p>
            <a:r>
              <a:rPr lang="en-US" dirty="0" smtClean="0"/>
              <a:t>  {</a:t>
            </a:r>
            <a:r>
              <a:rPr lang="ru-RU" dirty="0" smtClean="0"/>
              <a:t>раздел выполняемых операторов</a:t>
            </a:r>
            <a:r>
              <a:rPr lang="en-US" dirty="0" smtClean="0"/>
              <a:t>}</a:t>
            </a:r>
            <a:endParaRPr lang="ru-RU" dirty="0" smtClean="0"/>
          </a:p>
          <a:p>
            <a:r>
              <a:rPr lang="en-US" b="1" i="1" dirty="0" smtClean="0">
                <a:solidFill>
                  <a:srgbClr val="C00000"/>
                </a:solidFill>
              </a:rPr>
              <a:t>&lt;</a:t>
            </a:r>
            <a:r>
              <a:rPr lang="ru-RU" b="1" i="1" dirty="0" smtClean="0">
                <a:solidFill>
                  <a:srgbClr val="C00000"/>
                </a:solidFill>
              </a:rPr>
              <a:t>Имя функции</a:t>
            </a:r>
            <a:r>
              <a:rPr lang="en-US" b="1" i="1" dirty="0" smtClean="0">
                <a:solidFill>
                  <a:srgbClr val="C00000"/>
                </a:solidFill>
              </a:rPr>
              <a:t>&gt;:=&lt;</a:t>
            </a:r>
            <a:r>
              <a:rPr lang="ru-RU" b="1" i="1" dirty="0" smtClean="0">
                <a:solidFill>
                  <a:srgbClr val="C00000"/>
                </a:solidFill>
              </a:rPr>
              <a:t>значение</a:t>
            </a:r>
            <a:r>
              <a:rPr lang="en-US" b="1" i="1" dirty="0" smtClean="0">
                <a:solidFill>
                  <a:srgbClr val="C00000"/>
                </a:solidFill>
              </a:rPr>
              <a:t>&gt;;</a:t>
            </a:r>
            <a:r>
              <a:rPr lang="en-US" dirty="0" smtClean="0">
                <a:solidFill>
                  <a:srgbClr val="C00000"/>
                </a:solidFill>
              </a:rPr>
              <a:t>            </a:t>
            </a:r>
            <a:r>
              <a:rPr lang="en-US" dirty="0" smtClean="0"/>
              <a:t>{</a:t>
            </a:r>
            <a:r>
              <a:rPr lang="ru-RU" dirty="0" smtClean="0"/>
              <a:t>обязательный параметр</a:t>
            </a:r>
            <a:r>
              <a:rPr lang="en-US" dirty="0" smtClean="0"/>
              <a:t>}</a:t>
            </a:r>
          </a:p>
          <a:p>
            <a:r>
              <a:rPr lang="en-US" b="1" dirty="0" smtClean="0">
                <a:latin typeface="Courier New" pitchFamily="49" charset="0"/>
              </a:rPr>
              <a:t>End;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/>
              <a:t>Вызов функции</a:t>
            </a:r>
            <a:r>
              <a:rPr lang="en-US" b="1" i="1" u="sng" dirty="0" smtClean="0"/>
              <a:t>:</a:t>
            </a:r>
            <a:endParaRPr lang="ru-RU" b="1" i="1" u="sng" dirty="0" smtClean="0"/>
          </a:p>
          <a:p>
            <a:r>
              <a:rPr lang="ru-RU" b="1" i="1" dirty="0" smtClean="0">
                <a:solidFill>
                  <a:srgbClr val="C00000"/>
                </a:solidFill>
              </a:rPr>
              <a:t>&lt; оператор&gt;:= &lt;имя функции&gt;</a:t>
            </a:r>
          </a:p>
          <a:p>
            <a:r>
              <a:rPr lang="ru-RU" b="1" dirty="0" smtClean="0"/>
              <a:t> (</a:t>
            </a:r>
            <a:r>
              <a:rPr lang="ru-RU" b="1" dirty="0" smtClean="0">
                <a:solidFill>
                  <a:srgbClr val="CC3300"/>
                </a:solidFill>
              </a:rPr>
              <a:t>&lt;список фактических  переменных&gt;</a:t>
            </a:r>
            <a:r>
              <a:rPr lang="ru-RU" b="1" dirty="0" smtClean="0"/>
              <a:t>);</a:t>
            </a:r>
          </a:p>
          <a:p>
            <a:pPr marL="449263" indent="-187325">
              <a:buNone/>
            </a:pPr>
            <a:r>
              <a:rPr lang="en-US" sz="2800" dirty="0" smtClean="0"/>
              <a:t>1</a:t>
            </a:r>
            <a:r>
              <a:rPr lang="ru-RU" sz="2800" dirty="0" smtClean="0"/>
              <a:t>. В правой части оператора присваивания. </a:t>
            </a:r>
            <a:endParaRPr lang="en-US" sz="2800" dirty="0" smtClean="0"/>
          </a:p>
          <a:p>
            <a:pPr marL="449263" indent="-187325">
              <a:buNone/>
            </a:pPr>
            <a:r>
              <a:rPr lang="en-US" sz="2800" dirty="0" smtClean="0"/>
              <a:t>2.</a:t>
            </a:r>
            <a:r>
              <a:rPr lang="ru-RU" sz="2800" dirty="0" smtClean="0"/>
              <a:t> В выражении, стоящем в условии оператора разветвления.</a:t>
            </a:r>
            <a:endParaRPr lang="en-US" sz="2800" dirty="0" smtClean="0"/>
          </a:p>
          <a:p>
            <a:pPr marL="449263" indent="-187325">
              <a:buNone/>
            </a:pPr>
            <a:r>
              <a:rPr lang="en-US" sz="2800" dirty="0" smtClean="0"/>
              <a:t>3. </a:t>
            </a:r>
            <a:r>
              <a:rPr lang="ru-RU" sz="2800" dirty="0" smtClean="0"/>
              <a:t>В процедуре вывода, как результат работы функции.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Рекурсия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3000" dirty="0" smtClean="0"/>
              <a:t>Процедуры и функции в Паскале могут вызывать сами себя, т.е. обладать свойством рекурсивности. Рекурсивная функция обязательно должна содержать в себе условие окончания рекурсивности, чтобы не вызвать зацикливания программы. При каждом рекурсивном вызове создается новое множество локальных переменных. То есть переменные, расположенные вне вызываемой функции, не изменяются. 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Составить рекурсивную функцию, вычисляющую факториал числа </a:t>
            </a:r>
            <a:r>
              <a:rPr lang="ru-RU" b="1" dirty="0" err="1" smtClean="0"/>
              <a:t>n</a:t>
            </a:r>
            <a:r>
              <a:rPr lang="ru-RU" dirty="0" smtClean="0"/>
              <a:t> следующим образом:    </a:t>
            </a:r>
            <a:r>
              <a:rPr lang="ru-RU" b="1" dirty="0" err="1" smtClean="0"/>
              <a:t>n</a:t>
            </a:r>
            <a:r>
              <a:rPr lang="ru-RU" b="1" dirty="0" smtClean="0"/>
              <a:t>! = 1   , если   </a:t>
            </a:r>
            <a:r>
              <a:rPr lang="ru-RU" b="1" dirty="0" err="1" smtClean="0"/>
              <a:t>n=</a:t>
            </a:r>
            <a:r>
              <a:rPr lang="ru-RU" b="1" dirty="0" smtClean="0"/>
              <a:t> 1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err="1" smtClean="0"/>
              <a:t>n!=</a:t>
            </a:r>
            <a:r>
              <a:rPr lang="ru-RU" b="1" dirty="0" smtClean="0"/>
              <a:t> ( </a:t>
            </a:r>
            <a:r>
              <a:rPr lang="ru-RU" b="1" dirty="0" err="1" smtClean="0"/>
              <a:t>n</a:t>
            </a:r>
            <a:r>
              <a:rPr lang="ru-RU" b="1" dirty="0" smtClean="0"/>
              <a:t> -1 )! · </a:t>
            </a:r>
            <a:r>
              <a:rPr lang="ru-RU" b="1" dirty="0" err="1" smtClean="0"/>
              <a:t>n</a:t>
            </a:r>
            <a:r>
              <a:rPr lang="ru-RU" b="1" dirty="0" smtClean="0"/>
              <a:t> ,  если  </a:t>
            </a:r>
            <a:r>
              <a:rPr lang="ru-RU" b="1" dirty="0" err="1" smtClean="0"/>
              <a:t>n</a:t>
            </a:r>
            <a:r>
              <a:rPr lang="ru-RU" b="1" dirty="0" smtClean="0"/>
              <a:t> &gt; 1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71546"/>
            <a:ext cx="8229600" cy="5237179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Подпрограмма - автономная часть программы, выполняющая определенный алгоритм и допускающая обращение к ней из различных частей общей программы. Использование подпрограмм позволяет реализовать один из самых современных методов программирования - структурное программирование.</a:t>
            </a: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function</a:t>
            </a:r>
            <a:r>
              <a:rPr lang="ru-RU" dirty="0" smtClean="0"/>
              <a:t>   </a:t>
            </a:r>
            <a:r>
              <a:rPr lang="ru-RU" dirty="0" err="1" smtClean="0"/>
              <a:t>f</a:t>
            </a:r>
            <a:r>
              <a:rPr lang="ru-RU" dirty="0" smtClean="0"/>
              <a:t> ( </a:t>
            </a:r>
            <a:r>
              <a:rPr lang="ru-RU" dirty="0" err="1" smtClean="0"/>
              <a:t>n</a:t>
            </a:r>
            <a:r>
              <a:rPr lang="ru-RU" dirty="0" smtClean="0"/>
              <a:t> : </a:t>
            </a:r>
            <a:r>
              <a:rPr lang="ru-RU" dirty="0" err="1" smtClean="0"/>
              <a:t>integer</a:t>
            </a:r>
            <a:r>
              <a:rPr lang="ru-RU" dirty="0" smtClean="0"/>
              <a:t>): </a:t>
            </a:r>
            <a:r>
              <a:rPr lang="ru-RU" dirty="0" err="1" smtClean="0"/>
              <a:t>integer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begin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ru-RU" dirty="0" err="1" smtClean="0"/>
              <a:t>if</a:t>
            </a:r>
            <a:r>
              <a:rPr lang="ru-RU" dirty="0" smtClean="0"/>
              <a:t>  </a:t>
            </a:r>
            <a:r>
              <a:rPr lang="ru-RU" dirty="0" err="1" smtClean="0"/>
              <a:t>n</a:t>
            </a:r>
            <a:r>
              <a:rPr lang="ru-RU" dirty="0" smtClean="0"/>
              <a:t> = 1 </a:t>
            </a:r>
            <a:r>
              <a:rPr lang="ru-RU" dirty="0" err="1" smtClean="0"/>
              <a:t>then</a:t>
            </a:r>
            <a:r>
              <a:rPr lang="ru-RU" dirty="0" smtClean="0"/>
              <a:t>  </a:t>
            </a:r>
            <a:r>
              <a:rPr lang="ru-RU" dirty="0" err="1" smtClean="0"/>
              <a:t>f</a:t>
            </a:r>
            <a:r>
              <a:rPr lang="ru-RU" dirty="0" smtClean="0"/>
              <a:t> := 1  </a:t>
            </a:r>
            <a:r>
              <a:rPr lang="ru-RU" dirty="0" err="1" smtClean="0"/>
              <a:t>else</a:t>
            </a:r>
            <a:r>
              <a:rPr lang="ru-RU" dirty="0" smtClean="0"/>
              <a:t> </a:t>
            </a:r>
            <a:r>
              <a:rPr lang="ru-RU" dirty="0" err="1" smtClean="0"/>
              <a:t>f</a:t>
            </a:r>
            <a:r>
              <a:rPr lang="ru-RU" dirty="0" smtClean="0"/>
              <a:t> := </a:t>
            </a:r>
            <a:r>
              <a:rPr lang="ru-RU" dirty="0" err="1" smtClean="0"/>
              <a:t>n</a:t>
            </a:r>
            <a:r>
              <a:rPr lang="ru-RU" dirty="0" smtClean="0"/>
              <a:t> * </a:t>
            </a:r>
            <a:r>
              <a:rPr lang="ru-RU" dirty="0" err="1" smtClean="0"/>
              <a:t>f</a:t>
            </a:r>
            <a:r>
              <a:rPr lang="ru-RU" dirty="0" smtClean="0"/>
              <a:t> ( </a:t>
            </a:r>
            <a:r>
              <a:rPr lang="ru-RU" dirty="0" err="1" smtClean="0"/>
              <a:t>n</a:t>
            </a:r>
            <a:r>
              <a:rPr lang="ru-RU" dirty="0" smtClean="0"/>
              <a:t> -1 );  </a:t>
            </a: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      </a:t>
            </a:r>
            <a:r>
              <a:rPr lang="ru-RU" i="1" dirty="0" smtClean="0"/>
              <a:t>{функция </a:t>
            </a:r>
            <a:r>
              <a:rPr lang="ru-RU" i="1" dirty="0" err="1" smtClean="0"/>
              <a:t>f</a:t>
            </a:r>
            <a:r>
              <a:rPr lang="ru-RU" i="1" dirty="0" smtClean="0"/>
              <a:t> вызывает саму себя}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end</a:t>
            </a:r>
            <a:r>
              <a:rPr lang="ru-RU" dirty="0" smtClean="0"/>
              <a:t>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Поменять значения переменных </a:t>
            </a:r>
            <a:r>
              <a:rPr lang="en-US" dirty="0" smtClean="0"/>
              <a:t>a, b, c </a:t>
            </a:r>
            <a:r>
              <a:rPr lang="ru-RU" dirty="0" smtClean="0"/>
              <a:t>так, чтобы они были расположены в порядке  </a:t>
            </a:r>
            <a:r>
              <a:rPr lang="ru-RU" dirty="0" err="1" smtClean="0"/>
              <a:t>неубывания</a:t>
            </a:r>
            <a:r>
              <a:rPr lang="ru-RU" dirty="0" smtClean="0"/>
              <a:t> </a:t>
            </a:r>
            <a:r>
              <a:rPr lang="en-US" dirty="0" smtClean="0"/>
              <a:t>(a ≤ b ≤ c).</a:t>
            </a:r>
          </a:p>
          <a:p>
            <a:pPr marL="514350" indent="-514350">
              <a:buAutoNum type="arabicPeriod"/>
            </a:pPr>
            <a:r>
              <a:rPr lang="ru-RU" dirty="0" smtClean="0"/>
              <a:t>Дано </a:t>
            </a:r>
            <a:r>
              <a:rPr lang="en-US" dirty="0" smtClean="0"/>
              <a:t>n </a:t>
            </a:r>
            <a:r>
              <a:rPr lang="ru-RU" dirty="0" smtClean="0"/>
              <a:t>целых чисел. Найти среди них число, у которого сумма цифр имеет максимальное значение.</a:t>
            </a:r>
            <a:r>
              <a:rPr lang="en-US" dirty="0" smtClean="0"/>
              <a:t> 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</a:rPr>
              <a:t>Подпрограммы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214563"/>
            <a:ext cx="8229600" cy="4094162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>
              <a:buNone/>
            </a:pPr>
            <a:r>
              <a:rPr lang="ru-RU" dirty="0" smtClean="0"/>
              <a:t>         процедура                  функция</a:t>
            </a:r>
          </a:p>
          <a:p>
            <a:pPr eaLnBrk="1" hangingPunct="1">
              <a:buNone/>
            </a:pPr>
            <a:r>
              <a:rPr lang="ru-RU" dirty="0" smtClean="0"/>
              <a:t>      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FUNCTION</a:t>
            </a:r>
            <a:endParaRPr lang="en-US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393141" y="1607331"/>
            <a:ext cx="1357322" cy="857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6200000" flipH="1">
            <a:off x="5250661" y="1678769"/>
            <a:ext cx="1285884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4000504"/>
            <a:ext cx="2856074" cy="1666969"/>
          </a:xfrm>
          <a:prstGeom prst="rect">
            <a:avLst/>
          </a:prstGeom>
        </p:spPr>
      </p:pic>
      <p:pic>
        <p:nvPicPr>
          <p:cNvPr id="11" name="Рисунок 10" descr="i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57818" y="4000504"/>
            <a:ext cx="2276480" cy="15772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Процедуры и функции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</a:t>
            </a:r>
            <a:r>
              <a:rPr lang="en-U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Паскале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объявляются в разделе описания за разделом переменных.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pic>
        <p:nvPicPr>
          <p:cNvPr id="4" name="Рисунок 3" descr="i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7" y="3143249"/>
            <a:ext cx="4362003" cy="30718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800" dirty="0" smtClean="0"/>
              <a:t>У функций и процедур существуют </a:t>
            </a:r>
            <a:r>
              <a:rPr lang="ru-RU" sz="2800" b="1" dirty="0" smtClean="0">
                <a:solidFill>
                  <a:srgbClr val="C00000"/>
                </a:solidFill>
              </a:rPr>
              <a:t>параметры </a:t>
            </a:r>
            <a:r>
              <a:rPr lang="ru-RU" sz="2800" dirty="0" smtClean="0"/>
              <a:t>(переменные, которые передают какое - либо значение). Они  бывают двух видов:</a:t>
            </a:r>
          </a:p>
          <a:p>
            <a:pPr marL="0" indent="0">
              <a:buNone/>
            </a:pPr>
            <a:r>
              <a:rPr lang="ru-RU" sz="2800" dirty="0" smtClean="0"/>
              <a:t>1) </a:t>
            </a:r>
            <a:r>
              <a:rPr lang="ru-RU" sz="2800" b="1" dirty="0" smtClean="0">
                <a:solidFill>
                  <a:srgbClr val="C00000"/>
                </a:solidFill>
              </a:rPr>
              <a:t>Формальные</a:t>
            </a:r>
            <a:r>
              <a:rPr lang="ru-RU" sz="2800" dirty="0" smtClean="0"/>
              <a:t> - те, которые находятся в описании подпрограммы</a:t>
            </a:r>
          </a:p>
          <a:p>
            <a:pPr marL="0" indent="0">
              <a:buNone/>
            </a:pPr>
            <a:r>
              <a:rPr lang="ru-RU" sz="2800" dirty="0" smtClean="0"/>
              <a:t>2)</a:t>
            </a:r>
            <a:r>
              <a:rPr lang="ru-RU" sz="2800" b="1" dirty="0" smtClean="0">
                <a:solidFill>
                  <a:srgbClr val="C00000"/>
                </a:solidFill>
              </a:rPr>
              <a:t> Фактические </a:t>
            </a:r>
            <a:r>
              <a:rPr lang="ru-RU" sz="2800" dirty="0" smtClean="0"/>
              <a:t>- те, которые передаются из основной программы в функцию или процедуру.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Фактические параметры должны соответствовать формальным по количеству, порядку следования и типу. 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Также у подпрограммы существую </a:t>
            </a:r>
            <a:r>
              <a:rPr lang="ru-RU" b="1" dirty="0" smtClean="0">
                <a:solidFill>
                  <a:srgbClr val="C00000"/>
                </a:solidFill>
              </a:rPr>
              <a:t>переменные</a:t>
            </a:r>
            <a:r>
              <a:rPr lang="ru-RU" dirty="0" smtClean="0"/>
              <a:t>. с которыми она в дальнейшем работает. Они делятся опять же на два типа:</a:t>
            </a:r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b="1" dirty="0" smtClean="0">
                <a:solidFill>
                  <a:srgbClr val="C00000"/>
                </a:solidFill>
              </a:rPr>
              <a:t>Глобальные переменные</a:t>
            </a:r>
            <a:r>
              <a:rPr lang="ru-RU" dirty="0" smtClean="0"/>
              <a:t>, то есть действующие во всей программе</a:t>
            </a: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b="1" dirty="0" smtClean="0">
                <a:solidFill>
                  <a:srgbClr val="C00000"/>
                </a:solidFill>
              </a:rPr>
              <a:t>) Локальные </a:t>
            </a:r>
            <a:r>
              <a:rPr lang="ru-RU" dirty="0" smtClean="0"/>
              <a:t>- те, которые действуют только в процедуре или функции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Используются в случаях, когда в подпрограмме необходимо получить несколько результатов.  Существует два вида процедур: </a:t>
            </a:r>
          </a:p>
          <a:p>
            <a:r>
              <a:rPr lang="ru-RU" dirty="0" smtClean="0"/>
              <a:t>с параметром </a:t>
            </a:r>
            <a:r>
              <a:rPr lang="en-US" dirty="0" smtClean="0"/>
              <a:t>;</a:t>
            </a:r>
          </a:p>
          <a:p>
            <a:r>
              <a:rPr lang="ru-RU" dirty="0" smtClean="0"/>
              <a:t>без параметра.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r>
              <a:rPr lang="ru-RU" sz="20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Структура процедуры аналогична структуре программы и состоит из заголовка и блока (тела процедуры).</a:t>
            </a:r>
          </a:p>
          <a:p>
            <a:endParaRPr lang="ru-RU" sz="2000" b="1" dirty="0" smtClean="0">
              <a:solidFill>
                <a:schemeClr val="tx2"/>
              </a:solidFill>
            </a:endParaRPr>
          </a:p>
          <a:p>
            <a:pPr marL="987425" indent="0"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procedure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ИмяПроцедуры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987425" indent="0"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…</a:t>
            </a:r>
          </a:p>
          <a:p>
            <a:pPr marL="987425" indent="0"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begin</a:t>
            </a:r>
            <a:endParaRPr lang="ru-RU" sz="2800" b="1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…//Тело процедуры</a:t>
            </a:r>
          </a:p>
          <a:p>
            <a:pPr marL="987425" indent="0">
              <a:buNone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begin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987425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//тело главной программы</a:t>
            </a:r>
          </a:p>
          <a:p>
            <a:pPr marL="987425" indent="0">
              <a:buNone/>
            </a:pP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end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Процедуры без параметров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  pr;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var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  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  integer 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begin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:=1 to 60 do write (‘ * ');    </a:t>
            </a:r>
            <a:r>
              <a:rPr lang="en-US" sz="28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writeln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end.</a:t>
            </a:r>
            <a:endParaRPr lang="ru-RU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2800" dirty="0" smtClean="0"/>
              <a:t>begin</a:t>
            </a:r>
          </a:p>
          <a:p>
            <a:pPr marL="0" indent="0">
              <a:buNone/>
            </a:pPr>
            <a:r>
              <a:rPr lang="en-US" sz="2800" dirty="0" smtClean="0"/>
              <a:t>     </a:t>
            </a:r>
            <a:r>
              <a:rPr lang="en-US" sz="2800" b="1" dirty="0" smtClean="0"/>
              <a:t>pr</a:t>
            </a:r>
            <a:r>
              <a:rPr lang="en-US" sz="2800" dirty="0" smtClean="0"/>
              <a:t>;</a:t>
            </a:r>
          </a:p>
          <a:p>
            <a:pPr marL="0" indent="0">
              <a:buNone/>
            </a:pPr>
            <a:r>
              <a:rPr lang="en-US" sz="2800" dirty="0" smtClean="0"/>
              <a:t>end.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Данная программа выводит строку из 60 звездочек.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18052</TotalTime>
  <Words>770</Words>
  <Application>Microsoft Office PowerPoint</Application>
  <PresentationFormat>Экран (4:3)</PresentationFormat>
  <Paragraphs>106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Процедуры и функции в Паскале. Рекурсия </vt:lpstr>
      <vt:lpstr>Слайд 2</vt:lpstr>
      <vt:lpstr>Подпрограммы</vt:lpstr>
      <vt:lpstr>Слайд 4</vt:lpstr>
      <vt:lpstr>Слайд 5</vt:lpstr>
      <vt:lpstr>Слайд 6</vt:lpstr>
      <vt:lpstr>Процедуры</vt:lpstr>
      <vt:lpstr>Слайд 8</vt:lpstr>
      <vt:lpstr>Процедуры без параметров</vt:lpstr>
      <vt:lpstr>Процедура с параметром. Составить программу обмена местами двух чисел с=5 и d=7</vt:lpstr>
      <vt:lpstr>Разбор задачи</vt:lpstr>
      <vt:lpstr>Слайд 12</vt:lpstr>
      <vt:lpstr>Слайд 13</vt:lpstr>
      <vt:lpstr>Функции</vt:lpstr>
      <vt:lpstr>Отличительные особенности функций:</vt:lpstr>
      <vt:lpstr>Описание функции:</vt:lpstr>
      <vt:lpstr>Слайд 17</vt:lpstr>
      <vt:lpstr>Рекурсия</vt:lpstr>
      <vt:lpstr>Слайд 19</vt:lpstr>
      <vt:lpstr>Слайд 20</vt:lpstr>
      <vt:lpstr>Задания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Игали СОШ Зам по УВР</cp:lastModifiedBy>
  <cp:revision>759</cp:revision>
  <dcterms:created xsi:type="dcterms:W3CDTF">2010-05-23T14:28:12Z</dcterms:created>
  <dcterms:modified xsi:type="dcterms:W3CDTF">2017-11-11T15:40:56Z</dcterms:modified>
</cp:coreProperties>
</file>