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activeX/activeX4.xml" ContentType="application/vnd.ms-office.activeX+xml"/>
  <Override PartName="/ppt/activeX/activeX15.xml" ContentType="application/vnd.ms-office.activeX+xml"/>
  <Override PartName="/ppt/activeX/activeX17.xml" ContentType="application/vnd.ms-office.activeX+xml"/>
  <Override PartName="/ppt/activeX/activeX26.xml" ContentType="application/vnd.ms-office.activeX+xml"/>
  <Override PartName="/ppt/activeX/activeX35.xml" ContentType="application/vnd.ms-office.activeX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activeX/activeX2.xml" ContentType="application/vnd.ms-office.activeX+xml"/>
  <Override PartName="/ppt/activeX/activeX13.xml" ContentType="application/vnd.ms-office.activeX+xml"/>
  <Override PartName="/ppt/activeX/activeX24.xml" ContentType="application/vnd.ms-office.activeX+xml"/>
  <Override PartName="/ppt/activeX/activeX33.xml" ContentType="application/vnd.ms-office.activeX+xml"/>
  <Override PartName="/ppt/activeX/activeX42.xml" ContentType="application/vnd.ms-office.activeX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activeX/activeX11.xml" ContentType="application/vnd.ms-office.activeX+xml"/>
  <Override PartName="/ppt/activeX/activeX22.xml" ContentType="application/vnd.ms-office.activeX+xml"/>
  <Override PartName="/ppt/activeX/activeX31.xml" ContentType="application/vnd.ms-office.activeX+xml"/>
  <Override PartName="/ppt/activeX/activeX40.xml" ContentType="application/vnd.ms-office.activeX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activeX/activeX20.xml" ContentType="application/vnd.ms-office.activeX+xml"/>
  <Override PartName="/ppt/tableStyles.xml" ContentType="application/vnd.openxmlformats-officedocument.presentationml.tableStyles+xml"/>
  <Default Extension="vml" ContentType="application/vnd.openxmlformats-officedocument.vmlDrawing"/>
  <Override PartName="/ppt/activeX/activeX8.xml" ContentType="application/vnd.ms-office.activeX+xml"/>
  <Override PartName="/ppt/activeX/activeX9.xml" ContentType="application/vnd.ms-office.activeX+xml"/>
  <Override PartName="/ppt/activeX/activeX29.xml" ContentType="application/vnd.ms-office.activeX+xml"/>
  <Override PartName="/ppt/activeX/activeX38.xml" ContentType="application/vnd.ms-office.activeX+xml"/>
  <Override PartName="/ppt/activeX/activeX39.xml" ContentType="application/vnd.ms-office.activeX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activeX/activeX6.xml" ContentType="application/vnd.ms-office.activeX+xml"/>
  <Override PartName="/ppt/activeX/activeX7.xml" ContentType="application/vnd.ms-office.activeX+xml"/>
  <Override PartName="/ppt/activeX/activeX18.xml" ContentType="application/vnd.ms-office.activeX+xml"/>
  <Override PartName="/ppt/activeX/activeX19.xml" ContentType="application/vnd.ms-office.activeX+xml"/>
  <Override PartName="/ppt/activeX/activeX27.xml" ContentType="application/vnd.ms-office.activeX+xml"/>
  <Override PartName="/ppt/activeX/activeX28.xml" ContentType="application/vnd.ms-office.activeX+xml"/>
  <Override PartName="/ppt/activeX/activeX36.xml" ContentType="application/vnd.ms-office.activeX+xml"/>
  <Override PartName="/ppt/activeX/activeX37.xml" ContentType="application/vnd.ms-office.activeX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activeX/activeX5.xml" ContentType="application/vnd.ms-office.activeX+xml"/>
  <Override PartName="/ppt/activeX/activeX16.xml" ContentType="application/vnd.ms-office.activeX+xml"/>
  <Override PartName="/ppt/activeX/activeX25.xml" ContentType="application/vnd.ms-office.activeX+xml"/>
  <Override PartName="/ppt/activeX/activeX34.xml" ContentType="application/vnd.ms-office.activeX+xml"/>
  <Default Extension="bin" ContentType="application/vnd.ms-office.vbaProject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activeX/activeX3.xml" ContentType="application/vnd.ms-office.activeX+xml"/>
  <Override PartName="/ppt/activeX/activeX14.xml" ContentType="application/vnd.ms-office.activeX+xml"/>
  <Override PartName="/ppt/activeX/activeX23.xml" ContentType="application/vnd.ms-office.activeX+xml"/>
  <Override PartName="/ppt/activeX/activeX32.xml" ContentType="application/vnd.ms-office.activeX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activeX/activeX1.xml" ContentType="application/vnd.ms-office.activeX+xml"/>
  <Override PartName="/ppt/activeX/activeX12.xml" ContentType="application/vnd.ms-office.activeX+xml"/>
  <Override PartName="/ppt/activeX/activeX21.xml" ContentType="application/vnd.ms-office.activeX+xml"/>
  <Override PartName="/ppt/activeX/activeX30.xml" ContentType="application/vnd.ms-office.activeX+xml"/>
  <Override PartName="/ppt/activeX/activeX41.xml" ContentType="application/vnd.ms-office.activeX+xml"/>
  <Default Extension="jpeg" ContentType="image/jpeg"/>
  <Override PartName="/ppt/presentation.xml" ContentType="application/vnd.ms-powerpoint.presentation.macroEnabled.main+xml"/>
  <Override PartName="/ppt/slideLayouts/slideLayout1.xml" ContentType="application/vnd.openxmlformats-officedocument.presentationml.slideLayout+xml"/>
  <Override PartName="/ppt/activeX/activeX10.xml" ContentType="application/vnd.ms-office.activeX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-54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46085125" cy="460851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06/relationships/vbaProject" Target="vbaProject.bin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activeX/activeX1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0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1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2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3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14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5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6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7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8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9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2147483650"/>
  <ax:ocxPr ax:name="Caption" ax:value="Пуск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0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21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2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3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4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5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6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7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28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9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30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1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2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1015040025"/>
  <ax:ocxPr ax:name="BackColor" ax:value="2147483665"/>
  <ax:ocxPr ax:name="Size" ax:value="2725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33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2632256"/>
  <ax:ocxPr ax:name="Caption" ax:value="Количество правильных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4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747653145"/>
  <ax:ocxPr ax:name="BackColor" ax:value="8890755"/>
  <ax:ocxPr ax:name="Size" ax:value="3360;2143"/>
  <ax:ocxPr ax:name="Value" ax:value="6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5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2632256"/>
  <ax:ocxPr ax:name="Caption" ax:value="Количество ошибочных 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6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747653145"/>
  <ax:ocxPr ax:name="BackColor" ax:value="8890755"/>
  <ax:ocxPr ax:name="Size" ax:value="3360;2143"/>
  <ax:ocxPr ax:name="Value" ax:value="0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7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2632256"/>
  <ax:ocxPr ax:name="Caption" ax:value="Процент правильных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8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746604569"/>
  <ax:ocxPr ax:name="BackColor" ax:value="8890755"/>
  <ax:ocxPr ax:name="Size" ax:value="3360;2143"/>
  <ax:ocxPr ax:name="Value" ax:value="100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9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2632256"/>
  <ax:ocxPr ax:name="Caption" ax:value="Ваша оценка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0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746604569"/>
  <ax:ocxPr ax:name="BackColor" ax:value="8890755"/>
  <ax:ocxPr ax:name="Size" ax:value="3360;2143"/>
  <ax:ocxPr ax:name="Value" ax:value="5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41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2632256"/>
  <ax:ocxPr ax:name="Caption" ax:value="Повторить"/>
  <ax:ocxPr ax:name="Size" ax:value="9499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2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2632256"/>
  <ax:ocxPr ax:name="Caption" ax:value="Выход"/>
  <ax:ocxPr ax:name="Size" ax:value="9499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5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6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1015040025"/>
  <ax:ocxPr ax:name="BackColor" ax:value="2147483665"/>
  <ax:ocxPr ax:name="Size" ax:value="2725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7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8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9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image" Target="../media/image19.wmf"/><Relationship Id="rId7" Type="http://schemas.openxmlformats.org/officeDocument/2006/relationships/image" Target="../media/image23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11" Type="http://schemas.openxmlformats.org/officeDocument/2006/relationships/image" Target="../media/image27.wmf"/><Relationship Id="rId5" Type="http://schemas.openxmlformats.org/officeDocument/2006/relationships/image" Target="../media/image21.wmf"/><Relationship Id="rId10" Type="http://schemas.openxmlformats.org/officeDocument/2006/relationships/image" Target="../media/image26.wmf"/><Relationship Id="rId4" Type="http://schemas.openxmlformats.org/officeDocument/2006/relationships/image" Target="../media/image20.wmf"/><Relationship Id="rId9" Type="http://schemas.openxmlformats.org/officeDocument/2006/relationships/image" Target="../media/image2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B79A71-03D3-4179-8136-F5E826DBF376}" type="datetimeFigureOut">
              <a:rPr lang="ru-RU" smtClean="0"/>
              <a:pPr/>
              <a:t>17.08.2015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000D46-12CF-49A3-A528-F303F0A973C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2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5" Type="http://schemas.openxmlformats.org/officeDocument/2006/relationships/slideMaster" Target="../slideMasters/slideMaster1.xml"/><Relationship Id="rId4" Type="http://schemas.openxmlformats.org/officeDocument/2006/relationships/control" Target="../activeX/activeX3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10.xml"/><Relationship Id="rId3" Type="http://schemas.openxmlformats.org/officeDocument/2006/relationships/control" Target="../activeX/activeX5.xml"/><Relationship Id="rId7" Type="http://schemas.openxmlformats.org/officeDocument/2006/relationships/control" Target="../activeX/activeX9.xml"/><Relationship Id="rId2" Type="http://schemas.openxmlformats.org/officeDocument/2006/relationships/control" Target="../activeX/activeX4.xml"/><Relationship Id="rId1" Type="http://schemas.openxmlformats.org/officeDocument/2006/relationships/vmlDrawing" Target="../drawings/vmlDrawing2.vml"/><Relationship Id="rId6" Type="http://schemas.openxmlformats.org/officeDocument/2006/relationships/control" Target="../activeX/activeX8.xml"/><Relationship Id="rId5" Type="http://schemas.openxmlformats.org/officeDocument/2006/relationships/control" Target="../activeX/activeX7.xml"/><Relationship Id="rId4" Type="http://schemas.openxmlformats.org/officeDocument/2006/relationships/control" Target="../activeX/activeX6.xml"/><Relationship Id="rId9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17.xml"/><Relationship Id="rId3" Type="http://schemas.openxmlformats.org/officeDocument/2006/relationships/control" Target="../activeX/activeX12.xml"/><Relationship Id="rId7" Type="http://schemas.openxmlformats.org/officeDocument/2006/relationships/control" Target="../activeX/activeX16.xml"/><Relationship Id="rId2" Type="http://schemas.openxmlformats.org/officeDocument/2006/relationships/control" Target="../activeX/activeX11.xml"/><Relationship Id="rId1" Type="http://schemas.openxmlformats.org/officeDocument/2006/relationships/vmlDrawing" Target="../drawings/vmlDrawing3.vml"/><Relationship Id="rId6" Type="http://schemas.openxmlformats.org/officeDocument/2006/relationships/control" Target="../activeX/activeX15.xml"/><Relationship Id="rId5" Type="http://schemas.openxmlformats.org/officeDocument/2006/relationships/control" Target="../activeX/activeX14.xml"/><Relationship Id="rId4" Type="http://schemas.openxmlformats.org/officeDocument/2006/relationships/control" Target="../activeX/activeX13.xml"/><Relationship Id="rId9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24.xml"/><Relationship Id="rId3" Type="http://schemas.openxmlformats.org/officeDocument/2006/relationships/control" Target="../activeX/activeX19.xml"/><Relationship Id="rId7" Type="http://schemas.openxmlformats.org/officeDocument/2006/relationships/control" Target="../activeX/activeX23.xml"/><Relationship Id="rId2" Type="http://schemas.openxmlformats.org/officeDocument/2006/relationships/control" Target="../activeX/activeX18.xml"/><Relationship Id="rId1" Type="http://schemas.openxmlformats.org/officeDocument/2006/relationships/vmlDrawing" Target="../drawings/vmlDrawing4.vml"/><Relationship Id="rId6" Type="http://schemas.openxmlformats.org/officeDocument/2006/relationships/control" Target="../activeX/activeX22.xml"/><Relationship Id="rId5" Type="http://schemas.openxmlformats.org/officeDocument/2006/relationships/control" Target="../activeX/activeX21.xml"/><Relationship Id="rId4" Type="http://schemas.openxmlformats.org/officeDocument/2006/relationships/control" Target="../activeX/activeX20.xml"/><Relationship Id="rId9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31.xml"/><Relationship Id="rId3" Type="http://schemas.openxmlformats.org/officeDocument/2006/relationships/control" Target="../activeX/activeX26.xml"/><Relationship Id="rId7" Type="http://schemas.openxmlformats.org/officeDocument/2006/relationships/control" Target="../activeX/activeX30.xml"/><Relationship Id="rId2" Type="http://schemas.openxmlformats.org/officeDocument/2006/relationships/control" Target="../activeX/activeX25.xml"/><Relationship Id="rId1" Type="http://schemas.openxmlformats.org/officeDocument/2006/relationships/vmlDrawing" Target="../drawings/vmlDrawing5.vml"/><Relationship Id="rId6" Type="http://schemas.openxmlformats.org/officeDocument/2006/relationships/control" Target="../activeX/activeX29.xml"/><Relationship Id="rId5" Type="http://schemas.openxmlformats.org/officeDocument/2006/relationships/control" Target="../activeX/activeX28.xml"/><Relationship Id="rId4" Type="http://schemas.openxmlformats.org/officeDocument/2006/relationships/control" Target="../activeX/activeX27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38.xml"/><Relationship Id="rId13" Type="http://schemas.openxmlformats.org/officeDocument/2006/relationships/slideMaster" Target="../slideMasters/slideMaster1.xml"/><Relationship Id="rId3" Type="http://schemas.openxmlformats.org/officeDocument/2006/relationships/control" Target="../activeX/activeX33.xml"/><Relationship Id="rId7" Type="http://schemas.openxmlformats.org/officeDocument/2006/relationships/control" Target="../activeX/activeX37.xml"/><Relationship Id="rId12" Type="http://schemas.openxmlformats.org/officeDocument/2006/relationships/control" Target="../activeX/activeX42.xml"/><Relationship Id="rId2" Type="http://schemas.openxmlformats.org/officeDocument/2006/relationships/control" Target="../activeX/activeX32.xml"/><Relationship Id="rId1" Type="http://schemas.openxmlformats.org/officeDocument/2006/relationships/vmlDrawing" Target="../drawings/vmlDrawing6.vml"/><Relationship Id="rId6" Type="http://schemas.openxmlformats.org/officeDocument/2006/relationships/control" Target="../activeX/activeX36.xml"/><Relationship Id="rId11" Type="http://schemas.openxmlformats.org/officeDocument/2006/relationships/control" Target="../activeX/activeX41.xml"/><Relationship Id="rId5" Type="http://schemas.openxmlformats.org/officeDocument/2006/relationships/control" Target="../activeX/activeX35.xml"/><Relationship Id="rId10" Type="http://schemas.openxmlformats.org/officeDocument/2006/relationships/control" Target="../activeX/activeX40.xml"/><Relationship Id="rId4" Type="http://schemas.openxmlformats.org/officeDocument/2006/relationships/control" Target="../activeX/activeX34.xml"/><Relationship Id="rId9" Type="http://schemas.openxmlformats.org/officeDocument/2006/relationships/control" Target="../activeX/activeX3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ли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17.08.2015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3" name="Текст 22"/>
          <p:cNvSpPr>
            <a:spLocks noGrp="1"/>
          </p:cNvSpPr>
          <p:nvPr>
            <p:ph type="body" sz="quarter" idx="11" hasCustomPrompt="1"/>
          </p:nvPr>
        </p:nvSpPr>
        <p:spPr>
          <a:xfrm>
            <a:off x="615142" y="1397000"/>
            <a:ext cx="7930372" cy="2792615"/>
          </a:xfrm>
        </p:spPr>
        <p:txBody>
          <a:bodyPr>
            <a:normAutofit/>
          </a:bodyPr>
          <a:lstStyle>
            <a:lvl1pPr algn="ctr">
              <a:buNone/>
              <a:defRPr sz="5400" baseline="0"/>
            </a:lvl1pPr>
          </a:lstStyle>
          <a:p>
            <a:pPr lvl="0"/>
            <a:r>
              <a:rPr lang="ru-RU" dirty="0" smtClean="0"/>
              <a:t>Название теста </a:t>
            </a:r>
          </a:p>
        </p:txBody>
      </p:sp>
      <p:sp>
        <p:nvSpPr>
          <p:cNvPr id="24" name="Текст 22"/>
          <p:cNvSpPr>
            <a:spLocks noGrp="1"/>
          </p:cNvSpPr>
          <p:nvPr>
            <p:ph type="body" sz="quarter" idx="12" hasCustomPrompt="1"/>
          </p:nvPr>
        </p:nvSpPr>
        <p:spPr>
          <a:xfrm>
            <a:off x="598517" y="4314305"/>
            <a:ext cx="4921134" cy="1886990"/>
          </a:xfrm>
        </p:spPr>
        <p:txBody>
          <a:bodyPr>
            <a:normAutofit/>
          </a:bodyPr>
          <a:lstStyle>
            <a:lvl1pPr algn="l">
              <a:buNone/>
              <a:defRPr sz="4000" baseline="0"/>
            </a:lvl1pPr>
          </a:lstStyle>
          <a:p>
            <a:pPr lvl="0"/>
            <a:r>
              <a:rPr lang="ru-RU" dirty="0" smtClean="0"/>
              <a:t>Автор:</a:t>
            </a:r>
          </a:p>
        </p:txBody>
      </p:sp>
      <p:sp>
        <p:nvSpPr>
          <p:cNvPr id="29" name="Текст 22"/>
          <p:cNvSpPr>
            <a:spLocks noGrp="1"/>
          </p:cNvSpPr>
          <p:nvPr>
            <p:ph type="body" sz="quarter" idx="13" hasCustomPrompt="1"/>
          </p:nvPr>
        </p:nvSpPr>
        <p:spPr>
          <a:xfrm>
            <a:off x="5586152" y="4314305"/>
            <a:ext cx="3009207" cy="1886990"/>
          </a:xfrm>
        </p:spPr>
        <p:txBody>
          <a:bodyPr>
            <a:normAutofit/>
          </a:bodyPr>
          <a:lstStyle>
            <a:lvl1pPr algn="l">
              <a:buNone/>
              <a:defRPr sz="4000" baseline="0"/>
            </a:lvl1pPr>
          </a:lstStyle>
          <a:p>
            <a:pPr lvl="0"/>
            <a:r>
              <a:rPr lang="ru-RU" dirty="0" smtClean="0"/>
              <a:t>Класс:</a:t>
            </a:r>
          </a:p>
        </p:txBody>
      </p:sp>
    </p:spTree>
    <p:controls>
      <p:control spid="7170" name="CommandButton1" r:id="rId2" imgW="1076400" imgH="495360"/>
      <p:control spid="7171" name="CommandButton2" r:id="rId3" imgW="1352520" imgH="495360"/>
      <p:control spid="7173" name="TextBox1" r:id="rId4" imgW="990720" imgH="219240"/>
    </p:controls>
  </p:cSld>
  <p:clrMapOvr>
    <a:masterClrMapping/>
  </p:clrMapOvr>
  <p:transition advClick="0"/>
  <p:timing>
    <p:tnLst>
      <p:par>
        <p:cTn id="1" dur="indefinite" restart="never" nodeType="tmRoot"/>
      </p:par>
    </p:tnLst>
  </p:timing>
  <p:hf sldNum="0"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17.08.2015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9" name="Овал 28"/>
          <p:cNvSpPr/>
          <p:nvPr userDrawn="1"/>
        </p:nvSpPr>
        <p:spPr>
          <a:xfrm>
            <a:off x="7955280" y="3807229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2050" name="CommandButton1" r:id="rId2" imgW="1076400" imgH="495360"/>
      <p:control spid="2051" name="CommandButton2" r:id="rId3" imgW="1352520" imgH="495360"/>
      <p:control spid="2053" name="TextBox1" r:id="rId4" imgW="981000" imgH="219240"/>
      <p:control spid="2054" name="CommandButton4" r:id="rId5" imgW="590400" imgH="552600"/>
      <p:control spid="2055" name="CommandButton5" r:id="rId6" imgW="590400" imgH="552600"/>
      <p:control spid="2056" name="CommandButton6" r:id="rId7" imgW="590400" imgH="552600"/>
      <p:control spid="2057" name="CommandButton7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</p:bldLst>
  </p:timing>
  <p:hf sldNum="0"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17.08.2015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4484562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4098" name="CommandButton1" r:id="rId2" imgW="1076400" imgH="495360"/>
      <p:control spid="4099" name="CommandButton2" r:id="rId3" imgW="1352520" imgH="495360"/>
      <p:control spid="4101" name="TextBox1" r:id="rId4" imgW="990720" imgH="219240"/>
      <p:control spid="4102" name="CommandButton4" r:id="rId5" imgW="590400" imgH="552600"/>
      <p:control spid="4103" name="CommandButton5" r:id="rId6" imgW="590400" imgH="552600"/>
      <p:control spid="4104" name="CommandButton6" r:id="rId7" imgW="590400" imgH="552600"/>
      <p:control spid="4105" name="CommandButton7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17.08.2015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5161895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5122" name="CommandButton1" r:id="rId2" imgW="1076400" imgH="495360"/>
      <p:control spid="5123" name="CommandButton2" r:id="rId3" imgW="1352520" imgH="495360"/>
      <p:control spid="5125" name="TextBox1" r:id="rId4" imgW="990720" imgH="219240"/>
      <p:control spid="5126" name="CommandButton4" r:id="rId5" imgW="590400" imgH="552600"/>
      <p:control spid="5127" name="CommandButton5" r:id="rId6" imgW="590400" imgH="552600"/>
      <p:control spid="5128" name="CommandButton6" r:id="rId7" imgW="590400" imgH="552600"/>
      <p:control spid="5129" name="CommandButton7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17.08.2015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5822296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6146" name="CommandButton1" r:id="rId2" imgW="1076400" imgH="495360"/>
      <p:control spid="6147" name="CommandButton2" r:id="rId3" imgW="1352520" imgH="495360"/>
      <p:control spid="6149" name="TextBox1" r:id="rId4" imgW="990720" imgH="219240"/>
      <p:control spid="6150" name="CommandButton4" r:id="rId5" imgW="590400" imgH="552600"/>
      <p:control spid="6151" name="CommandButton5" r:id="rId6" imgW="590400" imgH="552600"/>
      <p:control spid="6152" name="CommandButton6" r:id="rId7" imgW="590400" imgH="552600"/>
      <p:control spid="6153" name="CommandButton7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Ито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17.08.2015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0"/>
            <a:ext cx="8681598" cy="5436525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3" name="TextBox 22"/>
          <p:cNvSpPr txBox="1"/>
          <p:nvPr userDrawn="1"/>
        </p:nvSpPr>
        <p:spPr>
          <a:xfrm>
            <a:off x="290946" y="872836"/>
            <a:ext cx="86784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800" spc="-150" dirty="0" smtClean="0">
                <a:solidFill>
                  <a:schemeClr val="tx1"/>
                </a:solidFill>
              </a:rPr>
              <a:t>Анализ работы с тестом</a:t>
            </a:r>
            <a:endParaRPr lang="ru-RU" sz="3600" spc="-150" dirty="0" smtClean="0">
              <a:solidFill>
                <a:schemeClr val="tx1"/>
              </a:solidFill>
            </a:endParaRPr>
          </a:p>
        </p:txBody>
      </p:sp>
    </p:spTree>
    <p:controls>
      <p:control spid="8196" name="TextBox1" r:id="rId2" imgW="981000" imgH="219240"/>
      <p:control spid="8201" name="CommandButton1" r:id="rId3" imgW="5600880" imgH="800280"/>
      <p:control spid="8202" name="TextBox2" r:id="rId4" imgW="1209600" imgH="771480"/>
      <p:control spid="8203" name="CommandButton2" r:id="rId5" imgW="5600880" imgH="800280"/>
      <p:control spid="8204" name="TextBox3" r:id="rId6" imgW="1209600" imgH="771480"/>
      <p:control spid="8205" name="CommandButton3" r:id="rId7" imgW="5600880" imgH="800280"/>
      <p:control spid="8206" name="TextBox4" r:id="rId8" imgW="1209600" imgH="771480"/>
      <p:control spid="8207" name="CommandButton4" r:id="rId9" imgW="5600880" imgH="800280"/>
      <p:control spid="8208" name="TextBox5" r:id="rId10" imgW="1209600" imgH="771480"/>
      <p:control spid="8209" name="CommandButton5" r:id="rId11" imgW="3419640" imgH="800280"/>
      <p:control spid="8210" name="CommandButton6" r:id="rId12" imgW="3419640" imgH="800280"/>
    </p:controls>
  </p:cSld>
  <p:clrMapOvr>
    <a:masterClrMapping/>
  </p:clrMapOvr>
  <p:transition advClick="0"/>
  <p:timing>
    <p:tnLst>
      <p:par>
        <p:cTn id="1" dur="indefinite" restart="never" nodeType="tmRoot"/>
      </p:par>
    </p:tnLst>
  </p:timing>
  <p:hf sldNum="0" hdr="0" ftr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B78308-FE41-41FB-AAB2-D0B650B6D381}" type="datetimeFigureOut">
              <a:rPr lang="ru-RU" smtClean="0"/>
              <a:pPr/>
              <a:t>17.08.2015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B830EF-4C9E-4C2A-9C15-B1668713B94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5" r:id="rId2"/>
    <p:sldLayoutId id="2147483656" r:id="rId3"/>
    <p:sldLayoutId id="2147483657" r:id="rId4"/>
    <p:sldLayoutId id="2147483658" r:id="rId5"/>
    <p:sldLayoutId id="2147483660" r:id="rId6"/>
  </p:sldLayoutIdLst>
  <p:transition advClick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17.08.2015</a:t>
            </a:fld>
            <a:endParaRPr lang="ru-RU"/>
          </a:p>
        </p:txBody>
      </p:sp>
      <p:sp>
        <p:nvSpPr>
          <p:cNvPr id="11" name="Текст 10"/>
          <p:cNvSpPr>
            <a:spLocks noGrp="1"/>
          </p:cNvSpPr>
          <p:nvPr>
            <p:ph type="body" sz="quarter" idx="11"/>
          </p:nvPr>
        </p:nvSpPr>
        <p:spPr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  <a:softEdge rad="6350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b="1" dirty="0" smtClean="0">
                <a:solidFill>
                  <a:srgbClr val="00B050"/>
                </a:solidFill>
              </a:rPr>
              <a:t>Сложносочинённые предложения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2"/>
          </p:nvPr>
        </p:nvSpPr>
        <p:spPr>
          <a:xfrm>
            <a:off x="507077" y="3887585"/>
            <a:ext cx="4921134" cy="1886990"/>
          </a:xfrm>
          <a:scene3d>
            <a:camera prst="isometricLeftDown"/>
            <a:lightRig rig="threePt" dir="t"/>
          </a:scene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dirty="0" err="1" smtClean="0"/>
              <a:t>Эфендиев</a:t>
            </a:r>
            <a:r>
              <a:rPr lang="ru-RU" dirty="0" smtClean="0"/>
              <a:t> Муртаза</a:t>
            </a:r>
          </a:p>
          <a:p>
            <a:r>
              <a:rPr lang="ru-RU" sz="3200" dirty="0" smtClean="0">
                <a:solidFill>
                  <a:srgbClr val="FF0000"/>
                </a:solidFill>
              </a:rPr>
              <a:t>МКОУ «</a:t>
            </a:r>
            <a:r>
              <a:rPr lang="ru-RU" sz="3200" dirty="0" err="1" smtClean="0">
                <a:solidFill>
                  <a:srgbClr val="FF0000"/>
                </a:solidFill>
              </a:rPr>
              <a:t>Игалинская</a:t>
            </a:r>
            <a:r>
              <a:rPr lang="ru-RU" sz="3200" dirty="0" smtClean="0">
                <a:solidFill>
                  <a:srgbClr val="FF0000"/>
                </a:solidFill>
              </a:rPr>
              <a:t> СОШ»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13" name="Текст 12"/>
          <p:cNvSpPr>
            <a:spLocks noGrp="1"/>
          </p:cNvSpPr>
          <p:nvPr>
            <p:ph type="body" sz="quarter" idx="13"/>
          </p:nvPr>
        </p:nvSpPr>
        <p:spPr>
          <a:scene3d>
            <a:camera prst="isometricOffAxis2Top"/>
            <a:lightRig rig="threePt" dir="t"/>
          </a:scene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     </a:t>
            </a:r>
            <a:r>
              <a:rPr lang="ru-RU" b="1" dirty="0" smtClean="0">
                <a:solidFill>
                  <a:srgbClr val="FF0000"/>
                </a:solidFill>
              </a:rPr>
              <a:t>9 класс</a:t>
            </a:r>
            <a:endParaRPr lang="ru-RU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17.08.2015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>
          <a:xfrm>
            <a:off x="573578" y="1092200"/>
            <a:ext cx="7930372" cy="4809836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Ознакомьтесь с предложениями, выполните задания.</a:t>
            </a:r>
          </a:p>
          <a:p>
            <a:r>
              <a:rPr lang="ru-RU" sz="2800" dirty="0" smtClean="0"/>
              <a:t>А. </a:t>
            </a:r>
            <a:r>
              <a:rPr lang="ru-RU" sz="2800" i="1" dirty="0" smtClean="0"/>
              <a:t>Снег шуршит под ногами и ему больше уже не белеть на мостовой.</a:t>
            </a:r>
            <a:endParaRPr lang="ru-RU" sz="2800" dirty="0" smtClean="0"/>
          </a:p>
          <a:p>
            <a:r>
              <a:rPr lang="ru-RU" sz="2800" dirty="0" smtClean="0"/>
              <a:t>Б. </a:t>
            </a:r>
            <a:r>
              <a:rPr lang="ru-RU" sz="2800" i="1" dirty="0" smtClean="0"/>
              <a:t>Открыли дверь в сад, и оттуда повеяло тонким и вязким запахом.</a:t>
            </a:r>
            <a:endParaRPr lang="ru-RU" sz="2800" dirty="0" smtClean="0"/>
          </a:p>
          <a:p>
            <a:r>
              <a:rPr lang="ru-RU" sz="2800" dirty="0" smtClean="0"/>
              <a:t>В. </a:t>
            </a:r>
            <a:r>
              <a:rPr lang="ru-RU" sz="2800" i="1" dirty="0" smtClean="0"/>
              <a:t>Тихо дышит зимний лес, почуяв приближение весны, и постепенно пробуждается ото сна.</a:t>
            </a:r>
            <a:endParaRPr lang="ru-RU" sz="2800" dirty="0" smtClean="0"/>
          </a:p>
          <a:p>
            <a:r>
              <a:rPr lang="ru-RU" sz="2800" dirty="0" smtClean="0"/>
              <a:t>Г. </a:t>
            </a:r>
            <a:r>
              <a:rPr lang="ru-RU" sz="2800" i="1" dirty="0" smtClean="0"/>
              <a:t>В лесу тихо-тихо и пахнет сосняком и травой.</a:t>
            </a:r>
            <a:endParaRPr lang="ru-RU" sz="2800" dirty="0" smtClean="0"/>
          </a:p>
          <a:p>
            <a:endParaRPr lang="ru-RU" sz="2800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17.08.2015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ru-RU" b="1" dirty="0" smtClean="0"/>
              <a:t>1. Укажите предложение, в котором допущена ошибка в постановке знака препинания.</a:t>
            </a:r>
          </a:p>
          <a:p>
            <a:r>
              <a:rPr lang="ru-RU" sz="1400" dirty="0" smtClean="0"/>
              <a:t>А. </a:t>
            </a:r>
            <a:r>
              <a:rPr lang="ru-RU" sz="1400" i="1" dirty="0" smtClean="0"/>
              <a:t>Снег шуршит под ногами и ему больше уже не белеть на мостовой.</a:t>
            </a:r>
            <a:endParaRPr lang="ru-RU" sz="1400" dirty="0" smtClean="0"/>
          </a:p>
          <a:p>
            <a:r>
              <a:rPr lang="ru-RU" sz="1400" dirty="0" smtClean="0"/>
              <a:t>Б. </a:t>
            </a:r>
            <a:r>
              <a:rPr lang="ru-RU" sz="1400" i="1" dirty="0" smtClean="0"/>
              <a:t>Открыли дверь в сад, и оттуда повеяло тонким и вязким запахом.</a:t>
            </a:r>
            <a:endParaRPr lang="ru-RU" sz="1400" dirty="0" smtClean="0"/>
          </a:p>
          <a:p>
            <a:r>
              <a:rPr lang="ru-RU" sz="1400" dirty="0" smtClean="0"/>
              <a:t>В. </a:t>
            </a:r>
            <a:r>
              <a:rPr lang="ru-RU" sz="1400" i="1" dirty="0" smtClean="0"/>
              <a:t>Тихо дышит зимний лес, почуяв приближение весны, и постепенно пробуждается ото сна.</a:t>
            </a:r>
            <a:endParaRPr lang="ru-RU" sz="1400" dirty="0" smtClean="0"/>
          </a:p>
          <a:p>
            <a:r>
              <a:rPr lang="ru-RU" sz="1400" dirty="0" smtClean="0"/>
              <a:t>Г. </a:t>
            </a:r>
            <a:r>
              <a:rPr lang="ru-RU" sz="1400" i="1" dirty="0" smtClean="0"/>
              <a:t>В лесу тихо-тихо и пахнет сосняком и травой.</a:t>
            </a:r>
            <a:endParaRPr lang="ru-RU" sz="1400" dirty="0" smtClean="0"/>
          </a:p>
          <a:p>
            <a:endParaRPr lang="ru-RU" sz="1400" dirty="0" smtClean="0"/>
          </a:p>
          <a:p>
            <a:endParaRPr lang="ru-RU" sz="14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А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Б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В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Г</a:t>
            </a: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17.08.2015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>
                <a:solidFill>
                  <a:srgbClr val="0070C0"/>
                </a:solidFill>
              </a:rPr>
              <a:t>2. Укажите сложносочинённые предложения.</a:t>
            </a:r>
          </a:p>
          <a:p>
            <a:r>
              <a:rPr lang="ru-RU" sz="1400" dirty="0" smtClean="0"/>
              <a:t>А. </a:t>
            </a:r>
            <a:r>
              <a:rPr lang="ru-RU" sz="1400" i="1" dirty="0" smtClean="0"/>
              <a:t>Снег шуршит под ногами и ему больше уже не белеть на мостовой.</a:t>
            </a:r>
            <a:endParaRPr lang="ru-RU" sz="1400" dirty="0" smtClean="0"/>
          </a:p>
          <a:p>
            <a:r>
              <a:rPr lang="ru-RU" sz="1400" dirty="0" smtClean="0"/>
              <a:t>Б. </a:t>
            </a:r>
            <a:r>
              <a:rPr lang="ru-RU" sz="1400" i="1" dirty="0" smtClean="0"/>
              <a:t>Открыли дверь в сад, и оттуда повеяло тонким и вязким запахом.</a:t>
            </a:r>
            <a:endParaRPr lang="ru-RU" sz="1400" dirty="0" smtClean="0"/>
          </a:p>
          <a:p>
            <a:r>
              <a:rPr lang="ru-RU" sz="1400" dirty="0" smtClean="0"/>
              <a:t>В. </a:t>
            </a:r>
            <a:r>
              <a:rPr lang="ru-RU" sz="1400" i="1" dirty="0" smtClean="0"/>
              <a:t>Тихо дышит зимний лес, почуяв приближение весны, и постепенно пробуждается ото сна.</a:t>
            </a:r>
            <a:endParaRPr lang="ru-RU" sz="1400" dirty="0" smtClean="0"/>
          </a:p>
          <a:p>
            <a:r>
              <a:rPr lang="ru-RU" sz="1400" dirty="0" smtClean="0"/>
              <a:t>Г. </a:t>
            </a:r>
            <a:r>
              <a:rPr lang="ru-RU" sz="1400" i="1" dirty="0" smtClean="0"/>
              <a:t>В лесу тихо-тихо и пахнет сосняком и травой.</a:t>
            </a:r>
            <a:endParaRPr lang="ru-RU" sz="1400" dirty="0" smtClean="0"/>
          </a:p>
          <a:p>
            <a:endParaRPr lang="ru-RU" sz="1400" dirty="0" smtClean="0"/>
          </a:p>
          <a:p>
            <a:endParaRPr lang="ru-RU" sz="14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А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А,Б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В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Г</a:t>
            </a: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17.08.2015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ru-RU" sz="4000" b="1" dirty="0" smtClean="0">
                <a:solidFill>
                  <a:srgbClr val="FFC000"/>
                </a:solidFill>
              </a:rPr>
              <a:t>3. Найдите предложение с общим второстепенным членом.</a:t>
            </a:r>
          </a:p>
          <a:p>
            <a:r>
              <a:rPr lang="ru-RU" sz="1400" dirty="0" smtClean="0"/>
              <a:t>А. </a:t>
            </a:r>
            <a:r>
              <a:rPr lang="ru-RU" sz="1400" i="1" dirty="0" smtClean="0"/>
              <a:t>Снег шуршит под ногами и ему больше уже не белеть на мостовой.</a:t>
            </a:r>
            <a:endParaRPr lang="ru-RU" sz="1400" dirty="0" smtClean="0"/>
          </a:p>
          <a:p>
            <a:r>
              <a:rPr lang="ru-RU" sz="1400" dirty="0" smtClean="0"/>
              <a:t>Б. </a:t>
            </a:r>
            <a:r>
              <a:rPr lang="ru-RU" sz="1400" i="1" dirty="0" smtClean="0"/>
              <a:t>Открыли дверь в сад, и оттуда повеяло тонким и вязким запахом.</a:t>
            </a:r>
            <a:endParaRPr lang="ru-RU" sz="1400" dirty="0" smtClean="0"/>
          </a:p>
          <a:p>
            <a:r>
              <a:rPr lang="ru-RU" sz="1400" dirty="0" smtClean="0"/>
              <a:t>В. </a:t>
            </a:r>
            <a:r>
              <a:rPr lang="ru-RU" sz="1400" i="1" dirty="0" smtClean="0"/>
              <a:t>Тихо дышит зимний лес, почуяв приближение весны, и постепенно пробуждается ото сна.</a:t>
            </a:r>
            <a:endParaRPr lang="ru-RU" sz="1400" dirty="0" smtClean="0"/>
          </a:p>
          <a:p>
            <a:r>
              <a:rPr lang="ru-RU" sz="1400" dirty="0" smtClean="0"/>
              <a:t>Г. </a:t>
            </a:r>
            <a:r>
              <a:rPr lang="ru-RU" sz="1400" i="1" dirty="0" smtClean="0"/>
              <a:t>В лесу тихо-тихо и пахнет сосняком и травой.</a:t>
            </a:r>
            <a:endParaRPr lang="ru-RU" sz="1400" dirty="0" smtClean="0"/>
          </a:p>
          <a:p>
            <a:endParaRPr lang="ru-RU" sz="1400" dirty="0" smtClean="0"/>
          </a:p>
          <a:p>
            <a:pPr>
              <a:buNone/>
            </a:pPr>
            <a:endParaRPr lang="ru-RU" sz="1400" dirty="0">
              <a:solidFill>
                <a:srgbClr val="FFC000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А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Б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В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Г</a:t>
            </a: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17.08.2015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400" b="1" dirty="0" smtClean="0">
                <a:solidFill>
                  <a:srgbClr val="C00000"/>
                </a:solidFill>
              </a:rPr>
              <a:t>4. Строение какого предложения соответствует схеме:</a:t>
            </a:r>
          </a:p>
          <a:p>
            <a:pPr>
              <a:buNone/>
            </a:pPr>
            <a:r>
              <a:rPr lang="ru-RU" sz="2400" b="1" dirty="0" smtClean="0">
                <a:solidFill>
                  <a:srgbClr val="C00000"/>
                </a:solidFill>
              </a:rPr>
              <a:t>     [неопределённо-личное], и    </a:t>
            </a:r>
          </a:p>
          <a:p>
            <a:pPr>
              <a:buNone/>
            </a:pPr>
            <a:r>
              <a:rPr lang="ru-RU" sz="2400" b="1" dirty="0" smtClean="0">
                <a:solidFill>
                  <a:srgbClr val="C00000"/>
                </a:solidFill>
              </a:rPr>
              <a:t>                 [безличное]. </a:t>
            </a:r>
          </a:p>
          <a:p>
            <a:r>
              <a:rPr lang="ru-RU" sz="1400" dirty="0" smtClean="0"/>
              <a:t>А. </a:t>
            </a:r>
            <a:r>
              <a:rPr lang="ru-RU" sz="1400" i="1" dirty="0" smtClean="0"/>
              <a:t>Снег шуршит под ногами и ему больше уже не белеть на мостовой.</a:t>
            </a:r>
            <a:endParaRPr lang="ru-RU" sz="1400" dirty="0" smtClean="0"/>
          </a:p>
          <a:p>
            <a:r>
              <a:rPr lang="ru-RU" sz="1400" dirty="0" smtClean="0"/>
              <a:t>Б. </a:t>
            </a:r>
            <a:r>
              <a:rPr lang="ru-RU" sz="1400" i="1" dirty="0" smtClean="0"/>
              <a:t>Открыли дверь в сад, и оттуда повеяло тонким и вязким запахом.</a:t>
            </a:r>
            <a:endParaRPr lang="ru-RU" sz="1400" dirty="0" smtClean="0"/>
          </a:p>
          <a:p>
            <a:r>
              <a:rPr lang="ru-RU" sz="1400" dirty="0" smtClean="0"/>
              <a:t>В. </a:t>
            </a:r>
            <a:r>
              <a:rPr lang="ru-RU" sz="1400" i="1" dirty="0" smtClean="0"/>
              <a:t>Тихо дышит зимний лес, почуяв приближение весны, и постепенно пробуждается ото сна.</a:t>
            </a:r>
            <a:endParaRPr lang="ru-RU" sz="1400" dirty="0" smtClean="0"/>
          </a:p>
          <a:p>
            <a:r>
              <a:rPr lang="ru-RU" sz="1400" dirty="0" smtClean="0"/>
              <a:t>Г. </a:t>
            </a:r>
            <a:r>
              <a:rPr lang="ru-RU" sz="1400" i="1" dirty="0" smtClean="0"/>
              <a:t>В лесу тихо-тихо и пахнет сосняком и травой.</a:t>
            </a:r>
            <a:endParaRPr lang="ru-RU" sz="1400" dirty="0" smtClean="0"/>
          </a:p>
          <a:p>
            <a:endParaRPr lang="ru-RU" sz="1400" dirty="0" smtClean="0"/>
          </a:p>
          <a:p>
            <a:endParaRPr lang="ru-RU" sz="14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А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Б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В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Г</a:t>
            </a: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17.08.2015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b="1" dirty="0" smtClean="0">
                <a:solidFill>
                  <a:srgbClr val="00B0F0"/>
                </a:solidFill>
              </a:rPr>
              <a:t>5. Какое значение вносит союз в сложносочинённое предложение </a:t>
            </a:r>
            <a:r>
              <a:rPr lang="ru-RU" b="1" i="1" dirty="0" smtClean="0">
                <a:solidFill>
                  <a:schemeClr val="tx1"/>
                </a:solidFill>
              </a:rPr>
              <a:t>То вдруг пустит трель соловей, то закрякает утка</a:t>
            </a:r>
            <a:r>
              <a:rPr lang="ru-RU" b="1" dirty="0" smtClean="0">
                <a:solidFill>
                  <a:schemeClr val="tx1"/>
                </a:solidFill>
              </a:rPr>
              <a:t>?</a:t>
            </a:r>
          </a:p>
          <a:p>
            <a:pPr>
              <a:buNone/>
            </a:pPr>
            <a:r>
              <a:rPr lang="ru-RU" dirty="0" smtClean="0"/>
              <a:t>А. Одновременность явлений.</a:t>
            </a:r>
          </a:p>
          <a:p>
            <a:pPr>
              <a:buNone/>
            </a:pPr>
            <a:r>
              <a:rPr lang="ru-RU" dirty="0" smtClean="0"/>
              <a:t>Б. Последовательность.</a:t>
            </a:r>
          </a:p>
          <a:p>
            <a:pPr>
              <a:buNone/>
            </a:pPr>
            <a:r>
              <a:rPr lang="ru-RU" dirty="0" smtClean="0"/>
              <a:t>В. Чередование.</a:t>
            </a:r>
          </a:p>
          <a:p>
            <a:pPr>
              <a:buNone/>
            </a:pPr>
            <a:r>
              <a:rPr lang="ru-RU" dirty="0" smtClean="0"/>
              <a:t>Г. Противопоставление.</a:t>
            </a:r>
          </a:p>
          <a:p>
            <a:pPr>
              <a:buNone/>
            </a:pPr>
            <a:endParaRPr lang="ru-RU" b="1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А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Б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В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Г</a:t>
            </a: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17.08.2015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 smtClean="0"/>
              <a:t>6. </a:t>
            </a:r>
            <a:r>
              <a:rPr lang="ru-RU" dirty="0" smtClean="0"/>
              <a:t>Найдите предложение с союзом </a:t>
            </a:r>
            <a:r>
              <a:rPr lang="ru-RU" i="1" dirty="0" smtClean="0"/>
              <a:t>однако</a:t>
            </a:r>
            <a:r>
              <a:rPr lang="ru-RU" dirty="0" smtClean="0"/>
              <a:t> (знаки препинания не проставлены).</a:t>
            </a:r>
          </a:p>
          <a:p>
            <a:r>
              <a:rPr lang="ru-RU" dirty="0" smtClean="0"/>
              <a:t>А. </a:t>
            </a:r>
            <a:r>
              <a:rPr lang="ru-RU" i="1" dirty="0" smtClean="0"/>
              <a:t>В кустах раздался шорох однако вскоре он затих.</a:t>
            </a:r>
            <a:endParaRPr lang="ru-RU" dirty="0" smtClean="0"/>
          </a:p>
          <a:p>
            <a:r>
              <a:rPr lang="ru-RU" dirty="0" smtClean="0"/>
              <a:t>Б. </a:t>
            </a:r>
            <a:r>
              <a:rPr lang="ru-RU" i="1" dirty="0" smtClean="0"/>
              <a:t>В кустах раздался шорох вскоре однако он затих.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А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Б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АБ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Нет союза</a:t>
            </a: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17.08.2015</a:t>
            </a:fld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</TotalTime>
  <Words>460</Words>
  <Application>Microsoft Office PowerPoint</Application>
  <PresentationFormat>Экран (4:3)</PresentationFormat>
  <Paragraphs>72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Manager>мсм</Manager>
  <Company>исош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Сложносочинённые предложения</dc:title>
  <dc:creator>Муртаза2017</dc:creator>
  <cp:lastModifiedBy>муртаза</cp:lastModifiedBy>
  <cp:revision>19</cp:revision>
  <dcterms:created xsi:type="dcterms:W3CDTF">2010-02-09T18:22:56Z</dcterms:created>
  <dcterms:modified xsi:type="dcterms:W3CDTF">2015-08-17T14:25:32Z</dcterms:modified>
</cp:coreProperties>
</file>