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61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91" r:id="rId13"/>
    <p:sldId id="292" r:id="rId14"/>
    <p:sldId id="29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8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16632"/>
            <a:ext cx="9144000" cy="6858000"/>
            <a:chOff x="0" y="116632"/>
            <a:chExt cx="9144000" cy="6858000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6632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251520" y="260648"/>
              <a:ext cx="8424936" cy="39703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36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00B05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05.12.2017 г</a:t>
              </a:r>
            </a:p>
            <a:p>
              <a:pPr algn="ctr">
                <a:defRPr/>
              </a:pPr>
              <a:endParaRPr lang="ru-RU" sz="5400" b="1" spc="50" dirty="0" smtClean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rgbClr val="FF0066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  <a:p>
              <a:pPr algn="ctr">
                <a:defRPr/>
              </a:pPr>
              <a:r>
                <a:rPr lang="ru-RU" sz="54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Тема:</a:t>
              </a:r>
              <a:r>
                <a:rPr lang="ru-RU" sz="54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</a:t>
              </a:r>
            </a:p>
            <a:p>
              <a:pPr algn="ctr">
                <a:defRPr/>
              </a:pPr>
              <a:r>
                <a:rPr lang="ru-RU" sz="54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Компьютерные</a:t>
              </a:r>
              <a:r>
                <a:rPr lang="ru-RU" sz="54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00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</a:t>
              </a:r>
              <a:r>
                <a:rPr lang="en-US" sz="54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00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 </a:t>
              </a:r>
              <a:r>
                <a:rPr lang="ru-RU" sz="54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сети</a:t>
              </a:r>
              <a:r>
                <a:rPr lang="ru-RU" sz="5400" b="1" spc="50" dirty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.</a:t>
              </a:r>
            </a:p>
            <a:p>
              <a:pPr algn="ctr">
                <a:defRPr/>
              </a:pPr>
              <a:r>
                <a:rPr lang="ru-RU" sz="5400" b="1" spc="50" dirty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Адресация </a:t>
              </a:r>
              <a:r>
                <a:rPr lang="en-US" sz="54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 </a:t>
              </a:r>
              <a:r>
                <a:rPr lang="ru-RU" sz="54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в</a:t>
              </a:r>
              <a:r>
                <a:rPr lang="en-US" sz="54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 </a:t>
              </a:r>
              <a:r>
                <a:rPr lang="ru-RU" sz="5400" b="1" spc="50" dirty="0" smtClean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 </a:t>
              </a:r>
              <a:r>
                <a:rPr lang="en-US" sz="5400" b="1" spc="50" dirty="0">
                  <a:ln w="19050">
                    <a:solidFill>
                      <a:srgbClr val="FFFF00"/>
                    </a:solidFill>
                    <a:prstDash val="solid"/>
                  </a:ln>
                  <a:solidFill>
                    <a:srgbClr val="FFFF00"/>
                  </a:solidFill>
                  <a:effectLst>
                    <a:glow rad="101600">
                      <a:srgbClr val="FF0066">
                        <a:alpha val="60000"/>
                      </a:srgbClr>
                    </a:glow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Internet.</a:t>
              </a:r>
              <a:endParaRPr lang="ru-RU" sz="5400" b="1" spc="50" dirty="0">
                <a:ln w="19050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rgbClr val="FF0066">
                      <a:alpha val="60000"/>
                    </a:srgb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00200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50825" y="95250"/>
            <a:ext cx="8750300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Алгоритм </a:t>
            </a:r>
            <a:r>
              <a:rPr lang="ru-RU" sz="3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№3</a:t>
            </a:r>
          </a:p>
          <a:p>
            <a:pPr algn="ctr"/>
            <a:r>
              <a:rPr lang="ru-RU" sz="3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определения </a:t>
            </a:r>
            <a:r>
              <a:rPr lang="ru-RU" sz="30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числа компьютеров в сети</a:t>
            </a:r>
          </a:p>
          <a:p>
            <a:pPr>
              <a:spcBef>
                <a:spcPts val="2400"/>
              </a:spcBef>
              <a:buFontTx/>
              <a:buAutoNum type="arabicPeriod"/>
            </a:pPr>
            <a:r>
              <a:rPr lang="ru-RU" sz="28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Перевести в двоичную систему десятичные </a:t>
            </a:r>
            <a:r>
              <a:rPr lang="ru-RU" sz="2800" b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маску подсети.</a:t>
            </a:r>
            <a:endParaRPr lang="ru-RU" sz="2800" b="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1200"/>
              </a:spcBef>
              <a:buFontTx/>
              <a:buAutoNum type="arabicPeriod"/>
            </a:pPr>
            <a:r>
              <a:rPr lang="ru-RU" sz="28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Отсчитать в маске количество нулевых бит </a:t>
            </a:r>
            <a:r>
              <a:rPr lang="en-US" sz="28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n</a:t>
            </a:r>
            <a:r>
              <a:rPr lang="ru-RU" sz="28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spcBef>
                <a:spcPts val="1200"/>
              </a:spcBef>
              <a:buFontTx/>
              <a:buAutoNum type="arabicPeriod"/>
            </a:pPr>
            <a:r>
              <a:rPr lang="ru-RU" sz="28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Количество компьютеров в сети </a:t>
            </a:r>
            <a:r>
              <a:rPr lang="en-US" sz="28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K </a:t>
            </a:r>
            <a:r>
              <a:rPr lang="ru-RU" sz="28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= 2</a:t>
            </a:r>
            <a:r>
              <a:rPr lang="en-US" sz="2800" baseline="44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n</a:t>
            </a:r>
            <a:r>
              <a:rPr lang="en-US" sz="28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– </a:t>
            </a:r>
            <a:r>
              <a:rPr lang="en-US" sz="28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</a:t>
            </a:r>
            <a:endParaRPr lang="en-US" sz="280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250825" y="188913"/>
            <a:ext cx="8605838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0363" indent="-360363">
              <a:spcBef>
                <a:spcPts val="1200"/>
              </a:spcBef>
            </a:pPr>
            <a:r>
              <a:rPr lang="ru-RU" sz="3000" dirty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Пример</a:t>
            </a:r>
            <a:r>
              <a:rPr lang="ru-RU" sz="3000" b="0" dirty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:</a:t>
            </a:r>
          </a:p>
          <a:p>
            <a:pPr marL="360363" indent="-360363">
              <a:spcBef>
                <a:spcPts val="1200"/>
              </a:spcBef>
            </a:pP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Маска сети:  </a:t>
            </a:r>
            <a:r>
              <a:rPr lang="ru-RU" sz="3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255.255.254.0</a:t>
            </a:r>
          </a:p>
          <a:p>
            <a:pPr marL="360363" indent="-360363">
              <a:spcBef>
                <a:spcPts val="1200"/>
              </a:spcBef>
            </a:pP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254</a:t>
            </a:r>
            <a:r>
              <a:rPr lang="ru-RU" sz="3000" b="0" baseline="-25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10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= 11111110</a:t>
            </a:r>
            <a:r>
              <a:rPr lang="ru-RU" sz="3000" b="0" baseline="-25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</a:t>
            </a:r>
          </a:p>
          <a:p>
            <a:pPr marL="360363" indent="-360363">
              <a:spcBef>
                <a:spcPts val="1200"/>
              </a:spcBef>
            </a:pP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254.0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  <a:sym typeface="Wingdings 3" pitchFamily="18" charset="2"/>
              </a:rPr>
              <a:t>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11111110.00000000 </a:t>
            </a:r>
          </a:p>
          <a:p>
            <a:pPr marL="360363" indent="-360363">
              <a:spcBef>
                <a:spcPts val="1200"/>
              </a:spcBef>
            </a:pP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Общее количество нулевых бит – </a:t>
            </a:r>
            <a:r>
              <a:rPr lang="ru-RU" sz="3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</a:t>
            </a:r>
          </a:p>
          <a:p>
            <a:pPr marL="360363" indent="-360363">
              <a:spcBef>
                <a:spcPts val="1200"/>
              </a:spcBef>
            </a:pP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Число компьютеров: 2</a:t>
            </a:r>
            <a:r>
              <a:rPr lang="ru-RU" sz="3000" baseline="30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9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– 2 = 512 – 2 = </a:t>
            </a:r>
            <a:r>
              <a:rPr lang="ru-RU" sz="3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510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179388" y="103188"/>
            <a:ext cx="867727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1200"/>
              </a:spcAft>
            </a:pPr>
            <a:r>
              <a:rPr lang="ru-RU" sz="3000" b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Задача 1. </a:t>
            </a:r>
            <a:r>
              <a:rPr lang="ru-RU" sz="3000" b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Определите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номер компьютера в сети, если </a:t>
            </a:r>
            <a:endParaRPr lang="ru-RU" sz="3000" b="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>
              <a:spcAft>
                <a:spcPts val="1200"/>
              </a:spcAft>
            </a:pPr>
            <a:r>
              <a:rPr lang="ru-RU" sz="3000" b="0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маска подсети = </a:t>
            </a:r>
            <a:r>
              <a:rPr lang="ru-RU" sz="3000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255.255.255.128</a:t>
            </a:r>
            <a:r>
              <a:rPr lang="ru-RU" sz="3000" b="0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sz="3000" b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и </a:t>
            </a:r>
          </a:p>
          <a:p>
            <a:pPr>
              <a:spcAft>
                <a:spcPts val="1200"/>
              </a:spcAft>
            </a:pPr>
            <a:r>
              <a:rPr lang="ru-RU" sz="3000" b="0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IP-адрес </a:t>
            </a:r>
            <a:r>
              <a:rPr lang="ru-RU" sz="3000" b="0" dirty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компьютера </a:t>
            </a:r>
            <a:r>
              <a:rPr lang="ru-RU" sz="3000" b="0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= </a:t>
            </a:r>
            <a:r>
              <a:rPr lang="ru-RU" sz="3000" dirty="0" smtClean="0">
                <a:solidFill>
                  <a:srgbClr val="00B050"/>
                </a:solidFill>
                <a:latin typeface="Calibri" pitchFamily="34" charset="0"/>
                <a:cs typeface="Calibri" pitchFamily="34" charset="0"/>
              </a:rPr>
              <a:t>112.154.133.208</a:t>
            </a:r>
            <a:endParaRPr lang="ru-RU" sz="3000" dirty="0">
              <a:solidFill>
                <a:srgbClr val="00B05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23850" y="2498725"/>
            <a:ext cx="8748713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sz="3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Решение: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Переведем в двоичную систему:</a:t>
            </a:r>
          </a:p>
          <a:p>
            <a:pPr>
              <a:spcAft>
                <a:spcPts val="600"/>
              </a:spcAft>
            </a:pP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Маска: 255.255.248.0 </a:t>
            </a:r>
            <a:b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sz="3000" b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11111111.11111111.11111111.1</a:t>
            </a:r>
            <a:r>
              <a:rPr lang="ru-RU" sz="3000" b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0000000</a:t>
            </a:r>
            <a:r>
              <a:rPr lang="en-US" sz="3000" b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ru-RU" sz="30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7 </a:t>
            </a:r>
            <a:r>
              <a:rPr lang="ru-RU" sz="3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бит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) </a:t>
            </a:r>
          </a:p>
          <a:p>
            <a:pPr>
              <a:spcAft>
                <a:spcPts val="600"/>
              </a:spcAft>
            </a:pP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IP-адрес: 112.154.133.208</a:t>
            </a:r>
            <a:b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1110000.10011010.10000101.1</a:t>
            </a:r>
            <a:r>
              <a:rPr lang="ru-RU" sz="3000" b="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1010000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Отсчитаем последних </a:t>
            </a:r>
            <a:r>
              <a:rPr lang="ru-RU" sz="3000" b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7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бит и переведем </a:t>
            </a:r>
            <a:b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в десятичную систему:  </a:t>
            </a:r>
            <a:r>
              <a:rPr lang="ru-RU" sz="3000" b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1010000</a:t>
            </a:r>
            <a:r>
              <a:rPr lang="ru-RU" sz="3000" b="0" baseline="-250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ru-RU" sz="3000" b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= </a:t>
            </a:r>
            <a:r>
              <a:rPr lang="ru-RU" sz="30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80</a:t>
            </a:r>
            <a:r>
              <a:rPr lang="ru-RU" sz="3000" baseline="-250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10</a:t>
            </a:r>
            <a:endParaRPr lang="ru-RU" sz="3000" baseline="-2500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5796136" y="4073236"/>
            <a:ext cx="1394373" cy="457200"/>
          </a:xfrm>
          <a:prstGeom prst="roundRect">
            <a:avLst/>
          </a:prstGeom>
          <a:noFill/>
          <a:ln w="1905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5652120" y="5043055"/>
            <a:ext cx="1358280" cy="457200"/>
          </a:xfrm>
          <a:prstGeom prst="roundRect">
            <a:avLst/>
          </a:prstGeom>
          <a:noFill/>
          <a:ln w="1905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142875" y="44450"/>
            <a:ext cx="867727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4013" indent="-354013">
              <a:spcAft>
                <a:spcPts val="1200"/>
              </a:spcAft>
            </a:pPr>
            <a:r>
              <a:rPr lang="ru-RU" sz="3000" b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Задача 2 </a:t>
            </a:r>
            <a:r>
              <a:rPr lang="ru-RU" sz="3000" b="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По</a:t>
            </a:r>
            <a:r>
              <a:rPr lang="ru-RU" sz="3000" b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заданным </a:t>
            </a:r>
            <a:endParaRPr lang="ru-RU" sz="3000" b="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pPr marL="354013" indent="-354013">
              <a:spcAft>
                <a:spcPts val="1200"/>
              </a:spcAft>
            </a:pPr>
            <a:r>
              <a:rPr lang="ru-RU" sz="30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                  </a:t>
            </a:r>
            <a:r>
              <a:rPr lang="en-US" sz="3000" b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IP-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адрес: </a:t>
            </a:r>
            <a:r>
              <a:rPr lang="ru-RU" sz="3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224.23.252.131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000" b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              Маска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: </a:t>
            </a:r>
            <a:r>
              <a:rPr lang="ru-RU" sz="30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255.255.240.0</a:t>
            </a:r>
          </a:p>
          <a:p>
            <a:pPr marL="354013" indent="-354013">
              <a:spcAft>
                <a:spcPts val="1200"/>
              </a:spcAft>
            </a:pPr>
            <a:r>
              <a:rPr lang="ru-RU" sz="30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                  Определите адрес сети?</a:t>
            </a:r>
            <a:endParaRPr lang="ru-RU" sz="300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57200" y="2097088"/>
            <a:ext cx="8701088" cy="463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sz="3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Решение: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Переведем в двоичную систему:</a:t>
            </a:r>
          </a:p>
          <a:p>
            <a:pPr>
              <a:spcAft>
                <a:spcPts val="600"/>
              </a:spcAft>
            </a:pP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IP-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адрес: 224.23.252.131</a:t>
            </a:r>
            <a:b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sz="3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11100000.00010111.11111100.10000011 </a:t>
            </a:r>
          </a:p>
          <a:p>
            <a:pPr>
              <a:spcAft>
                <a:spcPts val="600"/>
              </a:spcAft>
            </a:pP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Маска: 255.255.240.0</a:t>
            </a:r>
            <a:b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sz="3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11111111.11111111.11110000.00000000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Умножим бит на бит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  <a:sym typeface="Wingdings 3" pitchFamily="18" charset="2"/>
              </a:rPr>
              <a:t> а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дрес сети:</a:t>
            </a:r>
            <a:b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sz="3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11100000.00010111.11110000.00000000</a:t>
            </a:r>
          </a:p>
          <a:p>
            <a:pPr>
              <a:spcAft>
                <a:spcPts val="600"/>
              </a:spcAft>
              <a:buFont typeface="Arial" charset="0"/>
              <a:buChar char="•"/>
            </a:pP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Переведем в десятичную: </a:t>
            </a:r>
            <a:r>
              <a:rPr lang="ru-RU" sz="3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224.23.240.0</a:t>
            </a:r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4083119" y="5646656"/>
            <a:ext cx="1656000" cy="468000"/>
          </a:xfrm>
          <a:prstGeom prst="round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5731810" y="4649129"/>
            <a:ext cx="1656000" cy="468000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771883" y="4649129"/>
            <a:ext cx="1656000" cy="468000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2434429" y="4649129"/>
            <a:ext cx="1656000" cy="468000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glow rad="63500">
              <a:srgbClr val="FF0000">
                <a:alpha val="40000"/>
              </a:srgbClr>
            </a:glo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Скругленная прямоугольная выноска 7"/>
          <p:cNvSpPr/>
          <p:nvPr/>
        </p:nvSpPr>
        <p:spPr bwMode="auto">
          <a:xfrm>
            <a:off x="7494588" y="4156075"/>
            <a:ext cx="576262" cy="541338"/>
          </a:xfrm>
          <a:prstGeom prst="wedgeRoundRectCallout">
            <a:avLst>
              <a:gd name="adj1" fmla="val -68981"/>
              <a:gd name="adj2" fmla="val 98397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3200" dirty="0">
                <a:solidFill>
                  <a:schemeClr val="tx2"/>
                </a:solidFill>
                <a:cs typeface="Calibri" pitchFamily="34" charset="0"/>
              </a:rPr>
              <a:t>*0</a:t>
            </a:r>
          </a:p>
        </p:txBody>
      </p:sp>
      <p:sp>
        <p:nvSpPr>
          <p:cNvPr id="9" name="Скругленная прямоугольная выноска 8"/>
          <p:cNvSpPr/>
          <p:nvPr/>
        </p:nvSpPr>
        <p:spPr bwMode="auto">
          <a:xfrm>
            <a:off x="69850" y="4197350"/>
            <a:ext cx="574675" cy="541338"/>
          </a:xfrm>
          <a:prstGeom prst="wedgeRoundRectCallout">
            <a:avLst>
              <a:gd name="adj1" fmla="val 65169"/>
              <a:gd name="adj2" fmla="val 88140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ru-RU" sz="3200" dirty="0">
                <a:solidFill>
                  <a:schemeClr val="tx2"/>
                </a:solidFill>
                <a:cs typeface="Calibri" pitchFamily="34" charset="0"/>
              </a:rPr>
              <a:t>*1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179388" y="158750"/>
            <a:ext cx="86772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4013" indent="-354013">
              <a:spcAft>
                <a:spcPts val="1200"/>
              </a:spcAft>
            </a:pPr>
            <a:r>
              <a:rPr lang="ru-RU" sz="3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Задача №3 </a:t>
            </a:r>
            <a:r>
              <a:rPr lang="ru-RU" sz="3000" b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Для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подсети используется маска </a:t>
            </a:r>
            <a:r>
              <a:rPr lang="ru-RU" sz="3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255.255.255.128.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Сколько различных адресов компьютеров теоретически допускает эта маска, если два адреса (адрес сети и широковещательный) не используют?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20700" y="3465513"/>
            <a:ext cx="851217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1200"/>
              </a:spcAft>
            </a:pP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Решение:</a:t>
            </a:r>
          </a:p>
          <a:p>
            <a:pPr>
              <a:spcAft>
                <a:spcPts val="1200"/>
              </a:spcAft>
              <a:buFont typeface="Arial" charset="0"/>
              <a:buChar char="•"/>
            </a:pPr>
            <a:r>
              <a:rPr lang="en-US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Переведем последнее число в маске в двоичную </a:t>
            </a:r>
            <a:r>
              <a:rPr lang="en-US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систему: </a:t>
            </a:r>
          </a:p>
          <a:p>
            <a:pPr>
              <a:spcAft>
                <a:spcPts val="1200"/>
              </a:spcAft>
            </a:pPr>
            <a:r>
              <a:rPr lang="en-US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128</a:t>
            </a:r>
            <a:r>
              <a:rPr lang="ru-RU" sz="3000" baseline="-25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10 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= 10000000</a:t>
            </a:r>
            <a:r>
              <a:rPr lang="ru-RU" sz="3000" baseline="-25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– содержит 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7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нулевых бит </a:t>
            </a:r>
          </a:p>
          <a:p>
            <a:pPr>
              <a:spcAft>
                <a:spcPts val="1200"/>
              </a:spcAft>
            </a:pPr>
            <a:r>
              <a:rPr lang="en-US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ru-RU" sz="3000" baseline="30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7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– 2 = 128 – 2 = 126</a:t>
            </a:r>
            <a:endParaRPr lang="ru-RU" sz="3000" baseline="-2500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764704"/>
            <a:ext cx="788782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00B050"/>
                </a:solidFill>
              </a:rPr>
              <a:t>Цель урока</a:t>
            </a:r>
            <a:r>
              <a:rPr lang="ru-RU" sz="3600" dirty="0" smtClean="0">
                <a:solidFill>
                  <a:srgbClr val="00B050"/>
                </a:solidFill>
              </a:rPr>
              <a:t>:</a:t>
            </a:r>
          </a:p>
          <a:p>
            <a:pPr algn="ctr"/>
            <a:endParaRPr lang="en-US" sz="3600" dirty="0" smtClean="0">
              <a:solidFill>
                <a:srgbClr val="00B050"/>
              </a:solidFill>
            </a:endParaRPr>
          </a:p>
          <a:p>
            <a:pPr algn="ctr"/>
            <a:r>
              <a:rPr lang="ru-RU" sz="3600" dirty="0" smtClean="0">
                <a:solidFill>
                  <a:srgbClr val="00B050"/>
                </a:solidFill>
              </a:rPr>
              <a:t>-повторить и закрепить тему глобальная сеть интернет</a:t>
            </a:r>
            <a:r>
              <a:rPr lang="en-US" sz="3600" dirty="0" smtClean="0">
                <a:solidFill>
                  <a:srgbClr val="00B050"/>
                </a:solidFill>
              </a:rPr>
              <a:t>;</a:t>
            </a:r>
            <a:endParaRPr lang="ru-RU" sz="3600" dirty="0" smtClean="0">
              <a:solidFill>
                <a:srgbClr val="00B050"/>
              </a:solidFill>
            </a:endParaRPr>
          </a:p>
          <a:p>
            <a:pPr algn="ctr"/>
            <a:endParaRPr lang="ru-RU" sz="3600" dirty="0" smtClean="0">
              <a:solidFill>
                <a:srgbClr val="00B050"/>
              </a:solidFill>
            </a:endParaRPr>
          </a:p>
          <a:p>
            <a:pPr algn="ctr"/>
            <a:r>
              <a:rPr lang="ru-RU" sz="3600" dirty="0" smtClean="0">
                <a:solidFill>
                  <a:srgbClr val="00B050"/>
                </a:solidFill>
              </a:rPr>
              <a:t>-изучить </a:t>
            </a:r>
            <a:r>
              <a:rPr lang="ru-RU" sz="3600" dirty="0" smtClean="0">
                <a:solidFill>
                  <a:srgbClr val="00B050"/>
                </a:solidFill>
              </a:rPr>
              <a:t>структуру адресов глобальной сети </a:t>
            </a:r>
            <a:r>
              <a:rPr lang="ru-RU" sz="3600" dirty="0" smtClean="0">
                <a:solidFill>
                  <a:srgbClr val="00B050"/>
                </a:solidFill>
              </a:rPr>
              <a:t>интернет </a:t>
            </a:r>
            <a:r>
              <a:rPr lang="ru-RU" sz="3600" dirty="0" smtClean="0">
                <a:solidFill>
                  <a:srgbClr val="00B050"/>
                </a:solidFill>
              </a:rPr>
              <a:t>и освоить основные алгоритмы  определения   адресов сети и узлов .</a:t>
            </a:r>
            <a:endParaRPr lang="ru-RU" sz="36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957392"/>
            <a:chOff x="0" y="0"/>
            <a:chExt cx="9144000" cy="6957392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957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0" y="332656"/>
              <a:ext cx="9144000" cy="619268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79388" y="620713"/>
            <a:ext cx="8713787" cy="46474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/>
              <a:t>Адрес документа в Интернете</a:t>
            </a:r>
            <a:r>
              <a:rPr lang="ru-RU" sz="2400" dirty="0"/>
              <a:t> состоит из следующих частей:</a:t>
            </a:r>
          </a:p>
          <a:p>
            <a:pPr>
              <a:defRPr/>
            </a:pPr>
            <a:endParaRPr lang="ru-RU" sz="2400" dirty="0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ru-RU" sz="2400" b="1" dirty="0">
                <a:solidFill>
                  <a:srgbClr val="000099"/>
                </a:solidFill>
              </a:rPr>
              <a:t>протокол</a:t>
            </a:r>
            <a:r>
              <a:rPr lang="ru-RU" sz="2400" dirty="0"/>
              <a:t>, чаще всего </a:t>
            </a:r>
            <a:r>
              <a:rPr lang="ru-RU" sz="2400" b="1" dirty="0" err="1"/>
              <a:t>http</a:t>
            </a:r>
            <a:r>
              <a:rPr lang="ru-RU" sz="2400" dirty="0"/>
              <a:t> (для </a:t>
            </a:r>
            <a:r>
              <a:rPr lang="ru-RU" sz="2400" dirty="0" err="1"/>
              <a:t>Web</a:t>
            </a:r>
            <a:r>
              <a:rPr lang="ru-RU" sz="2400" dirty="0"/>
              <a:t>-страниц) </a:t>
            </a:r>
          </a:p>
          <a:p>
            <a:pPr lvl="1">
              <a:defRPr/>
            </a:pPr>
            <a:r>
              <a:rPr lang="ru-RU" sz="2400" dirty="0"/>
              <a:t>	или </a:t>
            </a:r>
            <a:r>
              <a:rPr lang="ru-RU" sz="2400" b="1" dirty="0" err="1"/>
              <a:t>ftp</a:t>
            </a:r>
            <a:r>
              <a:rPr lang="ru-RU" sz="2400" dirty="0"/>
              <a:t> (для файловых архивов)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ru-RU" sz="2400" b="1" dirty="0">
                <a:solidFill>
                  <a:srgbClr val="C00000"/>
                </a:solidFill>
              </a:rPr>
              <a:t>знаки ://,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отделяющие протокол от остальной части адреса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ru-RU" sz="2400" b="1" dirty="0">
                <a:solidFill>
                  <a:srgbClr val="006600"/>
                </a:solidFill>
              </a:rPr>
              <a:t>доменное имя</a:t>
            </a:r>
            <a:r>
              <a:rPr lang="ru-RU" sz="2400" dirty="0">
                <a:solidFill>
                  <a:srgbClr val="006600"/>
                </a:solidFill>
              </a:rPr>
              <a:t> </a:t>
            </a:r>
            <a:r>
              <a:rPr lang="ru-RU" sz="2400" dirty="0"/>
              <a:t>(или IP-адрес) сайта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ru-RU" sz="2400" b="1" dirty="0">
                <a:solidFill>
                  <a:srgbClr val="7030A0"/>
                </a:solidFill>
              </a:rPr>
              <a:t>каталог </a:t>
            </a:r>
            <a:r>
              <a:rPr lang="ru-RU" sz="2400" b="1" dirty="0" smtClean="0">
                <a:solidFill>
                  <a:srgbClr val="7030A0"/>
                </a:solidFill>
              </a:rPr>
              <a:t>( папка) на </a:t>
            </a:r>
            <a:r>
              <a:rPr lang="ru-RU" sz="2400" b="1" dirty="0">
                <a:solidFill>
                  <a:srgbClr val="7030A0"/>
                </a:solidFill>
              </a:rPr>
              <a:t>сервере</a:t>
            </a:r>
            <a:r>
              <a:rPr lang="ru-RU" sz="2400" dirty="0">
                <a:solidFill>
                  <a:srgbClr val="7030A0"/>
                </a:solidFill>
              </a:rPr>
              <a:t>, </a:t>
            </a:r>
            <a:r>
              <a:rPr lang="ru-RU" sz="2400" dirty="0"/>
              <a:t>где находится файл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ru-RU" sz="2400" b="1" dirty="0"/>
              <a:t>имя файла</a:t>
            </a:r>
          </a:p>
          <a:p>
            <a:pPr lvl="1">
              <a:defRPr/>
            </a:pPr>
            <a:endParaRPr lang="ru-RU" sz="2400" b="1" dirty="0"/>
          </a:p>
          <a:p>
            <a:pPr lvl="1">
              <a:defRPr/>
            </a:pPr>
            <a:r>
              <a:rPr lang="ru-RU" sz="2400" dirty="0"/>
              <a:t>Пример адреса: </a:t>
            </a:r>
          </a:p>
          <a:p>
            <a:pPr lvl="1">
              <a:defRPr/>
            </a:pPr>
            <a:r>
              <a:rPr lang="ru-RU" sz="2400" dirty="0"/>
              <a:t> </a:t>
            </a:r>
            <a:r>
              <a:rPr lang="en-US" sz="3200" b="1" dirty="0">
                <a:solidFill>
                  <a:srgbClr val="000099"/>
                </a:solidFill>
              </a:rPr>
              <a:t>http</a:t>
            </a:r>
            <a:r>
              <a:rPr lang="en-US" sz="3200" b="1" dirty="0">
                <a:solidFill>
                  <a:srgbClr val="C00000"/>
                </a:solidFill>
              </a:rPr>
              <a:t>://</a:t>
            </a:r>
            <a:r>
              <a:rPr lang="en-US" sz="3200" b="1" dirty="0" smtClean="0">
                <a:solidFill>
                  <a:srgbClr val="006600"/>
                </a:solidFill>
              </a:rPr>
              <a:t>testedu.ru</a:t>
            </a:r>
            <a:r>
              <a:rPr lang="en-US" sz="3200" b="1" dirty="0" smtClean="0"/>
              <a:t>/</a:t>
            </a:r>
            <a:r>
              <a:rPr lang="en-US" sz="3200" b="1" dirty="0" smtClean="0">
                <a:solidFill>
                  <a:srgbClr val="7030A0"/>
                </a:solidFill>
              </a:rPr>
              <a:t>test/istoriya</a:t>
            </a:r>
            <a:r>
              <a:rPr lang="en-US" sz="3200" b="1" dirty="0" smtClean="0"/>
              <a:t>/11-klass</a:t>
            </a:r>
            <a:r>
              <a:rPr lang="ru-RU" sz="3200" b="1" dirty="0" smtClean="0"/>
              <a:t>.</a:t>
            </a:r>
            <a:r>
              <a:rPr lang="en-US" sz="3200" b="1" dirty="0" err="1" smtClean="0"/>
              <a:t>docx</a:t>
            </a:r>
            <a:r>
              <a:rPr lang="en-US" sz="3200" b="1" dirty="0" smtClean="0"/>
              <a:t>/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267695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Прямоугольник 1"/>
          <p:cNvSpPr>
            <a:spLocks noChangeArrowheads="1"/>
          </p:cNvSpPr>
          <p:nvPr/>
        </p:nvSpPr>
        <p:spPr bwMode="auto">
          <a:xfrm>
            <a:off x="250825" y="415925"/>
            <a:ext cx="8788400" cy="578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4200"/>
              </a:spcAft>
              <a:defRPr/>
            </a:pPr>
            <a:r>
              <a:rPr lang="ru-RU" sz="3000" b="0" dirty="0">
                <a:solidFill>
                  <a:schemeClr val="tx2"/>
                </a:solidFill>
                <a:latin typeface="Calibri" pitchFamily="34" charset="0"/>
              </a:rPr>
              <a:t>При подключении компьютера к сети в параметрах настройки протокола TCP/IP должны быть указаны </a:t>
            </a:r>
            <a:r>
              <a:rPr lang="ru-RU" sz="3000" b="0" dirty="0" smtClean="0">
                <a:solidFill>
                  <a:schemeClr val="tx2"/>
                </a:solidFill>
                <a:latin typeface="Calibri" pitchFamily="34" charset="0"/>
              </a:rPr>
              <a:t>: </a:t>
            </a:r>
            <a:r>
              <a:rPr lang="ru-RU" sz="3000" dirty="0" smtClean="0">
                <a:solidFill>
                  <a:srgbClr val="FF0000"/>
                </a:solidFill>
                <a:latin typeface="Calibri" pitchFamily="34" charset="0"/>
              </a:rPr>
              <a:t>IP-адрес </a:t>
            </a:r>
            <a:r>
              <a:rPr lang="ru-RU" sz="3000" b="0" dirty="0">
                <a:solidFill>
                  <a:srgbClr val="FF0000"/>
                </a:solidFill>
                <a:latin typeface="Calibri" pitchFamily="34" charset="0"/>
              </a:rPr>
              <a:t>компьютера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</a:rPr>
              <a:t>и </a:t>
            </a:r>
            <a:r>
              <a:rPr lang="ru-RU" sz="3000" dirty="0">
                <a:solidFill>
                  <a:srgbClr val="FF0000"/>
                </a:solidFill>
                <a:latin typeface="Calibri" pitchFamily="34" charset="0"/>
              </a:rPr>
              <a:t>маска сети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</a:rPr>
              <a:t>.</a:t>
            </a:r>
          </a:p>
          <a:p>
            <a:pPr marL="263525" indent="-263525">
              <a:spcAft>
                <a:spcPts val="4200"/>
              </a:spcAft>
              <a:buFont typeface="Arial" pitchFamily="34" charset="0"/>
              <a:buChar char="•"/>
              <a:defRPr/>
            </a:pPr>
            <a:r>
              <a:rPr lang="ru-RU" sz="3000" dirty="0">
                <a:solidFill>
                  <a:srgbClr val="FF0000"/>
                </a:solidFill>
                <a:latin typeface="Calibri" pitchFamily="34" charset="0"/>
              </a:rPr>
              <a:t>IP-адрес</a:t>
            </a:r>
            <a:r>
              <a:rPr lang="ru-RU" sz="3000" dirty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</a:rPr>
              <a:t>уникально идентифицирует узел (компьютер) в сети. Первая часть IP-адреса обозначает </a:t>
            </a:r>
            <a:r>
              <a:rPr lang="ru-RU" sz="3000" b="1" dirty="0">
                <a:solidFill>
                  <a:srgbClr val="00B050"/>
                </a:solidFill>
                <a:latin typeface="Calibri" pitchFamily="34" charset="0"/>
              </a:rPr>
              <a:t>адрес сети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</a:rPr>
              <a:t>, вторая часть – </a:t>
            </a:r>
            <a:r>
              <a:rPr lang="ru-RU" sz="3000" b="1" dirty="0">
                <a:solidFill>
                  <a:srgbClr val="00B050"/>
                </a:solidFill>
                <a:latin typeface="Calibri" pitchFamily="34" charset="0"/>
              </a:rPr>
              <a:t>адрес узла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</a:rPr>
              <a:t>(номер компьютера).</a:t>
            </a:r>
          </a:p>
          <a:p>
            <a:pPr marL="263525" lvl="2" indent="-263525">
              <a:spcAft>
                <a:spcPts val="4200"/>
              </a:spcAft>
              <a:buFont typeface="Arial" pitchFamily="34" charset="0"/>
              <a:buChar char="•"/>
              <a:defRPr/>
            </a:pPr>
            <a:r>
              <a:rPr lang="ru-RU" sz="3000" dirty="0">
                <a:solidFill>
                  <a:srgbClr val="FF0000"/>
                </a:solidFill>
                <a:latin typeface="Calibri" pitchFamily="34" charset="0"/>
              </a:rPr>
              <a:t>Маска сети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</a:rPr>
              <a:t>показывает, какая часть </a:t>
            </a:r>
            <a:r>
              <a:rPr lang="en-US" sz="3000" b="0" dirty="0">
                <a:solidFill>
                  <a:schemeClr val="tx2"/>
                </a:solidFill>
                <a:latin typeface="Calibri" pitchFamily="34" charset="0"/>
              </a:rPr>
              <a:t>IP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</a:rPr>
              <a:t>-адреса узла относится к адресу сети, а какая – к адресу узла в этой сети.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65113" y="161925"/>
            <a:ext cx="8670925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1200"/>
              </a:spcBef>
            </a:pPr>
            <a:r>
              <a:rPr lang="en-US" sz="3000">
                <a:solidFill>
                  <a:schemeClr val="tx2"/>
                </a:solidFill>
                <a:latin typeface="Calibri" pitchFamily="34" charset="0"/>
              </a:rPr>
              <a:t>IP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</a:rPr>
              <a:t>-адрес 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</a:rPr>
              <a:t>и 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</a:rPr>
              <a:t>маска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</a:rPr>
              <a:t> состоят из четырех десятичных чисел, разделенных точками (каждое из этих чисел находится в интервале 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</a:rPr>
              <a:t>0…255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</a:rPr>
              <a:t>)</a:t>
            </a:r>
          </a:p>
          <a:p>
            <a:pPr>
              <a:spcBef>
                <a:spcPts val="1200"/>
              </a:spcBef>
            </a:pPr>
            <a:r>
              <a:rPr lang="en-US" sz="3000" b="0">
                <a:solidFill>
                  <a:schemeClr val="tx2"/>
                </a:solidFill>
                <a:latin typeface="Calibri" pitchFamily="34" charset="0"/>
              </a:rPr>
              <a:t>IP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</a:rPr>
              <a:t>-адрес: 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</a:rPr>
              <a:t>192.168.123.132</a:t>
            </a:r>
            <a:endParaRPr lang="ru-RU" sz="3000" b="0">
              <a:solidFill>
                <a:schemeClr val="tx2"/>
              </a:solidFill>
              <a:latin typeface="Calibri" pitchFamily="34" charset="0"/>
            </a:endParaRPr>
          </a:p>
          <a:p>
            <a:r>
              <a:rPr lang="ru-RU" sz="3000" b="0">
                <a:solidFill>
                  <a:schemeClr val="tx2"/>
                </a:solidFill>
                <a:latin typeface="Calibri" pitchFamily="34" charset="0"/>
              </a:rPr>
              <a:t>Маска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</a:rPr>
              <a:t>:     255.255.255.0 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65113" y="3125788"/>
            <a:ext cx="8748712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1800"/>
              </a:spcBef>
            </a:pPr>
            <a:r>
              <a:rPr lang="ru-RU" sz="3000" b="0">
                <a:solidFill>
                  <a:schemeClr val="tx2"/>
                </a:solidFill>
                <a:latin typeface="Calibri" pitchFamily="34" charset="0"/>
              </a:rPr>
              <a:t>Десятичные </a:t>
            </a:r>
            <a:r>
              <a:rPr lang="en-US" sz="3000" b="0">
                <a:solidFill>
                  <a:schemeClr val="tx2"/>
                </a:solidFill>
                <a:latin typeface="Calibri" pitchFamily="34" charset="0"/>
              </a:rPr>
              <a:t>IP-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</a:rPr>
              <a:t>адреса и маски преобразовываются </a:t>
            </a:r>
            <a:br>
              <a:rPr lang="ru-RU" sz="3000" b="0">
                <a:solidFill>
                  <a:schemeClr val="tx2"/>
                </a:solidFill>
                <a:latin typeface="Calibri" pitchFamily="34" charset="0"/>
              </a:rPr>
            </a:br>
            <a:r>
              <a:rPr lang="ru-RU" sz="3000" b="0">
                <a:solidFill>
                  <a:schemeClr val="tx2"/>
                </a:solidFill>
                <a:latin typeface="Calibri" pitchFamily="34" charset="0"/>
              </a:rPr>
              <a:t>в 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</a:rPr>
              <a:t>32-разрядные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</a:rPr>
              <a:t>двоичные числа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</a:rPr>
              <a:t>, разделенные точками на 4 группы – «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</a:rPr>
              <a:t>октеты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</a:rPr>
              <a:t>»</a:t>
            </a:r>
          </a:p>
          <a:p>
            <a:pPr>
              <a:spcBef>
                <a:spcPts val="1200"/>
              </a:spcBef>
            </a:pPr>
            <a:r>
              <a:rPr lang="ru-RU" sz="3000">
                <a:solidFill>
                  <a:schemeClr val="tx2"/>
                </a:solidFill>
                <a:latin typeface="Calibri" pitchFamily="34" charset="0"/>
              </a:rPr>
              <a:t>192.168.123.132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</a:rPr>
              <a:t> </a:t>
            </a:r>
          </a:p>
          <a:p>
            <a:r>
              <a:rPr lang="ru-RU" sz="3000">
                <a:solidFill>
                  <a:schemeClr val="tx2"/>
                </a:solidFill>
                <a:latin typeface="Calibri" pitchFamily="34" charset="0"/>
                <a:sym typeface="Wingdings 3" pitchFamily="18" charset="2"/>
              </a:rPr>
              <a:t>     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</a:rPr>
              <a:t>11000000.10101000.01111011.10000100</a:t>
            </a:r>
          </a:p>
          <a:p>
            <a:pPr>
              <a:spcBef>
                <a:spcPts val="1200"/>
              </a:spcBef>
            </a:pPr>
            <a:r>
              <a:rPr lang="ru-RU" sz="3000">
                <a:solidFill>
                  <a:schemeClr val="tx2"/>
                </a:solidFill>
                <a:latin typeface="Calibri" pitchFamily="34" charset="0"/>
              </a:rPr>
              <a:t>255.255.255.0</a:t>
            </a:r>
          </a:p>
          <a:p>
            <a:r>
              <a:rPr lang="ru-RU" sz="3000">
                <a:solidFill>
                  <a:schemeClr val="tx2"/>
                </a:solidFill>
                <a:latin typeface="Calibri" pitchFamily="34" charset="0"/>
                <a:sym typeface="Wingdings 3" pitchFamily="18" charset="2"/>
              </a:rPr>
              <a:t>     11111111.11111111.11111111.00000000</a:t>
            </a:r>
            <a:endParaRPr lang="ru-RU" sz="3000">
              <a:solidFill>
                <a:schemeClr val="tx2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98438" y="146050"/>
            <a:ext cx="8907462" cy="640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2400"/>
              </a:spcBef>
            </a:pP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В маске сети:</a:t>
            </a:r>
          </a:p>
          <a:p>
            <a:pPr>
              <a:spcBef>
                <a:spcPts val="2400"/>
              </a:spcBef>
              <a:buFont typeface="Arial" charset="0"/>
              <a:buChar char="•"/>
            </a:pP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u="sng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всегда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впереди стоят «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», а в конце «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0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»</a:t>
            </a:r>
            <a:b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Например, 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255.255.224.0</a:t>
            </a:r>
            <a:b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11111111.11111111.11100000.00000000</a:t>
            </a:r>
          </a:p>
          <a:p>
            <a:pPr>
              <a:spcBef>
                <a:spcPts val="2400"/>
              </a:spcBef>
              <a:buFont typeface="Arial" charset="0"/>
              <a:buChar char="•"/>
            </a:pP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старшие биты 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(слева), имеющие значение «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»  </a:t>
            </a:r>
            <a:b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отведены в IP-адресе компьютера 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для адреса сети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;</a:t>
            </a:r>
          </a:p>
          <a:p>
            <a:pPr>
              <a:spcBef>
                <a:spcPts val="2400"/>
              </a:spcBef>
              <a:buFont typeface="Arial" charset="0"/>
              <a:buChar char="•"/>
            </a:pP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младшие биты 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(справа), имеющие значение «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0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» </a:t>
            </a:r>
            <a:b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отведены в IP-адресе компьютера 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для адреса </a:t>
            </a:r>
            <a:b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компьютера в сети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;</a:t>
            </a:r>
          </a:p>
          <a:p>
            <a:pPr>
              <a:spcBef>
                <a:spcPts val="2400"/>
              </a:spcBef>
              <a:buFont typeface="Arial" charset="0"/>
              <a:buChar char="•"/>
            </a:pP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от количества «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0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» в маске зависит, сколько </a:t>
            </a:r>
            <a:b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000" b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компьютеров можно подключить к данной сети.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79388" y="231775"/>
            <a:ext cx="8866187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800"/>
              </a:spcAft>
            </a:pPr>
            <a:r>
              <a:rPr lang="ru-RU" sz="3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Алгоритм№1</a:t>
            </a:r>
            <a:r>
              <a:rPr lang="ru-RU" sz="30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</a:t>
            </a:r>
          </a:p>
          <a:p>
            <a:pPr algn="ctr">
              <a:spcAft>
                <a:spcPts val="1800"/>
              </a:spcAft>
            </a:pPr>
            <a:r>
              <a:rPr lang="ru-RU" sz="3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вычисления </a:t>
            </a:r>
            <a:r>
              <a:rPr lang="ru-RU" sz="30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адреса (номера) компьютера в сети:</a:t>
            </a:r>
          </a:p>
          <a:p>
            <a:pPr>
              <a:spcAft>
                <a:spcPts val="1800"/>
              </a:spcAft>
              <a:buFont typeface="Verdana" pitchFamily="34" charset="0"/>
              <a:buAutoNum type="arabicPeriod"/>
            </a:pP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Перевести каждое из чисел в маске и </a:t>
            </a: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IP-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адресе </a:t>
            </a:r>
            <a:b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 в двоичную систему </a:t>
            </a:r>
            <a:r>
              <a:rPr lang="ru-RU" sz="3000" b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.(255</a:t>
            </a:r>
            <a:r>
              <a:rPr lang="ru-RU" sz="3000" b="0" baseline="-250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10</a:t>
            </a:r>
            <a:r>
              <a:rPr lang="ru-RU" sz="3000" b="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= 11111111</a:t>
            </a:r>
            <a:r>
              <a:rPr lang="ru-RU" sz="3000" b="0" baseline="-250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)</a:t>
            </a:r>
          </a:p>
          <a:p>
            <a:pPr>
              <a:spcAft>
                <a:spcPts val="1800"/>
              </a:spcAft>
              <a:buFont typeface="Verdana" pitchFamily="34" charset="0"/>
              <a:buAutoNum type="arabicPeriod"/>
            </a:pP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Отсчитать в маске сети количество нулевых бит.</a:t>
            </a:r>
          </a:p>
          <a:p>
            <a:pPr>
              <a:spcAft>
                <a:spcPts val="1800"/>
              </a:spcAft>
              <a:buFont typeface="Verdana" pitchFamily="34" charset="0"/>
              <a:buAutoNum type="arabicPeriod"/>
            </a:pP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Отсчитать такое же количество последних бит </a:t>
            </a:r>
            <a:b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 в </a:t>
            </a:r>
            <a:r>
              <a:rPr lang="en-US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IP-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адресе и перевести это число в десятичную </a:t>
            </a:r>
            <a:b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000" b="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   систему.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3513" y="1006475"/>
            <a:ext cx="8834437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3000" dirty="0">
                <a:solidFill>
                  <a:schemeClr val="tx2"/>
                </a:solidFill>
                <a:latin typeface="Calibri" pitchFamily="34" charset="0"/>
              </a:rPr>
              <a:t>IP-</a:t>
            </a:r>
            <a:r>
              <a:rPr lang="ru-RU" sz="3000" dirty="0">
                <a:solidFill>
                  <a:schemeClr val="tx2"/>
                </a:solidFill>
                <a:latin typeface="Calibri" pitchFamily="34" charset="0"/>
              </a:rPr>
              <a:t>адрес:  192.168.123.42</a:t>
            </a:r>
          </a:p>
          <a:p>
            <a:pPr>
              <a:spcBef>
                <a:spcPts val="1200"/>
              </a:spcBef>
              <a:defRPr/>
            </a:pPr>
            <a:r>
              <a:rPr lang="ru-RU" sz="3000" dirty="0">
                <a:solidFill>
                  <a:schemeClr val="tx2"/>
                </a:solidFill>
                <a:latin typeface="Calibri" pitchFamily="34" charset="0"/>
              </a:rPr>
              <a:t>11000000.10101000.01111011.00101010</a:t>
            </a:r>
          </a:p>
          <a:p>
            <a:pPr>
              <a:spcBef>
                <a:spcPts val="1200"/>
              </a:spcBef>
              <a:defRPr/>
            </a:pPr>
            <a:endParaRPr lang="ru-RU" sz="3000" dirty="0">
              <a:solidFill>
                <a:schemeClr val="tx2"/>
              </a:solidFill>
              <a:latin typeface="Calibri" pitchFamily="34" charset="0"/>
            </a:endParaRPr>
          </a:p>
          <a:p>
            <a:pPr>
              <a:spcBef>
                <a:spcPts val="1200"/>
              </a:spcBef>
              <a:defRPr/>
            </a:pPr>
            <a:r>
              <a:rPr lang="ru-RU" sz="3000" dirty="0">
                <a:solidFill>
                  <a:schemeClr val="tx2"/>
                </a:solidFill>
                <a:latin typeface="Calibri" pitchFamily="34" charset="0"/>
              </a:rPr>
              <a:t>Маска:  255.255.255.192</a:t>
            </a:r>
          </a:p>
          <a:p>
            <a:pPr>
              <a:spcBef>
                <a:spcPts val="1200"/>
              </a:spcBef>
              <a:defRPr/>
            </a:pPr>
            <a:r>
              <a:rPr lang="ru-RU" sz="30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11</a:t>
            </a:r>
            <a:r>
              <a:rPr lang="en-US" sz="30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1</a:t>
            </a:r>
            <a:r>
              <a:rPr lang="ru-RU" sz="30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11111</a:t>
            </a:r>
            <a:r>
              <a:rPr lang="ru-RU" sz="3000" dirty="0">
                <a:solidFill>
                  <a:schemeClr val="tx2"/>
                </a:solidFill>
                <a:latin typeface="Calibri" pitchFamily="34" charset="0"/>
              </a:rPr>
              <a:t>.</a:t>
            </a:r>
            <a:r>
              <a:rPr lang="ru-RU" sz="30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11111111</a:t>
            </a:r>
            <a:r>
              <a:rPr lang="ru-RU" sz="3000" dirty="0">
                <a:solidFill>
                  <a:schemeClr val="tx2"/>
                </a:solidFill>
                <a:latin typeface="Calibri" pitchFamily="34" charset="0"/>
              </a:rPr>
              <a:t>.</a:t>
            </a:r>
            <a:r>
              <a:rPr lang="ru-RU" sz="30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111</a:t>
            </a:r>
            <a:r>
              <a:rPr lang="en-US" sz="30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1</a:t>
            </a:r>
            <a:r>
              <a:rPr lang="ru-RU" sz="3000" dirty="0"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1111</a:t>
            </a:r>
            <a:r>
              <a:rPr lang="ru-RU" sz="3000" dirty="0">
                <a:solidFill>
                  <a:schemeClr val="tx2"/>
                </a:solidFill>
                <a:latin typeface="Calibri" pitchFamily="34" charset="0"/>
              </a:rPr>
              <a:t>.11000000</a:t>
            </a:r>
          </a:p>
        </p:txBody>
      </p:sp>
      <p:sp>
        <p:nvSpPr>
          <p:cNvPr id="6" name="Левая фигурная скобка 5"/>
          <p:cNvSpPr/>
          <p:nvPr/>
        </p:nvSpPr>
        <p:spPr>
          <a:xfrm rot="16200000">
            <a:off x="2682875" y="1476375"/>
            <a:ext cx="539750" cy="5327650"/>
          </a:xfrm>
          <a:prstGeom prst="leftBrace">
            <a:avLst>
              <a:gd name="adj1" fmla="val 40942"/>
              <a:gd name="adj2" fmla="val 50000"/>
            </a:avLst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71625" y="4413250"/>
            <a:ext cx="27813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C00000"/>
                </a:solidFill>
                <a:latin typeface="Calibri" pitchFamily="34" charset="0"/>
              </a:rPr>
              <a:t>Где стоят «1» – адрес сети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41838" y="4427538"/>
            <a:ext cx="33337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00FF"/>
                </a:solidFill>
                <a:latin typeface="Calibri" pitchFamily="34" charset="0"/>
              </a:rPr>
              <a:t>Где стоят «0» –</a:t>
            </a:r>
            <a:br>
              <a:rPr lang="ru-RU" sz="2400">
                <a:solidFill>
                  <a:srgbClr val="0000FF"/>
                </a:solidFill>
                <a:latin typeface="Calibri" pitchFamily="34" charset="0"/>
              </a:rPr>
            </a:br>
            <a:r>
              <a:rPr lang="ru-RU" sz="2400">
                <a:solidFill>
                  <a:srgbClr val="0000FF"/>
                </a:solidFill>
                <a:latin typeface="Calibri" pitchFamily="34" charset="0"/>
              </a:rPr>
              <a:t> адрес компьютера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078663" y="2276872"/>
            <a:ext cx="20653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rgbClr val="0000FF"/>
                </a:solidFill>
                <a:latin typeface="Calibri" pitchFamily="34" charset="0"/>
              </a:rPr>
              <a:t>6 последних бит – адрес компьютера 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616136" y="1601470"/>
            <a:ext cx="1224116" cy="575187"/>
          </a:xfrm>
          <a:prstGeom prst="roundRect">
            <a:avLst/>
          </a:prstGeom>
          <a:noFill/>
          <a:ln>
            <a:solidFill>
              <a:srgbClr val="0000FF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4" name="Левая фигурная скобка 13"/>
          <p:cNvSpPr/>
          <p:nvPr/>
        </p:nvSpPr>
        <p:spPr>
          <a:xfrm rot="16200000">
            <a:off x="5945982" y="3582193"/>
            <a:ext cx="539750" cy="1116013"/>
          </a:xfrm>
          <a:prstGeom prst="leftBrace">
            <a:avLst>
              <a:gd name="adj1" fmla="val 40942"/>
              <a:gd name="adj2" fmla="val 50000"/>
            </a:avLst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Выгнутая вниз стрелка 14"/>
          <p:cNvSpPr/>
          <p:nvPr/>
        </p:nvSpPr>
        <p:spPr>
          <a:xfrm rot="16392667">
            <a:off x="6145398" y="2549308"/>
            <a:ext cx="1763713" cy="571297"/>
          </a:xfrm>
          <a:prstGeom prst="curvedUpArrow">
            <a:avLst>
              <a:gd name="adj1" fmla="val 12697"/>
              <a:gd name="adj2" fmla="val 50000"/>
              <a:gd name="adj3" fmla="val 25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77813" y="5945188"/>
            <a:ext cx="858837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000">
                <a:solidFill>
                  <a:schemeClr val="tx2"/>
                </a:solidFill>
                <a:latin typeface="Calibri" pitchFamily="34" charset="0"/>
              </a:rPr>
              <a:t>101010</a:t>
            </a:r>
            <a:r>
              <a:rPr lang="ru-RU" sz="3000" baseline="-25000">
                <a:solidFill>
                  <a:schemeClr val="tx2"/>
                </a:solidFill>
                <a:latin typeface="Calibri" pitchFamily="34" charset="0"/>
              </a:rPr>
              <a:t>2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</a:rPr>
              <a:t> = 42</a:t>
            </a:r>
            <a:r>
              <a:rPr lang="ru-RU" sz="3000" baseline="-25000">
                <a:solidFill>
                  <a:schemeClr val="tx2"/>
                </a:solidFill>
                <a:latin typeface="Calibri" pitchFamily="34" charset="0"/>
              </a:rPr>
              <a:t>10 </a:t>
            </a:r>
            <a:r>
              <a:rPr lang="ru-RU" sz="300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3000" b="0">
                <a:solidFill>
                  <a:schemeClr val="tx2"/>
                </a:solidFill>
                <a:latin typeface="Calibri" pitchFamily="34" charset="0"/>
              </a:rPr>
              <a:t>– адрес (номер) компьютера в сети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7963" y="166688"/>
            <a:ext cx="3089275" cy="554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000" dirty="0">
                <a:solidFill>
                  <a:srgbClr val="00B050"/>
                </a:solidFill>
                <a:latin typeface="+mj-lt"/>
              </a:rPr>
              <a:t>Пример: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animBg="1"/>
      <p:bldP spid="8" grpId="0"/>
      <p:bldP spid="9" grpId="0"/>
      <p:bldP spid="10" grpId="0"/>
      <p:bldP spid="14" grpId="0" animBg="1"/>
      <p:bldP spid="15" grpId="0" animBg="1"/>
      <p:bldP spid="1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50" y="31750"/>
            <a:ext cx="8928100" cy="42465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Aft>
                <a:spcPts val="1200"/>
              </a:spcAft>
              <a:defRPr/>
            </a:pPr>
            <a:r>
              <a:rPr lang="ru-RU" sz="3000" b="1" dirty="0">
                <a:solidFill>
                  <a:srgbClr val="FF0000"/>
                </a:solidFill>
                <a:latin typeface="Calibri" pitchFamily="34" charset="0"/>
              </a:rPr>
              <a:t>Алгоритм </a:t>
            </a:r>
            <a:r>
              <a:rPr lang="ru-RU" sz="3000" b="1" dirty="0" smtClean="0">
                <a:solidFill>
                  <a:srgbClr val="FF0000"/>
                </a:solidFill>
                <a:latin typeface="Calibri" pitchFamily="34" charset="0"/>
              </a:rPr>
              <a:t>№2 вычисления </a:t>
            </a:r>
            <a:r>
              <a:rPr lang="ru-RU" sz="3000" b="1" dirty="0">
                <a:solidFill>
                  <a:srgbClr val="FF0000"/>
                </a:solidFill>
                <a:latin typeface="Calibri" pitchFamily="34" charset="0"/>
              </a:rPr>
              <a:t>адреса сети:</a:t>
            </a:r>
          </a:p>
          <a:p>
            <a:pPr marL="442913" indent="-442913">
              <a:spcAft>
                <a:spcPts val="1200"/>
              </a:spcAft>
              <a:buFont typeface="+mj-lt"/>
              <a:buAutoNum type="arabicPeriod"/>
              <a:defRPr/>
            </a:pPr>
            <a:r>
              <a:rPr lang="ru-RU" sz="3000" b="0" dirty="0">
                <a:solidFill>
                  <a:schemeClr val="tx2"/>
                </a:solidFill>
                <a:latin typeface="Calibri" pitchFamily="34" charset="0"/>
              </a:rPr>
              <a:t>Перевести каждое из чисел в </a:t>
            </a:r>
            <a:r>
              <a:rPr lang="en-US" sz="3000" b="0" dirty="0">
                <a:solidFill>
                  <a:schemeClr val="tx2"/>
                </a:solidFill>
                <a:latin typeface="Calibri" pitchFamily="34" charset="0"/>
              </a:rPr>
              <a:t>IP-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</a:rPr>
              <a:t>адресе и маске </a:t>
            </a:r>
            <a:br>
              <a:rPr lang="ru-RU" sz="3000" b="0" dirty="0">
                <a:solidFill>
                  <a:schemeClr val="tx2"/>
                </a:solidFill>
                <a:latin typeface="Calibri" pitchFamily="34" charset="0"/>
              </a:rPr>
            </a:br>
            <a:r>
              <a:rPr lang="ru-RU" sz="3000" b="0" dirty="0">
                <a:solidFill>
                  <a:schemeClr val="tx2"/>
                </a:solidFill>
                <a:latin typeface="Calibri" pitchFamily="34" charset="0"/>
              </a:rPr>
              <a:t>в двоичную систему.</a:t>
            </a:r>
          </a:p>
          <a:p>
            <a:pPr marL="442913" indent="-442913">
              <a:spcAft>
                <a:spcPts val="1200"/>
              </a:spcAft>
              <a:buFont typeface="+mj-lt"/>
              <a:buAutoNum type="arabicPeriod"/>
              <a:defRPr/>
            </a:pPr>
            <a:r>
              <a:rPr lang="ru-RU" sz="3000" b="0" dirty="0">
                <a:solidFill>
                  <a:schemeClr val="tx2"/>
                </a:solidFill>
                <a:latin typeface="Calibri" pitchFamily="34" charset="0"/>
              </a:rPr>
              <a:t>Выполнить поразрядную </a:t>
            </a:r>
            <a:r>
              <a:rPr lang="ru-RU" sz="3000" b="1" dirty="0">
                <a:solidFill>
                  <a:srgbClr val="C00000"/>
                </a:solidFill>
                <a:latin typeface="Calibri" pitchFamily="34" charset="0"/>
              </a:rPr>
              <a:t>конъюнкцию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</a:rPr>
              <a:t> (умножить бит на бит) </a:t>
            </a:r>
            <a:r>
              <a:rPr lang="en-US" sz="3000" b="0" dirty="0">
                <a:solidFill>
                  <a:schemeClr val="tx2"/>
                </a:solidFill>
                <a:latin typeface="Calibri" pitchFamily="34" charset="0"/>
              </a:rPr>
              <a:t>IP-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</a:rPr>
              <a:t>адреса компьютера в сети и его маски, перевести каждый октет в десятичную систему.</a:t>
            </a:r>
          </a:p>
          <a:p>
            <a:pPr marL="442913" indent="-442913">
              <a:spcAft>
                <a:spcPts val="1200"/>
              </a:spcAft>
              <a:defRPr/>
            </a:pPr>
            <a:r>
              <a:rPr lang="ru-RU" sz="3000" dirty="0" smtClean="0">
                <a:solidFill>
                  <a:schemeClr val="tx2"/>
                </a:solidFill>
                <a:latin typeface="Calibri" pitchFamily="34" charset="0"/>
              </a:rPr>
              <a:t>           </a:t>
            </a:r>
            <a:r>
              <a:rPr lang="ru-RU" sz="3000" b="1" dirty="0" smtClean="0">
                <a:solidFill>
                  <a:srgbClr val="00B050"/>
                </a:solidFill>
                <a:latin typeface="Calibri" pitchFamily="34" charset="0"/>
              </a:rPr>
              <a:t>Пример</a:t>
            </a:r>
            <a:r>
              <a:rPr lang="ru-RU" sz="3000" b="0" dirty="0" smtClean="0">
                <a:solidFill>
                  <a:schemeClr val="tx2"/>
                </a:solidFill>
                <a:latin typeface="Calibri" pitchFamily="34" charset="0"/>
              </a:rPr>
              <a:t> </a:t>
            </a:r>
            <a:r>
              <a:rPr lang="ru-RU" sz="3000" b="0" dirty="0">
                <a:solidFill>
                  <a:schemeClr val="tx2"/>
                </a:solidFill>
                <a:latin typeface="Calibri" pitchFamily="34" charset="0"/>
              </a:rPr>
              <a:t>(сразу из двоичной системы)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14338" y="4929188"/>
          <a:ext cx="8513997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135661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144000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144000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bg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14338" y="5573713"/>
          <a:ext cx="8513997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135661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144000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144000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</a:tblGrid>
              <a:tr h="385985"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rgbClr val="0000FF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rgbClr val="0000FF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14338" y="4384675"/>
          <a:ext cx="8513997" cy="457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135661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144000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144000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  <a:gridCol w="252823"/>
              </a:tblGrid>
              <a:tr h="432000"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  <a:endParaRPr lang="ru-RU" sz="30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288925" y="5484813"/>
            <a:ext cx="882015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25425" y="6188075"/>
            <a:ext cx="82264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1200"/>
              </a:spcBef>
            </a:pPr>
            <a:r>
              <a:rPr lang="ru-RU" sz="3000">
                <a:solidFill>
                  <a:schemeClr val="tx2"/>
                </a:solidFill>
                <a:latin typeface="Calibri" pitchFamily="34" charset="0"/>
              </a:rPr>
              <a:t>Адрес сети: 192.168.123.0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563" y="4662488"/>
            <a:ext cx="3397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rgbClr val="0000CC"/>
                </a:solidFill>
                <a:latin typeface="+mj-lt"/>
              </a:rPr>
              <a:t>*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537</Words>
  <Application>Microsoft Office PowerPoint</Application>
  <PresentationFormat>Экран (4:3)</PresentationFormat>
  <Paragraphs>198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DNA7 X86</cp:lastModifiedBy>
  <cp:revision>16</cp:revision>
  <dcterms:created xsi:type="dcterms:W3CDTF">2014-11-13T08:42:40Z</dcterms:created>
  <dcterms:modified xsi:type="dcterms:W3CDTF">2017-12-05T05:21:26Z</dcterms:modified>
</cp:coreProperties>
</file>