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9"/>
  </p:notesMasterIdLst>
  <p:sldIdLst>
    <p:sldId id="291" r:id="rId2"/>
    <p:sldId id="285" r:id="rId3"/>
    <p:sldId id="259" r:id="rId4"/>
    <p:sldId id="260" r:id="rId5"/>
    <p:sldId id="261" r:id="rId6"/>
    <p:sldId id="262" r:id="rId7"/>
    <p:sldId id="263" r:id="rId8"/>
    <p:sldId id="288" r:id="rId9"/>
    <p:sldId id="264" r:id="rId10"/>
    <p:sldId id="289" r:id="rId11"/>
    <p:sldId id="265" r:id="rId12"/>
    <p:sldId id="266" r:id="rId13"/>
    <p:sldId id="298" r:id="rId14"/>
    <p:sldId id="299" r:id="rId15"/>
    <p:sldId id="270" r:id="rId16"/>
    <p:sldId id="271" r:id="rId17"/>
    <p:sldId id="294" r:id="rId18"/>
    <p:sldId id="286" r:id="rId19"/>
    <p:sldId id="295" r:id="rId20"/>
    <p:sldId id="296" r:id="rId21"/>
    <p:sldId id="300" r:id="rId22"/>
    <p:sldId id="301" r:id="rId23"/>
    <p:sldId id="292" r:id="rId24"/>
    <p:sldId id="275" r:id="rId25"/>
    <p:sldId id="276" r:id="rId26"/>
    <p:sldId id="277" r:id="rId27"/>
    <p:sldId id="278" r:id="rId28"/>
    <p:sldId id="279" r:id="rId29"/>
    <p:sldId id="293" r:id="rId30"/>
    <p:sldId id="280" r:id="rId31"/>
    <p:sldId id="281" r:id="rId32"/>
    <p:sldId id="258" r:id="rId33"/>
    <p:sldId id="303" r:id="rId34"/>
    <p:sldId id="304" r:id="rId35"/>
    <p:sldId id="305" r:id="rId36"/>
    <p:sldId id="284" r:id="rId37"/>
    <p:sldId id="306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>
        <p:scale>
          <a:sx n="75" d="100"/>
          <a:sy n="75" d="100"/>
        </p:scale>
        <p:origin x="-182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DE9C4-A9D4-4FB3-8EF1-6F5CA7EE5673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69DA2-996E-49FB-AE91-35A18CF423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1607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69DA2-996E-49FB-AE91-35A18CF423B9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4811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0723-4AD9-4D34-A209-83ED5623258C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E635-DEF1-4E05-A087-D129C77A8EAF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20F9-DCA8-406B-B154-A5D5CD0122FF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D4F2-7250-4131-8ED8-BD149E39DB85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97FA-8FD4-4865-B30F-928E29FCA2FF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183D-D636-44A2-A0FD-59891E863CA1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7A00-05C2-4729-9349-90F5514E0436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89EE-4761-443E-BECF-CB5BE943A43C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754D-9959-46FC-BAF1-8BAAA5117549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3DC3-9C98-4895-ABD5-1CE060915A09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BB0B-9C21-48F3-8DEB-8F92D8725D3F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146020D-4F5E-4581-A7FC-3737DC3B2028}" type="datetime1">
              <a:rPr lang="ru-RU" smtClean="0"/>
              <a:pPr/>
              <a:t>10.11.2017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33A824-1278-4117-8A5F-941E65BD80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ll/>
  </p:transition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inf.reshuege.ru/test?theme=232" TargetMode="Externa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inf.reshuege.ru/test?theme=231" TargetMode="Externa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BoBnzjwLsnU" TargetMode="External"/><Relationship Id="rId4" Type="http://schemas.openxmlformats.org/officeDocument/2006/relationships/hyperlink" Target="&#1079;&#1072;&#1076;&#1072;&#1085;&#1080;&#1103;%2010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easyinformatics.ru/" TargetMode="External"/><Relationship Id="rId7" Type="http://schemas.openxmlformats.org/officeDocument/2006/relationships/slide" Target="slide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nfoegehelp.ru/" TargetMode="External"/><Relationship Id="rId5" Type="http://schemas.openxmlformats.org/officeDocument/2006/relationships/hyperlink" Target="http://inf.reshuege.ru/?redir=1" TargetMode="External"/><Relationship Id="rId4" Type="http://schemas.openxmlformats.org/officeDocument/2006/relationships/hyperlink" Target="http://www.&#1072;&#1075;&#1077;&#1081;&#1095;&#1077;&#1074;.&#1088;&#1092;/ege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454" y="980728"/>
            <a:ext cx="8064896" cy="1008112"/>
          </a:xfrm>
        </p:spPr>
        <p:txBody>
          <a:bodyPr/>
          <a:lstStyle/>
          <a:p>
            <a:r>
              <a:rPr lang="ru-RU" sz="7200" dirty="0" smtClean="0"/>
              <a:t>Подготовка к  ЕГЭ</a:t>
            </a:r>
            <a:endParaRPr lang="ru-RU" sz="7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2132856"/>
            <a:ext cx="87761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Кодирование </a:t>
            </a:r>
            <a:r>
              <a:rPr lang="ru-RU" sz="3200" b="1" dirty="0">
                <a:solidFill>
                  <a:srgbClr val="002060"/>
                </a:solidFill>
              </a:rPr>
              <a:t>и декодирование </a:t>
            </a:r>
            <a:r>
              <a:rPr lang="ru-RU" sz="3200" b="1" dirty="0" smtClean="0">
                <a:solidFill>
                  <a:srgbClr val="002060"/>
                </a:solidFill>
              </a:rPr>
              <a:t>информации.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(Задания 5)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3200" b="1" dirty="0" smtClean="0">
                <a:solidFill>
                  <a:srgbClr val="00206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Кодирование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данных, комбинаторика, системы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счисления (</a:t>
            </a:r>
            <a:r>
              <a:rPr lang="ru-RU" sz="3200" b="1" dirty="0">
                <a:solidFill>
                  <a:srgbClr val="002060"/>
                </a:solidFill>
              </a:rPr>
              <a:t>Задания </a:t>
            </a:r>
            <a:r>
              <a:rPr lang="ru-RU" sz="3200" b="1" dirty="0" smtClean="0">
                <a:solidFill>
                  <a:srgbClr val="002060"/>
                </a:solidFill>
              </a:rPr>
              <a:t>10</a:t>
            </a:r>
            <a:r>
              <a:rPr lang="ru-RU" sz="3200" b="1" dirty="0">
                <a:solidFill>
                  <a:srgbClr val="002060"/>
                </a:solidFill>
              </a:rPr>
              <a:t>)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8145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7"/>
          <p:cNvSpPr>
            <a:spLocks noChangeArrowheads="1"/>
          </p:cNvSpPr>
          <p:nvPr/>
        </p:nvSpPr>
        <p:spPr bwMode="auto">
          <a:xfrm>
            <a:off x="148080" y="1192103"/>
            <a:ext cx="8995920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штриховыми линиями отмечены две «пустые» ветви, на которые можно «прикрепить» листья для кодовых слов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букв В (10) и Г (111)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4461845" y="3573016"/>
            <a:ext cx="4325947" cy="2895006"/>
            <a:chOff x="4902" y="2904"/>
            <a:chExt cx="3922" cy="2221"/>
          </a:xfrm>
        </p:grpSpPr>
        <p:sp>
          <p:nvSpPr>
            <p:cNvPr id="5" name="AutoShape 20"/>
            <p:cNvSpPr>
              <a:spLocks noChangeAspect="1" noChangeArrowheads="1" noTextEdit="1"/>
            </p:cNvSpPr>
            <p:nvPr/>
          </p:nvSpPr>
          <p:spPr bwMode="auto">
            <a:xfrm>
              <a:off x="4902" y="2904"/>
              <a:ext cx="3922" cy="22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Oval 19"/>
            <p:cNvSpPr>
              <a:spLocks noChangeArrowheads="1"/>
            </p:cNvSpPr>
            <p:nvPr/>
          </p:nvSpPr>
          <p:spPr bwMode="auto">
            <a:xfrm>
              <a:off x="5781" y="2912"/>
              <a:ext cx="143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Oval 18"/>
            <p:cNvSpPr>
              <a:spLocks noChangeArrowheads="1"/>
            </p:cNvSpPr>
            <p:nvPr/>
          </p:nvSpPr>
          <p:spPr bwMode="auto">
            <a:xfrm>
              <a:off x="4910" y="3427"/>
              <a:ext cx="421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Oval 17"/>
            <p:cNvSpPr>
              <a:spLocks noChangeArrowheads="1"/>
            </p:cNvSpPr>
            <p:nvPr/>
          </p:nvSpPr>
          <p:spPr bwMode="auto">
            <a:xfrm>
              <a:off x="7093" y="4073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6437" y="3493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Oval 15"/>
            <p:cNvSpPr>
              <a:spLocks noChangeArrowheads="1"/>
            </p:cNvSpPr>
            <p:nvPr/>
          </p:nvSpPr>
          <p:spPr bwMode="auto">
            <a:xfrm>
              <a:off x="6232" y="4663"/>
              <a:ext cx="422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Б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H="1">
              <a:off x="5276" y="2987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887" y="2998"/>
              <a:ext cx="571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6542" y="3600"/>
              <a:ext cx="571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 flipH="1">
              <a:off x="6544" y="4190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6137" y="296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5331" y="296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6717" y="3547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6609" y="4180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6"/>
            <p:cNvSpPr>
              <a:spLocks noChangeShapeType="1"/>
            </p:cNvSpPr>
            <p:nvPr/>
          </p:nvSpPr>
          <p:spPr bwMode="auto">
            <a:xfrm flipH="1">
              <a:off x="5910" y="3579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Text Box 5"/>
            <p:cNvSpPr txBox="1">
              <a:spLocks noChangeArrowheads="1"/>
            </p:cNvSpPr>
            <p:nvPr/>
          </p:nvSpPr>
          <p:spPr bwMode="auto">
            <a:xfrm>
              <a:off x="5976" y="354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Line 4"/>
            <p:cNvSpPr>
              <a:spLocks noChangeShapeType="1"/>
            </p:cNvSpPr>
            <p:nvPr/>
          </p:nvSpPr>
          <p:spPr bwMode="auto">
            <a:xfrm>
              <a:off x="7210" y="4168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Oval 3"/>
            <p:cNvSpPr>
              <a:spLocks noChangeArrowheads="1"/>
            </p:cNvSpPr>
            <p:nvPr/>
          </p:nvSpPr>
          <p:spPr bwMode="auto">
            <a:xfrm>
              <a:off x="5544" y="4007"/>
              <a:ext cx="421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В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"/>
            <p:cNvSpPr>
              <a:spLocks noChangeArrowheads="1"/>
            </p:cNvSpPr>
            <p:nvPr/>
          </p:nvSpPr>
          <p:spPr bwMode="auto">
            <a:xfrm>
              <a:off x="7693" y="4619"/>
              <a:ext cx="421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Г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Rectangle 57"/>
          <p:cNvSpPr>
            <a:spLocks noChangeArrowheads="1"/>
          </p:cNvSpPr>
          <p:nvPr/>
        </p:nvSpPr>
        <p:spPr bwMode="auto">
          <a:xfrm>
            <a:off x="15605" y="2783447"/>
            <a:ext cx="889248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R="0" lvl="1" indent="0">
              <a:lnSpc>
                <a:spcPct val="100000"/>
              </a:lnSpc>
              <a:buClrTx/>
              <a:buSzTx/>
              <a:tabLst/>
            </a:pPr>
            <a:r>
              <a:rPr lang="ru-RU" altLang="ru-RU" sz="2800" b="1" dirty="0" smtClean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выбрав </a:t>
            </a:r>
            <a:r>
              <a:rPr lang="ru-RU" altLang="ru-RU" sz="2800" b="1" dirty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кодовые </a:t>
            </a:r>
            <a:r>
              <a:rPr lang="ru-RU" altLang="ru-RU" sz="2800" b="1" dirty="0" smtClean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слова А </a:t>
            </a:r>
            <a:r>
              <a:rPr lang="ru-RU" altLang="ru-RU" sz="2800" b="1" dirty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– 0, Б – 110, В – 10, Г – 111,</a:t>
            </a:r>
          </a:p>
          <a:p>
            <a:pPr marR="0" lvl="1" indent="0">
              <a:lnSpc>
                <a:spcPct val="100000"/>
              </a:lnSpc>
              <a:buClrTx/>
              <a:buSzTx/>
              <a:tabLst/>
            </a:pPr>
            <a:r>
              <a:rPr lang="ru-RU" altLang="ru-RU" sz="2800" b="1" dirty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 получаем суммарную </a:t>
            </a:r>
            <a:endParaRPr lang="ru-RU" altLang="ru-RU" sz="2800" b="1" dirty="0" smtClean="0">
              <a:solidFill>
                <a:srgbClr val="002060"/>
              </a:solidFill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1" indent="0">
              <a:lnSpc>
                <a:spcPct val="100000"/>
              </a:lnSpc>
              <a:buClrTx/>
              <a:buSzTx/>
              <a:tabLst/>
            </a:pPr>
            <a:r>
              <a:rPr lang="ru-RU" altLang="ru-RU" sz="2800" b="1" dirty="0" smtClean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длину </a:t>
            </a:r>
            <a:r>
              <a:rPr lang="ru-RU" altLang="ru-RU" sz="2800" b="1" dirty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кодовых слов </a:t>
            </a:r>
            <a:endParaRPr lang="ru-RU" altLang="ru-RU" sz="2800" b="1" dirty="0" smtClean="0">
              <a:solidFill>
                <a:srgbClr val="002060"/>
              </a:solidFill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1" indent="0">
              <a:lnSpc>
                <a:spcPct val="100000"/>
              </a:lnSpc>
              <a:buClrTx/>
              <a:buSzTx/>
              <a:tabLst/>
            </a:pPr>
            <a:r>
              <a:rPr lang="ru-RU" altLang="ru-RU" sz="2800" b="1" dirty="0" smtClean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9 </a:t>
            </a:r>
            <a:r>
              <a:rPr lang="ru-RU" altLang="ru-RU" sz="2800" b="1" dirty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символов</a:t>
            </a:r>
          </a:p>
          <a:p>
            <a:pPr marR="0" lvl="1" indent="0">
              <a:lnSpc>
                <a:spcPct val="100000"/>
              </a:lnSpc>
              <a:buClrTx/>
              <a:buSzTx/>
              <a:tabLst/>
            </a:pPr>
            <a:r>
              <a:rPr lang="ru-RU" altLang="ru-RU" sz="2800" b="1" dirty="0">
                <a:solidFill>
                  <a:srgbClr val="002060"/>
                </a:solidFill>
                <a:latin typeface="+mn-lt"/>
                <a:ea typeface="Calibri" pitchFamily="34" charset="0"/>
                <a:cs typeface="Times New Roman" pitchFamily="18" charset="0"/>
              </a:rPr>
              <a:t>Ответ: 3. </a:t>
            </a:r>
          </a:p>
        </p:txBody>
      </p:sp>
      <p:sp>
        <p:nvSpPr>
          <p:cNvPr id="25" name="Заголовок 5"/>
          <p:cNvSpPr txBox="1">
            <a:spLocks/>
          </p:cNvSpPr>
          <p:nvPr/>
        </p:nvSpPr>
        <p:spPr>
          <a:xfrm>
            <a:off x="0" y="22312"/>
            <a:ext cx="8460432" cy="705363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2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39552" y="727675"/>
            <a:ext cx="8604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b="1" i="1" dirty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способ 2, построение </a:t>
            </a:r>
            <a:r>
              <a:rPr lang="ru-RU" altLang="ru-RU" sz="3200" b="1" i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дерева продолжение</a:t>
            </a:r>
            <a:endParaRPr lang="ru-RU" sz="3200" dirty="0"/>
          </a:p>
        </p:txBody>
      </p:sp>
      <p:sp>
        <p:nvSpPr>
          <p:cNvPr id="28" name="Номер слайда 2"/>
          <p:cNvSpPr txBox="1">
            <a:spLocks/>
          </p:cNvSpPr>
          <p:nvPr/>
        </p:nvSpPr>
        <p:spPr>
          <a:xfrm>
            <a:off x="8604448" y="1"/>
            <a:ext cx="539552" cy="332656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10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34121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2708" y="908720"/>
            <a:ext cx="87849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/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каналу связи передаются сообщения, содержащие только 4 буквы П, О, С, Т; для передачи используется двоичный код, допускающий однозначное декодирование. </a:t>
            </a:r>
            <a:endParaRPr lang="ru-RU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536575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букв Т, О, П используются такие кодовые слова: Т: 111, О: 0, П: 100.</a:t>
            </a:r>
          </a:p>
          <a:p>
            <a:pPr indent="536575"/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Укажите кратчайшее кодовое слово для буквы С, при котором код будет допускать однозначное декодирование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536575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таких кодов несколько, укажите код с наименьшим числовым значением. </a:t>
            </a:r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11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0" y="22312"/>
            <a:ext cx="8460432" cy="705363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3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52876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>
            <a:grpSpLocks noChangeAspect="1"/>
          </p:cNvGrpSpPr>
          <p:nvPr/>
        </p:nvGrpSpPr>
        <p:grpSpPr bwMode="auto">
          <a:xfrm>
            <a:off x="3089464" y="3791484"/>
            <a:ext cx="5722700" cy="2486394"/>
            <a:chOff x="3806" y="2904"/>
            <a:chExt cx="5018" cy="2181"/>
          </a:xfrm>
        </p:grpSpPr>
        <p:sp>
          <p:nvSpPr>
            <p:cNvPr id="3" name="AutoShape 49"/>
            <p:cNvSpPr>
              <a:spLocks noChangeAspect="1" noChangeArrowheads="1" noTextEdit="1"/>
            </p:cNvSpPr>
            <p:nvPr/>
          </p:nvSpPr>
          <p:spPr bwMode="auto">
            <a:xfrm>
              <a:off x="3806" y="2904"/>
              <a:ext cx="5018" cy="21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Oval 48"/>
            <p:cNvSpPr>
              <a:spLocks noChangeArrowheads="1"/>
            </p:cNvSpPr>
            <p:nvPr/>
          </p:nvSpPr>
          <p:spPr bwMode="auto">
            <a:xfrm>
              <a:off x="5781" y="2912"/>
              <a:ext cx="143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Oval 47"/>
            <p:cNvSpPr>
              <a:spLocks noChangeArrowheads="1"/>
            </p:cNvSpPr>
            <p:nvPr/>
          </p:nvSpPr>
          <p:spPr bwMode="auto">
            <a:xfrm>
              <a:off x="4910" y="3427"/>
              <a:ext cx="421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О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Oval 46"/>
            <p:cNvSpPr>
              <a:spLocks noChangeArrowheads="1"/>
            </p:cNvSpPr>
            <p:nvPr/>
          </p:nvSpPr>
          <p:spPr bwMode="auto">
            <a:xfrm>
              <a:off x="7093" y="4073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Oval 45"/>
            <p:cNvSpPr>
              <a:spLocks noChangeArrowheads="1"/>
            </p:cNvSpPr>
            <p:nvPr/>
          </p:nvSpPr>
          <p:spPr bwMode="auto">
            <a:xfrm>
              <a:off x="6437" y="3493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Oval 44"/>
            <p:cNvSpPr>
              <a:spLocks noChangeArrowheads="1"/>
            </p:cNvSpPr>
            <p:nvPr/>
          </p:nvSpPr>
          <p:spPr bwMode="auto">
            <a:xfrm>
              <a:off x="7662" y="4663"/>
              <a:ext cx="422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Т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Line 43"/>
            <p:cNvSpPr>
              <a:spLocks noChangeShapeType="1"/>
            </p:cNvSpPr>
            <p:nvPr/>
          </p:nvSpPr>
          <p:spPr bwMode="auto">
            <a:xfrm flipH="1">
              <a:off x="5276" y="2987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42"/>
            <p:cNvSpPr>
              <a:spLocks noChangeShapeType="1"/>
            </p:cNvSpPr>
            <p:nvPr/>
          </p:nvSpPr>
          <p:spPr bwMode="auto">
            <a:xfrm>
              <a:off x="5887" y="2998"/>
              <a:ext cx="571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41"/>
            <p:cNvSpPr>
              <a:spLocks noChangeShapeType="1"/>
            </p:cNvSpPr>
            <p:nvPr/>
          </p:nvSpPr>
          <p:spPr bwMode="auto">
            <a:xfrm>
              <a:off x="6542" y="3600"/>
              <a:ext cx="571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40"/>
            <p:cNvSpPr>
              <a:spLocks noChangeShapeType="1"/>
            </p:cNvSpPr>
            <p:nvPr/>
          </p:nvSpPr>
          <p:spPr bwMode="auto">
            <a:xfrm flipH="1">
              <a:off x="6706" y="4190"/>
              <a:ext cx="408" cy="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Text Box 39"/>
            <p:cNvSpPr txBox="1">
              <a:spLocks noChangeArrowheads="1"/>
            </p:cNvSpPr>
            <p:nvPr/>
          </p:nvSpPr>
          <p:spPr bwMode="auto">
            <a:xfrm>
              <a:off x="6137" y="296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38"/>
            <p:cNvSpPr txBox="1">
              <a:spLocks noChangeArrowheads="1"/>
            </p:cNvSpPr>
            <p:nvPr/>
          </p:nvSpPr>
          <p:spPr bwMode="auto">
            <a:xfrm>
              <a:off x="5331" y="296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37"/>
            <p:cNvSpPr txBox="1">
              <a:spLocks noChangeArrowheads="1"/>
            </p:cNvSpPr>
            <p:nvPr/>
          </p:nvSpPr>
          <p:spPr bwMode="auto">
            <a:xfrm>
              <a:off x="6717" y="3547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36"/>
            <p:cNvSpPr txBox="1">
              <a:spLocks noChangeArrowheads="1"/>
            </p:cNvSpPr>
            <p:nvPr/>
          </p:nvSpPr>
          <p:spPr bwMode="auto">
            <a:xfrm>
              <a:off x="6695" y="4105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35"/>
            <p:cNvSpPr>
              <a:spLocks noChangeShapeType="1"/>
            </p:cNvSpPr>
            <p:nvPr/>
          </p:nvSpPr>
          <p:spPr bwMode="auto">
            <a:xfrm flipH="1">
              <a:off x="5910" y="3579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Text Box 34"/>
            <p:cNvSpPr txBox="1">
              <a:spLocks noChangeArrowheads="1"/>
            </p:cNvSpPr>
            <p:nvPr/>
          </p:nvSpPr>
          <p:spPr bwMode="auto">
            <a:xfrm>
              <a:off x="5976" y="354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33"/>
            <p:cNvSpPr>
              <a:spLocks noChangeShapeType="1"/>
            </p:cNvSpPr>
            <p:nvPr/>
          </p:nvSpPr>
          <p:spPr bwMode="auto">
            <a:xfrm>
              <a:off x="7210" y="4168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Oval 32"/>
            <p:cNvSpPr>
              <a:spLocks noChangeArrowheads="1"/>
            </p:cNvSpPr>
            <p:nvPr/>
          </p:nvSpPr>
          <p:spPr bwMode="auto">
            <a:xfrm>
              <a:off x="5803" y="4019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Line 31"/>
            <p:cNvSpPr>
              <a:spLocks noChangeShapeType="1"/>
            </p:cNvSpPr>
            <p:nvPr/>
          </p:nvSpPr>
          <p:spPr bwMode="auto">
            <a:xfrm flipH="1">
              <a:off x="5297" y="4095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Text Box 30"/>
            <p:cNvSpPr txBox="1">
              <a:spLocks noChangeArrowheads="1"/>
            </p:cNvSpPr>
            <p:nvPr/>
          </p:nvSpPr>
          <p:spPr bwMode="auto">
            <a:xfrm>
              <a:off x="5342" y="4062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9"/>
            <p:cNvSpPr>
              <a:spLocks noChangeArrowheads="1"/>
            </p:cNvSpPr>
            <p:nvPr/>
          </p:nvSpPr>
          <p:spPr bwMode="auto">
            <a:xfrm>
              <a:off x="4942" y="4502"/>
              <a:ext cx="421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П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>
              <a:off x="5897" y="4148"/>
              <a:ext cx="485" cy="4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Text Box 27"/>
            <p:cNvSpPr txBox="1">
              <a:spLocks noChangeArrowheads="1"/>
            </p:cNvSpPr>
            <p:nvPr/>
          </p:nvSpPr>
          <p:spPr bwMode="auto">
            <a:xfrm>
              <a:off x="6062" y="4105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304426" y="938596"/>
            <a:ext cx="8696633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Решение (способ 2, построение дерева):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условие </a:t>
            </a:r>
            <a:r>
              <a:rPr lang="ru-RU" altLang="ru-RU" sz="2400" b="1" dirty="0" err="1">
                <a:solidFill>
                  <a:srgbClr val="002060"/>
                </a:solidFill>
              </a:rPr>
              <a:t>Фано</a:t>
            </a:r>
            <a:r>
              <a:rPr lang="ru-RU" altLang="ru-RU" sz="2400" b="1" dirty="0">
                <a:solidFill>
                  <a:srgbClr val="002060"/>
                </a:solidFill>
              </a:rPr>
              <a:t> означает, что ни одно кодовое слово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не совпадает с началом другого кодового слова;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при этом в дереве кода все кодовые слова должны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располагаться в листьях дерева, то есть в узлах,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которые не имеют потомков;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построим дерево для заданных кодовых слов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 О – 0, Т – 111 и П – 100: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800" b="1" dirty="0">
              <a:solidFill>
                <a:srgbClr val="002060"/>
              </a:solidFill>
            </a:endParaRPr>
          </a:p>
        </p:txBody>
      </p:sp>
      <p:sp>
        <p:nvSpPr>
          <p:cNvPr id="55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12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6" name="Заголовок 5"/>
          <p:cNvSpPr txBox="1">
            <a:spLocks/>
          </p:cNvSpPr>
          <p:nvPr/>
        </p:nvSpPr>
        <p:spPr>
          <a:xfrm>
            <a:off x="877602" y="29876"/>
            <a:ext cx="7582830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задачи 3 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91368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538312" y="1340768"/>
            <a:ext cx="48245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Ш</a:t>
            </a:r>
            <a:r>
              <a:rPr lang="ru-RU" sz="2800" b="1" dirty="0" smtClean="0">
                <a:solidFill>
                  <a:srgbClr val="002060"/>
                </a:solidFill>
              </a:rPr>
              <a:t>триховыми </a:t>
            </a:r>
            <a:r>
              <a:rPr lang="ru-RU" sz="2800" b="1" dirty="0">
                <a:solidFill>
                  <a:srgbClr val="002060"/>
                </a:solidFill>
              </a:rPr>
              <a:t>линиями отмечены две «пустые» ветви, на которые можно «прикрепить» лист для кодового слова буквы С:  101 или 110; из них минимальное значение имеет код 101</a:t>
            </a:r>
          </a:p>
        </p:txBody>
      </p:sp>
      <p:sp>
        <p:nvSpPr>
          <p:cNvPr id="34" name="Rectangle 67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27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88840"/>
            <a:ext cx="7949856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Заголовок 5"/>
          <p:cNvSpPr txBox="1">
            <a:spLocks/>
          </p:cNvSpPr>
          <p:nvPr/>
        </p:nvSpPr>
        <p:spPr>
          <a:xfrm>
            <a:off x="395536" y="29876"/>
            <a:ext cx="8748464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ru-RU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задачи 3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444208" y="299570"/>
            <a:ext cx="2444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(продолжение)  </a:t>
            </a:r>
          </a:p>
        </p:txBody>
      </p:sp>
      <p:sp>
        <p:nvSpPr>
          <p:cNvPr id="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04448" y="1"/>
            <a:ext cx="539552" cy="332656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13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92537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40656" y="1339849"/>
            <a:ext cx="54726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002060"/>
                </a:solidFill>
              </a:rPr>
              <a:t>Ш</a:t>
            </a:r>
            <a:r>
              <a:rPr lang="ru-RU" sz="2400" b="1" dirty="0" smtClean="0">
                <a:solidFill>
                  <a:srgbClr val="002060"/>
                </a:solidFill>
              </a:rPr>
              <a:t>триховыми </a:t>
            </a:r>
            <a:r>
              <a:rPr lang="ru-RU" sz="2400" b="1" dirty="0">
                <a:solidFill>
                  <a:srgbClr val="002060"/>
                </a:solidFill>
              </a:rPr>
              <a:t>линиями отмечены две «пустые» ветви, на которые можно «прикрепить» лист для кодового слова буквы С:  101 или 110; из них минимальное значение имеет код </a:t>
            </a:r>
            <a:r>
              <a:rPr lang="ru-RU" sz="2400" b="1" dirty="0" smtClean="0">
                <a:solidFill>
                  <a:srgbClr val="002060"/>
                </a:solidFill>
              </a:rPr>
              <a:t>101</a:t>
            </a:r>
            <a:r>
              <a:rPr lang="en-US" sz="2400" b="1" dirty="0">
                <a:solidFill>
                  <a:srgbClr val="002060"/>
                </a:solidFill>
              </a:rPr>
              <a:t>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5" name="Group 42"/>
          <p:cNvGrpSpPr>
            <a:grpSpLocks noChangeAspect="1"/>
          </p:cNvGrpSpPr>
          <p:nvPr/>
        </p:nvGrpSpPr>
        <p:grpSpPr bwMode="auto">
          <a:xfrm>
            <a:off x="5085443" y="2368647"/>
            <a:ext cx="4528544" cy="2908714"/>
            <a:chOff x="3806" y="2904"/>
            <a:chExt cx="5018" cy="2181"/>
          </a:xfrm>
        </p:grpSpPr>
        <p:sp>
          <p:nvSpPr>
            <p:cNvPr id="6" name="AutoShape 66"/>
            <p:cNvSpPr>
              <a:spLocks noChangeAspect="1" noChangeArrowheads="1" noTextEdit="1"/>
            </p:cNvSpPr>
            <p:nvPr/>
          </p:nvSpPr>
          <p:spPr bwMode="auto">
            <a:xfrm>
              <a:off x="3806" y="2904"/>
              <a:ext cx="5018" cy="21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Oval 65"/>
            <p:cNvSpPr>
              <a:spLocks noChangeArrowheads="1"/>
            </p:cNvSpPr>
            <p:nvPr/>
          </p:nvSpPr>
          <p:spPr bwMode="auto">
            <a:xfrm>
              <a:off x="5781" y="2912"/>
              <a:ext cx="143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Oval 64"/>
            <p:cNvSpPr>
              <a:spLocks noChangeArrowheads="1"/>
            </p:cNvSpPr>
            <p:nvPr/>
          </p:nvSpPr>
          <p:spPr bwMode="auto">
            <a:xfrm>
              <a:off x="4910" y="3427"/>
              <a:ext cx="421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О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63"/>
            <p:cNvSpPr>
              <a:spLocks noChangeArrowheads="1"/>
            </p:cNvSpPr>
            <p:nvPr/>
          </p:nvSpPr>
          <p:spPr bwMode="auto">
            <a:xfrm>
              <a:off x="7093" y="4073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Oval 62"/>
            <p:cNvSpPr>
              <a:spLocks noChangeArrowheads="1"/>
            </p:cNvSpPr>
            <p:nvPr/>
          </p:nvSpPr>
          <p:spPr bwMode="auto">
            <a:xfrm>
              <a:off x="6437" y="3493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Oval 61"/>
            <p:cNvSpPr>
              <a:spLocks noChangeArrowheads="1"/>
            </p:cNvSpPr>
            <p:nvPr/>
          </p:nvSpPr>
          <p:spPr bwMode="auto">
            <a:xfrm>
              <a:off x="7662" y="4663"/>
              <a:ext cx="422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Т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Line 60"/>
            <p:cNvSpPr>
              <a:spLocks noChangeShapeType="1"/>
            </p:cNvSpPr>
            <p:nvPr/>
          </p:nvSpPr>
          <p:spPr bwMode="auto">
            <a:xfrm flipH="1">
              <a:off x="5276" y="2987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59"/>
            <p:cNvSpPr>
              <a:spLocks noChangeShapeType="1"/>
            </p:cNvSpPr>
            <p:nvPr/>
          </p:nvSpPr>
          <p:spPr bwMode="auto">
            <a:xfrm>
              <a:off x="5887" y="2998"/>
              <a:ext cx="571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58"/>
            <p:cNvSpPr>
              <a:spLocks noChangeShapeType="1"/>
            </p:cNvSpPr>
            <p:nvPr/>
          </p:nvSpPr>
          <p:spPr bwMode="auto">
            <a:xfrm>
              <a:off x="6542" y="3600"/>
              <a:ext cx="571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57"/>
            <p:cNvSpPr>
              <a:spLocks noChangeShapeType="1"/>
            </p:cNvSpPr>
            <p:nvPr/>
          </p:nvSpPr>
          <p:spPr bwMode="auto">
            <a:xfrm flipH="1">
              <a:off x="6706" y="4190"/>
              <a:ext cx="408" cy="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Text Box 56"/>
            <p:cNvSpPr txBox="1">
              <a:spLocks noChangeArrowheads="1"/>
            </p:cNvSpPr>
            <p:nvPr/>
          </p:nvSpPr>
          <p:spPr bwMode="auto">
            <a:xfrm>
              <a:off x="6137" y="296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55"/>
            <p:cNvSpPr txBox="1">
              <a:spLocks noChangeArrowheads="1"/>
            </p:cNvSpPr>
            <p:nvPr/>
          </p:nvSpPr>
          <p:spPr bwMode="auto">
            <a:xfrm>
              <a:off x="5331" y="296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54"/>
            <p:cNvSpPr txBox="1">
              <a:spLocks noChangeArrowheads="1"/>
            </p:cNvSpPr>
            <p:nvPr/>
          </p:nvSpPr>
          <p:spPr bwMode="auto">
            <a:xfrm>
              <a:off x="6717" y="3547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 Box 53"/>
            <p:cNvSpPr txBox="1">
              <a:spLocks noChangeArrowheads="1"/>
            </p:cNvSpPr>
            <p:nvPr/>
          </p:nvSpPr>
          <p:spPr bwMode="auto">
            <a:xfrm>
              <a:off x="6695" y="4105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Line 52"/>
            <p:cNvSpPr>
              <a:spLocks noChangeShapeType="1"/>
            </p:cNvSpPr>
            <p:nvPr/>
          </p:nvSpPr>
          <p:spPr bwMode="auto">
            <a:xfrm flipH="1">
              <a:off x="5910" y="3579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Text Box 51"/>
            <p:cNvSpPr txBox="1">
              <a:spLocks noChangeArrowheads="1"/>
            </p:cNvSpPr>
            <p:nvPr/>
          </p:nvSpPr>
          <p:spPr bwMode="auto">
            <a:xfrm>
              <a:off x="5976" y="354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Line 50"/>
            <p:cNvSpPr>
              <a:spLocks noChangeShapeType="1"/>
            </p:cNvSpPr>
            <p:nvPr/>
          </p:nvSpPr>
          <p:spPr bwMode="auto">
            <a:xfrm>
              <a:off x="7210" y="4168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Oval 49"/>
            <p:cNvSpPr>
              <a:spLocks noChangeArrowheads="1"/>
            </p:cNvSpPr>
            <p:nvPr/>
          </p:nvSpPr>
          <p:spPr bwMode="auto">
            <a:xfrm>
              <a:off x="5803" y="4019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Line 48"/>
            <p:cNvSpPr>
              <a:spLocks noChangeShapeType="1"/>
            </p:cNvSpPr>
            <p:nvPr/>
          </p:nvSpPr>
          <p:spPr bwMode="auto">
            <a:xfrm flipH="1">
              <a:off x="5297" y="4095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Text Box 47"/>
            <p:cNvSpPr txBox="1">
              <a:spLocks noChangeArrowheads="1"/>
            </p:cNvSpPr>
            <p:nvPr/>
          </p:nvSpPr>
          <p:spPr bwMode="auto">
            <a:xfrm>
              <a:off x="5342" y="4062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46"/>
            <p:cNvSpPr>
              <a:spLocks noChangeArrowheads="1"/>
            </p:cNvSpPr>
            <p:nvPr/>
          </p:nvSpPr>
          <p:spPr bwMode="auto">
            <a:xfrm>
              <a:off x="4942" y="4502"/>
              <a:ext cx="421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П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Line 45"/>
            <p:cNvSpPr>
              <a:spLocks noChangeShapeType="1"/>
            </p:cNvSpPr>
            <p:nvPr/>
          </p:nvSpPr>
          <p:spPr bwMode="auto">
            <a:xfrm>
              <a:off x="5897" y="4148"/>
              <a:ext cx="345" cy="4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Text Box 44"/>
            <p:cNvSpPr txBox="1">
              <a:spLocks noChangeArrowheads="1"/>
            </p:cNvSpPr>
            <p:nvPr/>
          </p:nvSpPr>
          <p:spPr bwMode="auto">
            <a:xfrm>
              <a:off x="6062" y="4105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43"/>
            <p:cNvSpPr>
              <a:spLocks noChangeArrowheads="1"/>
            </p:cNvSpPr>
            <p:nvPr/>
          </p:nvSpPr>
          <p:spPr bwMode="auto">
            <a:xfrm>
              <a:off x="6124" y="4556"/>
              <a:ext cx="421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С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395536" y="3662373"/>
            <a:ext cx="50040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002060"/>
                </a:solidFill>
              </a:rPr>
              <a:t>Выбрав </a:t>
            </a:r>
            <a:r>
              <a:rPr lang="ru-RU" sz="2400" b="1" dirty="0">
                <a:solidFill>
                  <a:srgbClr val="002060"/>
                </a:solidFill>
              </a:rPr>
              <a:t>кодовые слова А – 0, Б – 110, В – 10, Г – 111, получаем суммарную длину кодовых слов 9 </a:t>
            </a:r>
            <a:r>
              <a:rPr lang="ru-RU" sz="2400" b="1" dirty="0" smtClean="0">
                <a:solidFill>
                  <a:srgbClr val="002060"/>
                </a:solidFill>
              </a:rPr>
              <a:t>символов</a:t>
            </a:r>
          </a:p>
          <a:p>
            <a:pPr lvl="0"/>
            <a:endParaRPr lang="ru-RU" sz="2400" b="1" dirty="0">
              <a:solidFill>
                <a:srgbClr val="002060"/>
              </a:solidFill>
            </a:endParaRPr>
          </a:p>
          <a:p>
            <a:pPr lvl="0"/>
            <a:r>
              <a:rPr lang="ru-RU" sz="2400" b="1" dirty="0">
                <a:solidFill>
                  <a:srgbClr val="002060"/>
                </a:solidFill>
              </a:rPr>
              <a:t>Ответ: 101. </a:t>
            </a:r>
          </a:p>
        </p:txBody>
      </p:sp>
      <p:sp>
        <p:nvSpPr>
          <p:cNvPr id="31" name="Заголовок 5"/>
          <p:cNvSpPr txBox="1">
            <a:spLocks noGrp="1"/>
          </p:cNvSpPr>
          <p:nvPr>
            <p:ph type="title"/>
          </p:nvPr>
        </p:nvSpPr>
        <p:spPr>
          <a:xfrm>
            <a:off x="240656" y="260648"/>
            <a:ext cx="8903344" cy="648295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задачи 3 </a:t>
            </a:r>
            <a:r>
              <a:rPr lang="ru-RU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(продолжение)</a:t>
            </a:r>
          </a:p>
        </p:txBody>
      </p:sp>
      <p:sp>
        <p:nvSpPr>
          <p:cNvPr id="32" name="Управляющая кнопка: домой 31">
            <a:hlinkClick r:id="rId2" action="ppaction://hlinksldjump" highlightClick="1"/>
          </p:cNvPr>
          <p:cNvSpPr/>
          <p:nvPr/>
        </p:nvSpPr>
        <p:spPr>
          <a:xfrm>
            <a:off x="8316416" y="6309320"/>
            <a:ext cx="629751" cy="5486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2"/>
          <p:cNvSpPr txBox="1">
            <a:spLocks/>
          </p:cNvSpPr>
          <p:nvPr/>
        </p:nvSpPr>
        <p:spPr>
          <a:xfrm>
            <a:off x="8604448" y="1"/>
            <a:ext cx="539552" cy="332656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14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6590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Черно-белое растровое изображение кодируется построчно, начиная с левого верхнего угла и заканчивая в правом нижнем углу. При кодировании 1 обозначает черный цвет, а 0 – белый.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84284675"/>
              </p:ext>
            </p:extLst>
          </p:nvPr>
        </p:nvGraphicFramePr>
        <p:xfrm>
          <a:off x="395536" y="3221397"/>
          <a:ext cx="3565356" cy="3096344"/>
        </p:xfrm>
        <a:graphic>
          <a:graphicData uri="http://schemas.openxmlformats.org/drawingml/2006/table">
            <a:tbl>
              <a:tblPr firstRow="1" firstCol="1" bandRow="1"/>
              <a:tblGrid>
                <a:gridCol w="594226"/>
                <a:gridCol w="594226"/>
                <a:gridCol w="594226"/>
                <a:gridCol w="594226"/>
                <a:gridCol w="594226"/>
                <a:gridCol w="594226"/>
              </a:tblGrid>
              <a:tr h="7740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</a:tr>
              <a:tr h="7740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40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</a:tr>
              <a:tr h="7740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932040" y="3861048"/>
            <a:ext cx="37084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	</a:t>
            </a:r>
            <a:endParaRPr lang="ru-RU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 </a:t>
            </a:r>
            <a:endParaRPr lang="ru-RU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 	</a:t>
            </a:r>
            <a:endParaRPr lang="ru-RU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DB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DAB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82025" y="0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15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0" y="22312"/>
            <a:ext cx="8460432" cy="705363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4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87466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64838" y="1268760"/>
            <a:ext cx="887916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altLang="ru-RU" sz="2400" b="1" dirty="0">
                <a:solidFill>
                  <a:srgbClr val="002060"/>
                </a:solidFill>
              </a:rPr>
              <a:t>вытянем» растровое изображение в цепочку: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сначала первая (верхняя) строка, потом – вторая, и т.д.: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в этой полоске 24 ячейки, черные заполним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 единицами, а белые – нулями: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поскольку каждая цифра в шестнадцатеричной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 системе раскладывается ровно в 4 двоичных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 цифры, разобьем полоску на </a:t>
            </a:r>
            <a:r>
              <a:rPr lang="ru-RU" altLang="ru-RU" sz="2400" b="1" dirty="0" err="1">
                <a:solidFill>
                  <a:srgbClr val="002060"/>
                </a:solidFill>
              </a:rPr>
              <a:t>тетрады</a:t>
            </a:r>
            <a:r>
              <a:rPr lang="ru-RU" altLang="ru-RU" sz="2400" b="1" dirty="0">
                <a:solidFill>
                  <a:srgbClr val="002060"/>
                </a:solidFill>
              </a:rPr>
              <a:t> – группы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 из четырех ячеек (в данном случае все равно,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 откуда начинать разбивку, поскольку в полоске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 целое число </a:t>
            </a:r>
            <a:r>
              <a:rPr lang="ru-RU" altLang="ru-RU" sz="2400" b="1" dirty="0" err="1">
                <a:solidFill>
                  <a:srgbClr val="002060"/>
                </a:solidFill>
              </a:rPr>
              <a:t>тетрад</a:t>
            </a:r>
            <a:r>
              <a:rPr lang="ru-RU" altLang="ru-RU" sz="2400" b="1" dirty="0">
                <a:solidFill>
                  <a:srgbClr val="002060"/>
                </a:solidFill>
              </a:rPr>
              <a:t> – 6):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переводя </a:t>
            </a:r>
            <a:r>
              <a:rPr lang="ru-RU" altLang="ru-RU" sz="2400" b="1" dirty="0" err="1">
                <a:solidFill>
                  <a:srgbClr val="002060"/>
                </a:solidFill>
              </a:rPr>
              <a:t>тетрады</a:t>
            </a:r>
            <a:r>
              <a:rPr lang="ru-RU" altLang="ru-RU" sz="2400" b="1" dirty="0">
                <a:solidFill>
                  <a:srgbClr val="002060"/>
                </a:solidFill>
              </a:rPr>
              <a:t> в шестнадцатеричную систему,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получаем последовательно цифры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B (11), D(13), </a:t>
            </a:r>
            <a:r>
              <a:rPr lang="en-US" altLang="ru-RU" sz="2400" b="1" dirty="0">
                <a:solidFill>
                  <a:srgbClr val="002060"/>
                </a:solidFill>
              </a:rPr>
              <a:t>A</a:t>
            </a:r>
            <a:r>
              <a:rPr lang="ru-RU" altLang="ru-RU" sz="2400" b="1" dirty="0">
                <a:solidFill>
                  <a:srgbClr val="002060"/>
                </a:solidFill>
              </a:rPr>
              <a:t>(10), 9, </a:t>
            </a:r>
            <a:r>
              <a:rPr lang="en-US" altLang="ru-RU" sz="2400" b="1" dirty="0">
                <a:solidFill>
                  <a:srgbClr val="002060"/>
                </a:solidFill>
              </a:rPr>
              <a:t>D</a:t>
            </a:r>
            <a:r>
              <a:rPr lang="ru-RU" altLang="ru-RU" sz="2400" b="1" dirty="0">
                <a:solidFill>
                  <a:srgbClr val="002060"/>
                </a:solidFill>
              </a:rPr>
              <a:t>(13) и 5, то есть, цепочку </a:t>
            </a:r>
            <a:r>
              <a:rPr lang="en-US" altLang="ru-RU" sz="2400" b="1" dirty="0">
                <a:solidFill>
                  <a:srgbClr val="002060"/>
                </a:solidFill>
              </a:rPr>
              <a:t>BDA</a:t>
            </a:r>
            <a:r>
              <a:rPr lang="ru-RU" altLang="ru-RU" sz="2400" b="1" dirty="0">
                <a:solidFill>
                  <a:srgbClr val="002060"/>
                </a:solidFill>
              </a:rPr>
              <a:t>9</a:t>
            </a:r>
            <a:r>
              <a:rPr lang="en-US" altLang="ru-RU" sz="2400" b="1" dirty="0">
                <a:solidFill>
                  <a:srgbClr val="002060"/>
                </a:solidFill>
              </a:rPr>
              <a:t>D</a:t>
            </a:r>
            <a:r>
              <a:rPr lang="ru-RU" altLang="ru-RU" sz="2400" b="1" dirty="0">
                <a:solidFill>
                  <a:srgbClr val="002060"/>
                </a:solidFill>
              </a:rPr>
              <a:t>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>
                <a:solidFill>
                  <a:srgbClr val="002060"/>
                </a:solidFill>
              </a:rPr>
              <a:t>поэтому правильный ответ – 3.</a:t>
            </a:r>
          </a:p>
        </p:txBody>
      </p:sp>
      <p:sp>
        <p:nvSpPr>
          <p:cNvPr id="11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16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7664" y="182562"/>
            <a:ext cx="58160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</a:t>
            </a:r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задачи 4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28837948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54653795"/>
              </p:ext>
            </p:extLst>
          </p:nvPr>
        </p:nvGraphicFramePr>
        <p:xfrm>
          <a:off x="467544" y="1124744"/>
          <a:ext cx="8280936" cy="970296"/>
        </p:xfrm>
        <a:graphic>
          <a:graphicData uri="http://schemas.openxmlformats.org/drawingml/2006/table">
            <a:tbl>
              <a:tblPr firstRow="1" firstCol="1" bandRow="1"/>
              <a:tblGrid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  <a:gridCol w="345039"/>
              </a:tblGrid>
              <a:tr h="485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</a:tr>
              <a:tr h="485148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строка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строка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строка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 строка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31764393"/>
              </p:ext>
            </p:extLst>
          </p:nvPr>
        </p:nvGraphicFramePr>
        <p:xfrm>
          <a:off x="402705" y="2132856"/>
          <a:ext cx="8208912" cy="720080"/>
        </p:xfrm>
        <a:graphic>
          <a:graphicData uri="http://schemas.openxmlformats.org/drawingml/2006/table">
            <a:tbl>
              <a:tblPr firstRow="1" firstCol="1" bandRow="1"/>
              <a:tblGrid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  <a:gridCol w="342038"/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 строка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строка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строка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 строка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12114969"/>
              </p:ext>
            </p:extLst>
          </p:nvPr>
        </p:nvGraphicFramePr>
        <p:xfrm>
          <a:off x="395536" y="2852936"/>
          <a:ext cx="8261472" cy="864095"/>
        </p:xfrm>
        <a:graphic>
          <a:graphicData uri="http://schemas.openxmlformats.org/drawingml/2006/table">
            <a:tbl>
              <a:tblPr firstRow="1" firstCol="1" bandRow="1"/>
              <a:tblGrid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  <a:gridCol w="344228"/>
              </a:tblGrid>
              <a:tr h="864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17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69573"/>
            <a:ext cx="7423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задачи 4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(продолжение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47664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543" y="1062991"/>
            <a:ext cx="86114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Задание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 № 7746. Для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кодирования некоторой последовательности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состоящей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букв А, Б, В, Г и Д,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используется неравномерный двоичный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код,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позволяющий однозначно декодировать полученную двоичную последовательность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Вот этот код: А — 1; Б — 0100; В — 000; Г — 011; Д — 0101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Требуется сократить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одной из букв длину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кодового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слова так, чтобы код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попрежнему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можно было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декодировать однозначно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Коды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остальных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букв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меняться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должны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Каким из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указанных способов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 можно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сделать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для буквы Г — 11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для буквы В — 00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для буквы Г — 01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4) это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невозможно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94052" y="5755322"/>
            <a:ext cx="18453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</a:rPr>
              <a:t>Ответ</a:t>
            </a:r>
            <a:r>
              <a:rPr lang="ru-RU" sz="4000" b="1" dirty="0" smtClean="0">
                <a:solidFill>
                  <a:srgbClr val="C00000"/>
                </a:solidFill>
              </a:rPr>
              <a:t>: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18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981" y="182562"/>
            <a:ext cx="91120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задачи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для самостоятельного решения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96336" y="5816878"/>
            <a:ext cx="5040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2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83086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23528"/>
          </a:xfrm>
        </p:spPr>
        <p:txBody>
          <a:bodyPr/>
          <a:lstStyle/>
          <a:p>
            <a:r>
              <a:rPr lang="ru-RU" b="1" dirty="0" smtClean="0"/>
              <a:t>Задание </a:t>
            </a:r>
            <a:r>
              <a:rPr lang="ru-RU" b="1" dirty="0"/>
              <a:t>5 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164134"/>
            <a:ext cx="84249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кодирования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букв X, Е, Л, О, Д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решили использовать двоичное представление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чисел 0, 1, 2, 3 и 4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соответственно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сохранением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одного незначащего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нуля в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случае одноразрядного представления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 Если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закодировать последовательность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букв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ЛЕДОХОД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таким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способом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результат записать шестнадцатеричным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кодом, то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получится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999С</a:t>
            </a:r>
          </a:p>
          <a:p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3254145</a:t>
            </a:r>
          </a:p>
          <a:p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123F	</a:t>
            </a:r>
            <a:endParaRPr lang="ru-RU" sz="2800" b="1" dirty="0"/>
          </a:p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2143034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400" b="1" dirty="0" smtClean="0"/>
              <a:t>					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омер слайда 2"/>
          <p:cNvSpPr txBox="1">
            <a:spLocks/>
          </p:cNvSpPr>
          <p:nvPr/>
        </p:nvSpPr>
        <p:spPr>
          <a:xfrm>
            <a:off x="8549910" y="0"/>
            <a:ext cx="561975" cy="548680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19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03574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декодировать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начала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если выполняется условие </a:t>
            </a:r>
            <a:r>
              <a:rPr lang="ru-RU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Фано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никакое кодовое слово не является началом другого кодового слова;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закодированное сообщение можно однозначно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декодировать с конца, 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выполняется обратное условие </a:t>
            </a:r>
            <a:r>
              <a:rPr lang="ru-RU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Фано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никакое кодовое слово не является окончанием другого кодового слова;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условие </a:t>
            </a:r>
            <a:r>
              <a:rPr lang="ru-RU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Фано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это достаточное, но не необходимое условие однозначного декодирования</a:t>
            </a:r>
          </a:p>
        </p:txBody>
      </p:sp>
      <p:sp>
        <p:nvSpPr>
          <p:cNvPr id="4" name="Заголовок 5"/>
          <p:cNvSpPr txBox="1">
            <a:spLocks/>
          </p:cNvSpPr>
          <p:nvPr/>
        </p:nvSpPr>
        <p:spPr>
          <a:xfrm>
            <a:off x="0" y="2231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теория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82025" y="0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63257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81652300"/>
              </p:ext>
            </p:extLst>
          </p:nvPr>
        </p:nvGraphicFramePr>
        <p:xfrm>
          <a:off x="1475656" y="1988840"/>
          <a:ext cx="5832650" cy="1325880"/>
        </p:xfrm>
        <a:graphic>
          <a:graphicData uri="http://schemas.openxmlformats.org/drawingml/2006/table">
            <a:tbl>
              <a:tblPr/>
              <a:tblGrid>
                <a:gridCol w="1166530"/>
                <a:gridCol w="1166530"/>
                <a:gridCol w="1166530"/>
                <a:gridCol w="1166530"/>
                <a:gridCol w="116653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Х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91073" y="817081"/>
            <a:ext cx="65527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Сначала следует представить данные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условии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числа в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двоичном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коде: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16811" y="3356992"/>
            <a:ext cx="8712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закодировать последовательность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букв: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ЛЕДОХОД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— 1001100110011100.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Теперь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разобьём это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представление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четвёрки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справа налево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переведём полученный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набор чисел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начала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десятичный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код, затем в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шестнадцатеричный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1001 1001 1001 1100 — 9 9 9 12 — 999С.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Правильный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укзан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номером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</a:t>
            </a:r>
          </a:p>
        </p:txBody>
      </p:sp>
      <p:sp>
        <p:nvSpPr>
          <p:cNvPr id="8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20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45829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Задание </a:t>
            </a:r>
            <a:r>
              <a:rPr lang="ru-RU" b="1" dirty="0"/>
              <a:t>5 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582341"/>
            <a:ext cx="748883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sz="2400" b="1" dirty="0">
                <a:solidFill>
                  <a:srgbClr val="002060"/>
                </a:solidFill>
              </a:rPr>
              <a:t>Для </a:t>
            </a:r>
            <a:r>
              <a:rPr lang="ru-RU" sz="2400" b="1" dirty="0" smtClean="0">
                <a:solidFill>
                  <a:srgbClr val="002060"/>
                </a:solidFill>
              </a:rPr>
              <a:t>передачи </a:t>
            </a:r>
            <a:r>
              <a:rPr lang="ru-RU" sz="2400" b="1" dirty="0">
                <a:solidFill>
                  <a:srgbClr val="002060"/>
                </a:solidFill>
              </a:rPr>
              <a:t>по </a:t>
            </a:r>
            <a:r>
              <a:rPr lang="ru-RU" sz="2400" b="1" dirty="0" smtClean="0">
                <a:solidFill>
                  <a:srgbClr val="002060"/>
                </a:solidFill>
              </a:rPr>
              <a:t>каналу </a:t>
            </a:r>
            <a:r>
              <a:rPr lang="ru-RU" sz="2400" b="1" dirty="0">
                <a:solidFill>
                  <a:srgbClr val="002060"/>
                </a:solidFill>
              </a:rPr>
              <a:t>связи </a:t>
            </a:r>
            <a:r>
              <a:rPr lang="ru-RU" sz="2400" b="1" dirty="0" smtClean="0">
                <a:solidFill>
                  <a:srgbClr val="002060"/>
                </a:solidFill>
              </a:rPr>
              <a:t>сообщения</a:t>
            </a:r>
            <a:r>
              <a:rPr lang="ru-RU" sz="2400" b="1" dirty="0">
                <a:solidFill>
                  <a:srgbClr val="002060"/>
                </a:solidFill>
              </a:rPr>
              <a:t>, </a:t>
            </a:r>
            <a:r>
              <a:rPr lang="ru-RU" sz="2400" b="1" dirty="0" smtClean="0">
                <a:solidFill>
                  <a:srgbClr val="002060"/>
                </a:solidFill>
              </a:rPr>
              <a:t>состоящего только </a:t>
            </a:r>
            <a:r>
              <a:rPr lang="ru-RU" sz="2400" b="1" dirty="0">
                <a:solidFill>
                  <a:srgbClr val="002060"/>
                </a:solidFill>
              </a:rPr>
              <a:t>из </a:t>
            </a:r>
            <a:r>
              <a:rPr lang="ru-RU" sz="2400" b="1" dirty="0" smtClean="0">
                <a:solidFill>
                  <a:srgbClr val="002060"/>
                </a:solidFill>
              </a:rPr>
              <a:t>символов </a:t>
            </a:r>
            <a:r>
              <a:rPr lang="ru-RU" sz="2400" b="1" dirty="0">
                <a:solidFill>
                  <a:srgbClr val="002060"/>
                </a:solidFill>
              </a:rPr>
              <a:t>А, Б, В и Г, </a:t>
            </a:r>
            <a:r>
              <a:rPr lang="ru-RU" sz="2400" b="1" dirty="0" smtClean="0">
                <a:solidFill>
                  <a:srgbClr val="002060"/>
                </a:solidFill>
              </a:rPr>
              <a:t>используется неравномерный </a:t>
            </a:r>
            <a:r>
              <a:rPr lang="ru-RU" sz="2400" b="1" dirty="0">
                <a:solidFill>
                  <a:srgbClr val="002060"/>
                </a:solidFill>
              </a:rPr>
              <a:t>(по длине) код: А – 0; Б – 100; В – 101. Каким </a:t>
            </a:r>
            <a:r>
              <a:rPr lang="ru-RU" sz="2400" b="1" dirty="0" smtClean="0">
                <a:solidFill>
                  <a:srgbClr val="002060"/>
                </a:solidFill>
              </a:rPr>
              <a:t>кодовым словом </a:t>
            </a:r>
            <a:r>
              <a:rPr lang="ru-RU" sz="2400" b="1" dirty="0">
                <a:solidFill>
                  <a:srgbClr val="002060"/>
                </a:solidFill>
              </a:rPr>
              <a:t>нужно </a:t>
            </a:r>
            <a:r>
              <a:rPr lang="ru-RU" sz="2400" b="1" dirty="0" smtClean="0">
                <a:solidFill>
                  <a:srgbClr val="002060"/>
                </a:solidFill>
              </a:rPr>
              <a:t>кодировать символ </a:t>
            </a:r>
            <a:r>
              <a:rPr lang="ru-RU" sz="2400" b="1" dirty="0">
                <a:solidFill>
                  <a:srgbClr val="002060"/>
                </a:solidFill>
              </a:rPr>
              <a:t>Г, чтобы длина его была </a:t>
            </a:r>
            <a:r>
              <a:rPr lang="ru-RU" sz="2400" b="1" dirty="0" smtClean="0">
                <a:solidFill>
                  <a:srgbClr val="002060"/>
                </a:solidFill>
              </a:rPr>
              <a:t>минимальной</a:t>
            </a:r>
            <a:r>
              <a:rPr lang="ru-RU" sz="2400" b="1" dirty="0">
                <a:solidFill>
                  <a:srgbClr val="002060"/>
                </a:solidFill>
              </a:rPr>
              <a:t>, а код при этом </a:t>
            </a:r>
            <a:r>
              <a:rPr lang="ru-RU" sz="2400" b="1" dirty="0" smtClean="0">
                <a:solidFill>
                  <a:srgbClr val="002060"/>
                </a:solidFill>
              </a:rPr>
              <a:t>допускал однозначное разбиение кодированного сообщения </a:t>
            </a:r>
            <a:r>
              <a:rPr lang="ru-RU" sz="2400" b="1" dirty="0">
                <a:solidFill>
                  <a:srgbClr val="002060"/>
                </a:solidFill>
              </a:rPr>
              <a:t>на </a:t>
            </a:r>
            <a:r>
              <a:rPr lang="ru-RU" sz="2400" b="1" dirty="0" smtClean="0">
                <a:solidFill>
                  <a:srgbClr val="002060"/>
                </a:solidFill>
              </a:rPr>
              <a:t>символы</a:t>
            </a:r>
            <a:r>
              <a:rPr lang="ru-RU" sz="2400" b="1" dirty="0">
                <a:solidFill>
                  <a:srgbClr val="002060"/>
                </a:solidFill>
              </a:rPr>
              <a:t>? 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1) 1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2) 11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3) </a:t>
            </a:r>
            <a:r>
              <a:rPr lang="ru-RU" sz="2400" b="1" dirty="0" smtClean="0">
                <a:solidFill>
                  <a:srgbClr val="002060"/>
                </a:solidFill>
              </a:rPr>
              <a:t>01                                     Решение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4</a:t>
            </a:r>
            <a:r>
              <a:rPr lang="ru-RU" sz="2400" b="1" dirty="0">
                <a:solidFill>
                  <a:srgbClr val="002060"/>
                </a:solidFill>
              </a:rPr>
              <a:t>) </a:t>
            </a:r>
            <a:r>
              <a:rPr lang="ru-RU" sz="2400" b="1" dirty="0" smtClean="0">
                <a:solidFill>
                  <a:srgbClr val="002060"/>
                </a:solidFill>
              </a:rPr>
              <a:t>010		 	</a:t>
            </a:r>
            <a:r>
              <a:rPr lang="en-US" b="1" dirty="0" smtClean="0">
                <a:hlinkClick r:id="rId2"/>
              </a:rPr>
              <a:t>http://inf.reshuege.ru/test?theme=232</a:t>
            </a:r>
            <a:r>
              <a:rPr lang="ru-RU" sz="3200" b="1" dirty="0" smtClean="0"/>
              <a:t>	</a:t>
            </a:r>
            <a:endParaRPr lang="ru-RU" sz="2000" b="1" dirty="0" smtClean="0"/>
          </a:p>
          <a:p>
            <a:endParaRPr lang="ru-RU" sz="2000" b="1" dirty="0" smtClean="0"/>
          </a:p>
          <a:p>
            <a:r>
              <a:rPr lang="en-US" sz="2400" b="1" dirty="0" smtClean="0"/>
              <a:t>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86380" y="4357694"/>
            <a:ext cx="21788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</a:rPr>
              <a:t>Ответ: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643834" y="4429132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9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21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33427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b="1" dirty="0" smtClean="0"/>
              <a:t>Задание </a:t>
            </a:r>
            <a:r>
              <a:rPr lang="ru-RU" b="1" dirty="0"/>
              <a:t>5 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63173" y="49639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836712"/>
            <a:ext cx="856895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sz="2600" b="1" dirty="0">
                <a:solidFill>
                  <a:srgbClr val="002060"/>
                </a:solidFill>
              </a:rPr>
              <a:t>Для </a:t>
            </a:r>
            <a:r>
              <a:rPr lang="ru-RU" sz="2600" b="1" dirty="0" smtClean="0">
                <a:solidFill>
                  <a:srgbClr val="002060"/>
                </a:solidFill>
              </a:rPr>
              <a:t>кодирования некоторой последовательности</a:t>
            </a:r>
            <a:r>
              <a:rPr lang="ru-RU" sz="2600" b="1" dirty="0">
                <a:solidFill>
                  <a:srgbClr val="002060"/>
                </a:solidFill>
              </a:rPr>
              <a:t>, </a:t>
            </a:r>
            <a:r>
              <a:rPr lang="ru-RU" sz="2600" b="1" dirty="0" smtClean="0">
                <a:solidFill>
                  <a:srgbClr val="002060"/>
                </a:solidFill>
              </a:rPr>
              <a:t>состоящей </a:t>
            </a:r>
            <a:r>
              <a:rPr lang="ru-RU" sz="2600" b="1" dirty="0">
                <a:solidFill>
                  <a:srgbClr val="002060"/>
                </a:solidFill>
              </a:rPr>
              <a:t>из букв И, К, Л, М, Н, </a:t>
            </a:r>
            <a:r>
              <a:rPr lang="ru-RU" sz="2600" b="1" dirty="0" smtClean="0">
                <a:solidFill>
                  <a:srgbClr val="002060"/>
                </a:solidFill>
              </a:rPr>
              <a:t>решили использовать неравномерный двоичный </a:t>
            </a:r>
            <a:r>
              <a:rPr lang="ru-RU" sz="2600" b="1" dirty="0">
                <a:solidFill>
                  <a:srgbClr val="002060"/>
                </a:solidFill>
              </a:rPr>
              <a:t>код, </a:t>
            </a:r>
            <a:r>
              <a:rPr lang="ru-RU" sz="2600" b="1" dirty="0" smtClean="0">
                <a:solidFill>
                  <a:srgbClr val="002060"/>
                </a:solidFill>
              </a:rPr>
              <a:t>удовлетворяющий условию </a:t>
            </a:r>
            <a:r>
              <a:rPr lang="ru-RU" sz="2600" b="1" dirty="0" err="1">
                <a:solidFill>
                  <a:srgbClr val="002060"/>
                </a:solidFill>
              </a:rPr>
              <a:t>Фано</a:t>
            </a:r>
            <a:r>
              <a:rPr lang="ru-RU" sz="2600" b="1" dirty="0">
                <a:solidFill>
                  <a:srgbClr val="002060"/>
                </a:solidFill>
              </a:rPr>
              <a:t>. Для буквы Л </a:t>
            </a:r>
            <a:r>
              <a:rPr lang="ru-RU" sz="2600" b="1" dirty="0" smtClean="0">
                <a:solidFill>
                  <a:srgbClr val="002060"/>
                </a:solidFill>
              </a:rPr>
              <a:t>использовали кодовое </a:t>
            </a:r>
            <a:r>
              <a:rPr lang="ru-RU" sz="2600" b="1" dirty="0">
                <a:solidFill>
                  <a:srgbClr val="002060"/>
                </a:solidFill>
              </a:rPr>
              <a:t>слово 1, для буквы М – </a:t>
            </a:r>
            <a:r>
              <a:rPr lang="ru-RU" sz="2600" b="1" dirty="0" smtClean="0">
                <a:solidFill>
                  <a:srgbClr val="002060"/>
                </a:solidFill>
              </a:rPr>
              <a:t>кодовое </a:t>
            </a:r>
            <a:r>
              <a:rPr lang="ru-RU" sz="2600" b="1" dirty="0">
                <a:solidFill>
                  <a:srgbClr val="002060"/>
                </a:solidFill>
              </a:rPr>
              <a:t>слово 01. </a:t>
            </a:r>
            <a:r>
              <a:rPr lang="ru-RU" sz="2600" b="1" dirty="0" smtClean="0">
                <a:solidFill>
                  <a:srgbClr val="002060"/>
                </a:solidFill>
              </a:rPr>
              <a:t>Какова </a:t>
            </a:r>
            <a:r>
              <a:rPr lang="ru-RU" sz="2600" b="1" dirty="0">
                <a:solidFill>
                  <a:srgbClr val="002060"/>
                </a:solidFill>
              </a:rPr>
              <a:t>наи­мень­шая </a:t>
            </a:r>
            <a:r>
              <a:rPr lang="ru-RU" sz="2600" b="1" dirty="0" smtClean="0">
                <a:solidFill>
                  <a:srgbClr val="002060"/>
                </a:solidFill>
              </a:rPr>
              <a:t>возможная суммарная </a:t>
            </a:r>
            <a:r>
              <a:rPr lang="ru-RU" sz="2600" b="1" dirty="0">
                <a:solidFill>
                  <a:srgbClr val="002060"/>
                </a:solidFill>
              </a:rPr>
              <a:t>длина всех пяти </a:t>
            </a:r>
            <a:r>
              <a:rPr lang="ru-RU" sz="2600" b="1" dirty="0" smtClean="0">
                <a:solidFill>
                  <a:srgbClr val="002060"/>
                </a:solidFill>
              </a:rPr>
              <a:t>кодовых </a:t>
            </a:r>
            <a:r>
              <a:rPr lang="ru-RU" sz="2600" b="1" dirty="0">
                <a:solidFill>
                  <a:srgbClr val="002060"/>
                </a:solidFill>
              </a:rPr>
              <a:t>слов</a:t>
            </a:r>
            <a:r>
              <a:rPr lang="ru-RU" sz="2600" b="1" dirty="0" smtClean="0">
                <a:solidFill>
                  <a:srgbClr val="002060"/>
                </a:solidFill>
              </a:rPr>
              <a:t>?</a:t>
            </a:r>
          </a:p>
          <a:p>
            <a:r>
              <a:rPr lang="ru-RU" sz="2600" b="1" i="1" dirty="0" smtClean="0">
                <a:solidFill>
                  <a:srgbClr val="002060"/>
                </a:solidFill>
              </a:rPr>
              <a:t>Примечание</a:t>
            </a:r>
            <a:r>
              <a:rPr lang="ru-RU" sz="2600" b="1" i="1" dirty="0">
                <a:solidFill>
                  <a:srgbClr val="002060"/>
                </a:solidFill>
              </a:rPr>
              <a:t>.</a:t>
            </a:r>
            <a:r>
              <a:rPr lang="ru-RU" sz="2600" b="1" dirty="0">
                <a:solidFill>
                  <a:srgbClr val="002060"/>
                </a:solidFill>
              </a:rPr>
              <a:t> </a:t>
            </a:r>
            <a:r>
              <a:rPr lang="ru-RU" sz="2600" b="1" dirty="0" smtClean="0">
                <a:solidFill>
                  <a:srgbClr val="002060"/>
                </a:solidFill>
              </a:rPr>
              <a:t>Условие </a:t>
            </a:r>
            <a:r>
              <a:rPr lang="ru-RU" sz="2600" b="1" dirty="0" err="1">
                <a:solidFill>
                  <a:srgbClr val="002060"/>
                </a:solidFill>
              </a:rPr>
              <a:t>Фано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smtClean="0">
                <a:solidFill>
                  <a:srgbClr val="002060"/>
                </a:solidFill>
              </a:rPr>
              <a:t>означает</a:t>
            </a:r>
            <a:r>
              <a:rPr lang="ru-RU" sz="2600" b="1" dirty="0">
                <a:solidFill>
                  <a:srgbClr val="002060"/>
                </a:solidFill>
              </a:rPr>
              <a:t>, что </a:t>
            </a:r>
            <a:r>
              <a:rPr lang="ru-RU" sz="2600" b="1" dirty="0" smtClean="0">
                <a:solidFill>
                  <a:srgbClr val="002060"/>
                </a:solidFill>
              </a:rPr>
              <a:t>никакое кодовое </a:t>
            </a:r>
            <a:r>
              <a:rPr lang="ru-RU" sz="2600" b="1" dirty="0">
                <a:solidFill>
                  <a:srgbClr val="002060"/>
                </a:solidFill>
              </a:rPr>
              <a:t>слово не </a:t>
            </a:r>
            <a:r>
              <a:rPr lang="ru-RU" sz="2600" b="1" dirty="0" smtClean="0">
                <a:solidFill>
                  <a:srgbClr val="002060"/>
                </a:solidFill>
              </a:rPr>
              <a:t>является началом другого кодового </a:t>
            </a:r>
            <a:r>
              <a:rPr lang="ru-RU" sz="2600" b="1" dirty="0">
                <a:solidFill>
                  <a:srgbClr val="002060"/>
                </a:solidFill>
              </a:rPr>
              <a:t>слова. Это </a:t>
            </a:r>
            <a:r>
              <a:rPr lang="ru-RU" sz="2600" b="1" dirty="0" smtClean="0">
                <a:solidFill>
                  <a:srgbClr val="002060"/>
                </a:solidFill>
              </a:rPr>
              <a:t>обеспечивает возможность однозначной расшифровки закодированных сообщений</a:t>
            </a:r>
            <a:r>
              <a:rPr lang="ru-RU" sz="26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5877272"/>
            <a:ext cx="21788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</a:rPr>
              <a:t>Ответ: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05752" y="5877272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616" y="6066914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hlinkClick r:id="rId2"/>
              </a:rPr>
              <a:t>Решение</a:t>
            </a:r>
            <a:r>
              <a:rPr lang="ru-RU" sz="2400" b="1" dirty="0" smtClean="0"/>
              <a:t> </a:t>
            </a:r>
            <a:r>
              <a:rPr lang="en-US" sz="1400" b="1" dirty="0" smtClean="0"/>
              <a:t>http</a:t>
            </a:r>
            <a:r>
              <a:rPr lang="en-US" sz="1400" b="1" dirty="0"/>
              <a:t>://inf.reshuege.ru/test?theme=231</a:t>
            </a:r>
            <a:endParaRPr lang="ru-RU" sz="1400" b="1" dirty="0"/>
          </a:p>
        </p:txBody>
      </p:sp>
      <p:sp>
        <p:nvSpPr>
          <p:cNvPr id="8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22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1153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052736"/>
            <a:ext cx="88924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Тема: </a:t>
            </a:r>
            <a:endParaRPr lang="ru-RU" sz="6600" b="1" dirty="0" smtClean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</a:endParaRPr>
          </a:p>
          <a:p>
            <a:pPr algn="ctr"/>
            <a:r>
              <a:rPr lang="ru-RU" sz="6600" dirty="0" smtClean="0">
                <a:solidFill>
                  <a:srgbClr val="00206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Кодирование </a:t>
            </a:r>
            <a:r>
              <a:rPr lang="ru-RU" sz="6600" dirty="0">
                <a:solidFill>
                  <a:srgbClr val="00206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данных, комбинаторика, системы </a:t>
            </a:r>
            <a:r>
              <a:rPr lang="ru-RU" sz="6600" dirty="0" smtClean="0">
                <a:solidFill>
                  <a:srgbClr val="002060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счисления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(Задания 10)</a:t>
            </a:r>
            <a:endParaRPr lang="ru-RU" sz="3600" dirty="0">
              <a:solidFill>
                <a:srgbClr val="002060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23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10475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0432" y="758577"/>
            <a:ext cx="853948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Что </a:t>
            </a:r>
            <a:r>
              <a:rPr lang="ru-RU" sz="2800" b="1" dirty="0">
                <a:solidFill>
                  <a:srgbClr val="002060"/>
                </a:solidFill>
              </a:rPr>
              <a:t>нужно знать: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</a:rPr>
              <a:t>русский </a:t>
            </a:r>
            <a:r>
              <a:rPr lang="ru-RU" sz="2800" b="1" dirty="0" smtClean="0">
                <a:solidFill>
                  <a:srgbClr val="002060"/>
                </a:solidFill>
              </a:rPr>
              <a:t>алфавит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2060"/>
                </a:solidFill>
              </a:rPr>
              <a:t> принципы </a:t>
            </a:r>
            <a:r>
              <a:rPr lang="ru-RU" sz="2800" b="1" dirty="0">
                <a:solidFill>
                  <a:srgbClr val="002060"/>
                </a:solidFill>
              </a:rPr>
              <a:t>работы с числами, записанными в позиционных системах счисления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</a:rPr>
              <a:t>если слово состоит из </a:t>
            </a:r>
            <a:r>
              <a:rPr lang="en-US" sz="2800" b="1" i="1" dirty="0">
                <a:solidFill>
                  <a:srgbClr val="002060"/>
                </a:solidFill>
              </a:rPr>
              <a:t>L</a:t>
            </a:r>
            <a:r>
              <a:rPr lang="ru-RU" sz="2800" b="1" dirty="0">
                <a:solidFill>
                  <a:srgbClr val="002060"/>
                </a:solidFill>
              </a:rPr>
              <a:t> букв, причем есть </a:t>
            </a:r>
            <a:r>
              <a:rPr lang="en-US" sz="2800" b="1" i="1" dirty="0">
                <a:solidFill>
                  <a:srgbClr val="002060"/>
                </a:solidFill>
              </a:rPr>
              <a:t>n</a:t>
            </a:r>
            <a:r>
              <a:rPr lang="en-US" sz="2800" b="1" baseline="-25000" dirty="0">
                <a:solidFill>
                  <a:srgbClr val="002060"/>
                </a:solidFill>
              </a:rPr>
              <a:t>1</a:t>
            </a:r>
            <a:r>
              <a:rPr lang="ru-RU" sz="2800" b="1" dirty="0">
                <a:solidFill>
                  <a:srgbClr val="002060"/>
                </a:solidFill>
              </a:rPr>
              <a:t> вариантов выбора первой буквы, </a:t>
            </a:r>
            <a:r>
              <a:rPr lang="en-US" sz="2800" b="1" i="1" dirty="0">
                <a:solidFill>
                  <a:srgbClr val="002060"/>
                </a:solidFill>
              </a:rPr>
              <a:t>n</a:t>
            </a:r>
            <a:r>
              <a:rPr lang="en-US" sz="2800" b="1" baseline="-25000" dirty="0">
                <a:solidFill>
                  <a:srgbClr val="002060"/>
                </a:solidFill>
              </a:rPr>
              <a:t>2</a:t>
            </a:r>
            <a:r>
              <a:rPr lang="ru-RU" sz="2800" b="1" dirty="0">
                <a:solidFill>
                  <a:srgbClr val="002060"/>
                </a:solidFill>
              </a:rPr>
              <a:t> вариантов выбора второй буквы и т.д., то число возможных слов вычисляется как </a:t>
            </a:r>
            <a:r>
              <a:rPr lang="ru-RU" sz="2800" b="1" dirty="0" smtClean="0">
                <a:solidFill>
                  <a:srgbClr val="002060"/>
                </a:solidFill>
              </a:rPr>
              <a:t>произведение </a:t>
            </a:r>
            <a:r>
              <a:rPr lang="en-US" sz="2800" b="1" i="1" dirty="0" smtClean="0">
                <a:solidFill>
                  <a:srgbClr val="002060"/>
                </a:solidFill>
              </a:rPr>
              <a:t>N </a:t>
            </a:r>
            <a:r>
              <a:rPr lang="en-US" sz="2800" b="1" i="1" dirty="0">
                <a:solidFill>
                  <a:srgbClr val="002060"/>
                </a:solidFill>
              </a:rPr>
              <a:t>= n</a:t>
            </a:r>
            <a:r>
              <a:rPr lang="en-US" sz="2800" b="1" baseline="-25000" dirty="0">
                <a:solidFill>
                  <a:srgbClr val="002060"/>
                </a:solidFill>
              </a:rPr>
              <a:t>1</a:t>
            </a:r>
            <a:r>
              <a:rPr lang="en-US" sz="2800" b="1" i="1" dirty="0">
                <a:solidFill>
                  <a:srgbClr val="002060"/>
                </a:solidFill>
              </a:rPr>
              <a:t> · n</a:t>
            </a:r>
            <a:r>
              <a:rPr lang="en-US" sz="2800" b="1" baseline="-25000" dirty="0">
                <a:solidFill>
                  <a:srgbClr val="002060"/>
                </a:solidFill>
              </a:rPr>
              <a:t>2</a:t>
            </a:r>
            <a:r>
              <a:rPr lang="en-US" sz="2800" b="1" i="1" dirty="0">
                <a:solidFill>
                  <a:srgbClr val="002060"/>
                </a:solidFill>
              </a:rPr>
              <a:t> ·  … · </a:t>
            </a:r>
            <a:r>
              <a:rPr lang="en-US" sz="2800" b="1" i="1" dirty="0" err="1">
                <a:solidFill>
                  <a:srgbClr val="002060"/>
                </a:solidFill>
              </a:rPr>
              <a:t>n</a:t>
            </a:r>
            <a:r>
              <a:rPr lang="en-US" sz="2800" b="1" i="1" baseline="-25000" dirty="0" err="1">
                <a:solidFill>
                  <a:srgbClr val="002060"/>
                </a:solidFill>
              </a:rPr>
              <a:t>L</a:t>
            </a:r>
            <a:endParaRPr lang="ru-RU" sz="2800" b="1" dirty="0">
              <a:solidFill>
                <a:srgbClr val="002060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</a:rPr>
              <a:t>если слово состоит из </a:t>
            </a:r>
            <a:r>
              <a:rPr lang="en-US" sz="2800" b="1" i="1" dirty="0">
                <a:solidFill>
                  <a:srgbClr val="002060"/>
                </a:solidFill>
              </a:rPr>
              <a:t>L</a:t>
            </a:r>
            <a:r>
              <a:rPr lang="ru-RU" sz="2800" b="1" dirty="0">
                <a:solidFill>
                  <a:srgbClr val="002060"/>
                </a:solidFill>
              </a:rPr>
              <a:t> букв, причем каждая буква может быть выбрана </a:t>
            </a:r>
            <a:r>
              <a:rPr lang="en-US" sz="2800" b="1" i="1" dirty="0">
                <a:solidFill>
                  <a:srgbClr val="002060"/>
                </a:solidFill>
              </a:rPr>
              <a:t>n</a:t>
            </a:r>
            <a:r>
              <a:rPr lang="ru-RU" sz="2800" b="1" dirty="0">
                <a:solidFill>
                  <a:srgbClr val="002060"/>
                </a:solidFill>
              </a:rPr>
              <a:t> способами, то число возможных слов вычисляется как </a:t>
            </a:r>
            <a:r>
              <a:rPr lang="en-US" sz="2800" b="1" i="1" dirty="0">
                <a:solidFill>
                  <a:srgbClr val="002060"/>
                </a:solidFill>
              </a:rPr>
              <a:t>N = </a:t>
            </a:r>
            <a:r>
              <a:rPr lang="en-US" sz="2800" b="1" i="1" dirty="0" err="1">
                <a:solidFill>
                  <a:srgbClr val="002060"/>
                </a:solidFill>
              </a:rPr>
              <a:t>n</a:t>
            </a:r>
            <a:r>
              <a:rPr lang="en-US" sz="2800" b="1" i="1" baseline="30000" dirty="0" err="1">
                <a:solidFill>
                  <a:srgbClr val="002060"/>
                </a:solidFill>
              </a:rPr>
              <a:t>L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24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0" y="2231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теория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8100392" y="5949280"/>
            <a:ext cx="762620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30380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/>
            <a:r>
              <a:rPr lang="ru-RU" sz="3200" b="1" dirty="0">
                <a:solidFill>
                  <a:srgbClr val="002060"/>
                </a:solidFill>
              </a:rPr>
              <a:t>Вася составляет 5-буквенные слова, в которых есть только буквы С, Л, О, Н, причём буква С используется в каждом слове ровно 1 раз</a:t>
            </a:r>
            <a:r>
              <a:rPr lang="ru-RU" sz="3200" b="1" dirty="0" smtClean="0">
                <a:solidFill>
                  <a:srgbClr val="002060"/>
                </a:solidFill>
              </a:rPr>
              <a:t>. </a:t>
            </a:r>
            <a:r>
              <a:rPr lang="ru-RU" sz="3200" b="1" dirty="0">
                <a:solidFill>
                  <a:srgbClr val="002060"/>
                </a:solidFill>
              </a:rPr>
              <a:t>Каждая из других допустимых букв может встречаться в слове любое количество раз или не встречаться совсем</a:t>
            </a:r>
            <a:r>
              <a:rPr lang="ru-RU" sz="3200" b="1" dirty="0" smtClean="0">
                <a:solidFill>
                  <a:srgbClr val="002060"/>
                </a:solidFill>
              </a:rPr>
              <a:t>.</a:t>
            </a:r>
          </a:p>
          <a:p>
            <a:pPr indent="536575"/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Словом считается любая допустимая последовательность букв, </a:t>
            </a:r>
            <a:r>
              <a:rPr lang="ru-RU" sz="3200" b="1" dirty="0" smtClean="0">
                <a:solidFill>
                  <a:srgbClr val="002060"/>
                </a:solidFill>
              </a:rPr>
              <a:t>не обязательно </a:t>
            </a:r>
            <a:r>
              <a:rPr lang="ru-RU" sz="3200" b="1" dirty="0">
                <a:solidFill>
                  <a:srgbClr val="002060"/>
                </a:solidFill>
              </a:rPr>
              <a:t>осмысленная. 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 indent="536575"/>
            <a:r>
              <a:rPr lang="ru-RU" sz="3200" b="1" dirty="0" smtClean="0">
                <a:solidFill>
                  <a:srgbClr val="002060"/>
                </a:solidFill>
              </a:rPr>
              <a:t>Сколько </a:t>
            </a:r>
            <a:r>
              <a:rPr lang="ru-RU" sz="3200" b="1" dirty="0">
                <a:solidFill>
                  <a:srgbClr val="002060"/>
                </a:solidFill>
              </a:rPr>
              <a:t>существует таких слов, которые может написать Вася?</a:t>
            </a:r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25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134282" y="2231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1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6148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000" y="976086"/>
            <a:ext cx="90010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36575"/>
            <a:r>
              <a:rPr lang="ru-RU" sz="3200" b="1" dirty="0">
                <a:solidFill>
                  <a:srgbClr val="002060"/>
                </a:solidFill>
              </a:rPr>
              <a:t>Б</a:t>
            </a:r>
            <a:r>
              <a:rPr lang="ru-RU" sz="3200" b="1" dirty="0" smtClean="0">
                <a:solidFill>
                  <a:srgbClr val="002060"/>
                </a:solidFill>
              </a:rPr>
              <a:t>уква </a:t>
            </a:r>
            <a:r>
              <a:rPr lang="ru-RU" sz="3200" b="1" dirty="0">
                <a:solidFill>
                  <a:srgbClr val="002060"/>
                </a:solidFill>
              </a:rPr>
              <a:t>С может стоять на одном из пяти мест: С****, *С***, **С**, ***С* и ****С, где * обозначает любой из оставшихся трёх </a:t>
            </a:r>
            <a:r>
              <a:rPr lang="ru-RU" sz="3200" b="1" dirty="0" smtClean="0">
                <a:solidFill>
                  <a:srgbClr val="002060"/>
                </a:solidFill>
              </a:rPr>
              <a:t>символов в </a:t>
            </a:r>
            <a:r>
              <a:rPr lang="ru-RU" sz="3200" b="1" dirty="0">
                <a:solidFill>
                  <a:srgbClr val="002060"/>
                </a:solidFill>
              </a:rPr>
              <a:t>каждом случае в остальных четырёх позициях может быть любая из трёх букв Л, О, Н, поэтому при заданном расположении буквы С имеем 3</a:t>
            </a:r>
            <a:r>
              <a:rPr lang="ru-RU" sz="3200" b="1" baseline="30000" dirty="0">
                <a:solidFill>
                  <a:srgbClr val="002060"/>
                </a:solidFill>
              </a:rPr>
              <a:t>4</a:t>
            </a:r>
            <a:r>
              <a:rPr lang="ru-RU" sz="3200" b="1" dirty="0">
                <a:solidFill>
                  <a:srgbClr val="002060"/>
                </a:solidFill>
              </a:rPr>
              <a:t> = 81 </a:t>
            </a:r>
            <a:r>
              <a:rPr lang="ru-RU" sz="3200" b="1" dirty="0" smtClean="0">
                <a:solidFill>
                  <a:srgbClr val="002060"/>
                </a:solidFill>
              </a:rPr>
              <a:t>вариант всего </a:t>
            </a:r>
            <a:r>
              <a:rPr lang="ru-RU" sz="3200" b="1" dirty="0">
                <a:solidFill>
                  <a:srgbClr val="002060"/>
                </a:solidFill>
              </a:rPr>
              <a:t>вариантов 5 · 81 = 405</a:t>
            </a:r>
            <a:r>
              <a:rPr lang="ru-RU" sz="3200" b="1" dirty="0" smtClean="0">
                <a:solidFill>
                  <a:srgbClr val="002060"/>
                </a:solidFill>
              </a:rPr>
              <a:t>.</a:t>
            </a:r>
          </a:p>
          <a:p>
            <a:pPr lvl="0" indent="536575"/>
            <a:endParaRPr lang="ru-RU" sz="3200" b="1" dirty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Ответ: 405.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26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0" y="2231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31840" y="59928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352927" y="6198764"/>
            <a:ext cx="683568" cy="49582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38520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556792"/>
            <a:ext cx="854217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</a:rPr>
              <a:t>Сколько существует различных символьных последовательностей длины 5 в четырёхбуквенном алфавите {A, C, G, T}, которые содержат ровно две буквы A?</a:t>
            </a:r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27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134282" y="2231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2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16156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82047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002060"/>
                </a:solidFill>
              </a:rPr>
              <a:t>Решение (вариант 1, перебор):</a:t>
            </a:r>
          </a:p>
          <a:p>
            <a:pPr lvl="0"/>
            <a:r>
              <a:rPr lang="ru-RU" sz="2800" b="1" dirty="0">
                <a:solidFill>
                  <a:srgbClr val="002060"/>
                </a:solidFill>
              </a:rPr>
              <a:t>рассмотрим различные варианты слов из 5 букв, которые содержат две буквы А и начинаются с А: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АА*** 	</a:t>
            </a:r>
            <a:r>
              <a:rPr lang="ru-RU" sz="2800" b="1" dirty="0" smtClean="0">
                <a:solidFill>
                  <a:srgbClr val="002060"/>
                </a:solidFill>
              </a:rPr>
              <a:t>А*А</a:t>
            </a:r>
            <a:r>
              <a:rPr lang="ru-RU" sz="2800" b="1" dirty="0">
                <a:solidFill>
                  <a:srgbClr val="002060"/>
                </a:solidFill>
              </a:rPr>
              <a:t>**	</a:t>
            </a:r>
            <a:r>
              <a:rPr lang="ru-RU" sz="2800" b="1" dirty="0" smtClean="0">
                <a:solidFill>
                  <a:srgbClr val="002060"/>
                </a:solidFill>
              </a:rPr>
              <a:t>А</a:t>
            </a:r>
            <a:r>
              <a:rPr lang="ru-RU" sz="2800" b="1" dirty="0">
                <a:solidFill>
                  <a:srgbClr val="002060"/>
                </a:solidFill>
              </a:rPr>
              <a:t>**А*	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А***А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Здесь  звёздочка обозначает любой символ из набора {</a:t>
            </a:r>
            <a:r>
              <a:rPr lang="en-US" sz="2800" b="1" dirty="0">
                <a:solidFill>
                  <a:srgbClr val="002060"/>
                </a:solidFill>
              </a:rPr>
              <a:t>C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>
                <a:solidFill>
                  <a:srgbClr val="002060"/>
                </a:solidFill>
              </a:rPr>
              <a:t>G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>
                <a:solidFill>
                  <a:srgbClr val="002060"/>
                </a:solidFill>
              </a:rPr>
              <a:t>T</a:t>
            </a:r>
            <a:r>
              <a:rPr lang="ru-RU" sz="2800" b="1" dirty="0">
                <a:solidFill>
                  <a:srgbClr val="002060"/>
                </a:solidFill>
              </a:rPr>
              <a:t>}, то есть один из трёх </a:t>
            </a:r>
            <a:r>
              <a:rPr lang="ru-RU" sz="2800" b="1" dirty="0" smtClean="0">
                <a:solidFill>
                  <a:srgbClr val="002060"/>
                </a:solidFill>
              </a:rPr>
              <a:t>символов. Итак</a:t>
            </a:r>
            <a:r>
              <a:rPr lang="ru-RU" sz="2800" b="1" dirty="0">
                <a:solidFill>
                  <a:srgbClr val="002060"/>
                </a:solidFill>
              </a:rPr>
              <a:t>, в каждом шаблоне есть 3 позиции, каждую из которых можно заполнить тремя способами, поэтому общее число комбинаций (для каждого шаблона!) равно 3</a:t>
            </a:r>
            <a:r>
              <a:rPr lang="ru-RU" sz="2800" b="1" baseline="30000" dirty="0">
                <a:solidFill>
                  <a:srgbClr val="002060"/>
                </a:solidFill>
              </a:rPr>
              <a:t>3</a:t>
            </a:r>
            <a:r>
              <a:rPr lang="ru-RU" sz="2800" b="1" dirty="0">
                <a:solidFill>
                  <a:srgbClr val="002060"/>
                </a:solidFill>
              </a:rPr>
              <a:t> = 27</a:t>
            </a:r>
          </a:p>
          <a:p>
            <a:pPr lvl="0"/>
            <a:r>
              <a:rPr lang="ru-RU" sz="2800" b="1" dirty="0">
                <a:solidFill>
                  <a:srgbClr val="002060"/>
                </a:solidFill>
              </a:rPr>
              <a:t> всего 4 шаблона, они дают 4 · 27 = 108 </a:t>
            </a:r>
            <a:r>
              <a:rPr lang="ru-RU" sz="2800" b="1" dirty="0" smtClean="0">
                <a:solidFill>
                  <a:srgbClr val="002060"/>
                </a:solidFill>
              </a:rPr>
              <a:t>комбинаций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28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0" y="2231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72844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733246"/>
            <a:ext cx="8640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rgbClr val="002060"/>
                </a:solidFill>
              </a:rPr>
              <a:t>теперь рассматриваем шаблоны, где первая по счёту буква А стоит на второй позиции, их всего три: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*АА** 		*А*А*		*А**А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они дают 3 · 27 = 81 комбинацию</a:t>
            </a:r>
          </a:p>
          <a:p>
            <a:pPr lvl="0"/>
            <a:r>
              <a:rPr lang="ru-RU" sz="2800" b="1" dirty="0">
                <a:solidFill>
                  <a:srgbClr val="002060"/>
                </a:solidFill>
              </a:rPr>
              <a:t>два шаблона, где  первая по счёту буква А стоит на третьей позиции: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**АА* 	</a:t>
            </a:r>
            <a:r>
              <a:rPr lang="ru-RU" sz="2800" b="1" dirty="0" smtClean="0">
                <a:solidFill>
                  <a:srgbClr val="002060"/>
                </a:solidFill>
              </a:rPr>
              <a:t>**А*А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они </a:t>
            </a:r>
            <a:r>
              <a:rPr lang="ru-RU" sz="2800" b="1" dirty="0">
                <a:solidFill>
                  <a:srgbClr val="002060"/>
                </a:solidFill>
              </a:rPr>
              <a:t>дают 2 · 27 = 54 </a:t>
            </a:r>
            <a:r>
              <a:rPr lang="ru-RU" sz="2800" b="1" dirty="0" smtClean="0">
                <a:solidFill>
                  <a:srgbClr val="002060"/>
                </a:solidFill>
              </a:rPr>
              <a:t>комбинации и </a:t>
            </a:r>
            <a:r>
              <a:rPr lang="ru-RU" sz="2800" b="1" dirty="0">
                <a:solidFill>
                  <a:srgbClr val="002060"/>
                </a:solidFill>
              </a:rPr>
              <a:t>один шаблон, где сочетание АА стоит в </a:t>
            </a:r>
            <a:r>
              <a:rPr lang="ru-RU" sz="2800" b="1" dirty="0" smtClean="0">
                <a:solidFill>
                  <a:srgbClr val="002060"/>
                </a:solidFill>
              </a:rPr>
              <a:t>конце    ***</a:t>
            </a:r>
            <a:r>
              <a:rPr lang="ru-RU" sz="2800" b="1" dirty="0">
                <a:solidFill>
                  <a:srgbClr val="002060"/>
                </a:solidFill>
              </a:rPr>
              <a:t>АА	</a:t>
            </a:r>
            <a:r>
              <a:rPr lang="ru-RU" sz="2800" b="1" dirty="0" smtClean="0">
                <a:solidFill>
                  <a:srgbClr val="002060"/>
                </a:solidFill>
              </a:rPr>
              <a:t>они </a:t>
            </a:r>
            <a:r>
              <a:rPr lang="ru-RU" sz="2800" b="1" dirty="0">
                <a:solidFill>
                  <a:srgbClr val="002060"/>
                </a:solidFill>
              </a:rPr>
              <a:t>дают 27 </a:t>
            </a:r>
            <a:r>
              <a:rPr lang="ru-RU" sz="2800" b="1" dirty="0" smtClean="0">
                <a:solidFill>
                  <a:srgbClr val="002060"/>
                </a:solidFill>
              </a:rPr>
              <a:t>комбинаций  всего </a:t>
            </a:r>
            <a:r>
              <a:rPr lang="ru-RU" sz="2800" b="1" dirty="0">
                <a:solidFill>
                  <a:srgbClr val="002060"/>
                </a:solidFill>
              </a:rPr>
              <a:t>получаем (4 + 3 + 2 + 1) · 27 = </a:t>
            </a:r>
            <a:r>
              <a:rPr lang="ru-RU" sz="2800" b="1" dirty="0" smtClean="0">
                <a:solidFill>
                  <a:srgbClr val="002060"/>
                </a:solidFill>
              </a:rPr>
              <a:t>270 комбинаций</a:t>
            </a:r>
            <a:r>
              <a:rPr lang="ru-RU" sz="2800" b="1" dirty="0">
                <a:solidFill>
                  <a:srgbClr val="002060"/>
                </a:solidFill>
              </a:rPr>
              <a:t>	</a:t>
            </a:r>
            <a:r>
              <a:rPr lang="ru-RU" sz="2800" b="1" dirty="0" smtClean="0">
                <a:solidFill>
                  <a:srgbClr val="002060"/>
                </a:solidFill>
              </a:rPr>
              <a:t>	</a:t>
            </a:r>
            <a:r>
              <a:rPr lang="ru-RU" sz="4400" b="1" dirty="0" smtClean="0">
                <a:solidFill>
                  <a:srgbClr val="002060"/>
                </a:solidFill>
              </a:rPr>
              <a:t>Ответ</a:t>
            </a:r>
            <a:r>
              <a:rPr lang="ru-RU" sz="4400" b="1" dirty="0">
                <a:solidFill>
                  <a:srgbClr val="002060"/>
                </a:solidFill>
              </a:rPr>
              <a:t>: 270.</a:t>
            </a:r>
          </a:p>
        </p:txBody>
      </p:sp>
      <p:sp>
        <p:nvSpPr>
          <p:cNvPr id="5" name="Заголовок 5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</a:t>
            </a:r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(продолжение)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29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13491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2196" y="476672"/>
            <a:ext cx="884180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22300"/>
            <a:endParaRPr lang="ru-RU" sz="28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lvl="0" indent="622300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одировани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это перевод информации с одного языка на 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другой. </a:t>
            </a:r>
          </a:p>
          <a:p>
            <a:pPr lvl="0" indent="711200"/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одирование может быть </a:t>
            </a:r>
            <a:r>
              <a:rPr lang="ru-RU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равномерное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неравномерное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711200"/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равномерном кодировании все символы кодируются кодами равной длины.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711200"/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неравномерном кодировании разные символы могут кодироваться кодами разной длины.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82025" y="0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3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22312"/>
            <a:ext cx="8460432" cy="90872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теория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100709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7850" y="1124744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Все 4-буквенные слова, составленные из букв К, Л, Р, Т, записаны в алфавитном порядке и пронумерованы. Вот начало списка</a:t>
            </a:r>
            <a:r>
              <a:rPr lang="ru-RU" sz="2800" b="1" dirty="0" smtClean="0">
                <a:solidFill>
                  <a:srgbClr val="002060"/>
                </a:solidFill>
              </a:rPr>
              <a:t>: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17850" y="3229592"/>
            <a:ext cx="793061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1. КККК</a:t>
            </a:r>
            <a:endParaRPr lang="ru-RU" sz="2800" b="1" dirty="0">
              <a:solidFill>
                <a:srgbClr val="002060"/>
              </a:solidFill>
            </a:endParaRPr>
          </a:p>
          <a:p>
            <a:r>
              <a:rPr lang="ru-RU" sz="2800" b="1" dirty="0">
                <a:solidFill>
                  <a:srgbClr val="002060"/>
                </a:solidFill>
              </a:rPr>
              <a:t>2. КККЛ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3. КККР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4. КККТ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……</a:t>
            </a:r>
          </a:p>
          <a:p>
            <a:r>
              <a:rPr lang="ru-RU" sz="2800" b="1" i="1" dirty="0">
                <a:solidFill>
                  <a:srgbClr val="002060"/>
                </a:solidFill>
              </a:rPr>
              <a:t>Запишите слово, которое стоит на 67-м месте от начала списка.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82025" y="0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30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134282" y="24430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3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3070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0601" y="915864"/>
            <a:ext cx="853948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36575"/>
            <a:r>
              <a:rPr lang="ru-RU" sz="2400" b="1" dirty="0" smtClean="0">
                <a:solidFill>
                  <a:srgbClr val="002060"/>
                </a:solidFill>
              </a:rPr>
              <a:t>Самый простой вариант решения этой задачи – использование </a:t>
            </a:r>
            <a:r>
              <a:rPr lang="ru-RU" sz="2400" b="1" dirty="0">
                <a:solidFill>
                  <a:srgbClr val="002060"/>
                </a:solidFill>
              </a:rPr>
              <a:t>систем счисления; действительно, здесь расстановка слов в алфавитном порядке равносильна расстановке по возрастанию чисел, записанных в четверичной системе счисления (основание системы счисления равно количеству используемых букв</a:t>
            </a:r>
            <a:r>
              <a:rPr lang="ru-RU" sz="2400" b="1" dirty="0" smtClean="0">
                <a:solidFill>
                  <a:srgbClr val="002060"/>
                </a:solidFill>
              </a:rPr>
              <a:t>).</a:t>
            </a:r>
            <a:endParaRPr lang="ru-RU" sz="2400" b="1" dirty="0">
              <a:solidFill>
                <a:srgbClr val="002060"/>
              </a:solidFill>
            </a:endParaRPr>
          </a:p>
          <a:p>
            <a:pPr lvl="0" indent="449263"/>
            <a:r>
              <a:rPr lang="ru-RU" sz="2400" b="1" dirty="0">
                <a:solidFill>
                  <a:srgbClr val="002060"/>
                </a:solidFill>
              </a:rPr>
              <a:t>В</a:t>
            </a:r>
            <a:r>
              <a:rPr lang="ru-RU" sz="2400" b="1" dirty="0" smtClean="0">
                <a:solidFill>
                  <a:srgbClr val="002060"/>
                </a:solidFill>
              </a:rPr>
              <a:t>ыполним </a:t>
            </a:r>
            <a:r>
              <a:rPr lang="ru-RU" sz="2400" b="1" dirty="0">
                <a:solidFill>
                  <a:srgbClr val="002060"/>
                </a:solidFill>
              </a:rPr>
              <a:t>замену К</a:t>
            </a:r>
            <a:r>
              <a:rPr lang="ru-RU" sz="2400" b="1" dirty="0">
                <a:solidFill>
                  <a:srgbClr val="002060"/>
                </a:solidFill>
                <a:sym typeface="Symbol"/>
              </a:rPr>
              <a:t></a:t>
            </a:r>
            <a:r>
              <a:rPr lang="ru-RU" sz="2400" b="1" dirty="0">
                <a:solidFill>
                  <a:srgbClr val="002060"/>
                </a:solidFill>
              </a:rPr>
              <a:t>0, Л</a:t>
            </a:r>
            <a:r>
              <a:rPr lang="ru-RU" sz="2400" b="1" dirty="0">
                <a:solidFill>
                  <a:srgbClr val="002060"/>
                </a:solidFill>
                <a:sym typeface="Symbol"/>
              </a:rPr>
              <a:t></a:t>
            </a:r>
            <a:r>
              <a:rPr lang="ru-RU" sz="2400" b="1" dirty="0">
                <a:solidFill>
                  <a:srgbClr val="002060"/>
                </a:solidFill>
              </a:rPr>
              <a:t>1, Р</a:t>
            </a:r>
            <a:r>
              <a:rPr lang="ru-RU" sz="2400" b="1" dirty="0">
                <a:solidFill>
                  <a:srgbClr val="002060"/>
                </a:solidFill>
                <a:sym typeface="Symbol"/>
              </a:rPr>
              <a:t></a:t>
            </a:r>
            <a:r>
              <a:rPr lang="ru-RU" sz="2400" b="1" dirty="0">
                <a:solidFill>
                  <a:srgbClr val="002060"/>
                </a:solidFill>
              </a:rPr>
              <a:t>2, Т</a:t>
            </a:r>
            <a:r>
              <a:rPr lang="ru-RU" sz="2400" b="1" dirty="0">
                <a:solidFill>
                  <a:srgbClr val="002060"/>
                </a:solidFill>
                <a:sym typeface="Symbol"/>
              </a:rPr>
              <a:t></a:t>
            </a:r>
            <a:r>
              <a:rPr lang="ru-RU" sz="2400" b="1" dirty="0">
                <a:solidFill>
                  <a:srgbClr val="002060"/>
                </a:solidFill>
              </a:rPr>
              <a:t>3; поскольку нумерация слов начинается с единицы, а первое число КККК</a:t>
            </a:r>
            <a:r>
              <a:rPr lang="ru-RU" sz="2400" b="1" dirty="0">
                <a:solidFill>
                  <a:srgbClr val="002060"/>
                </a:solidFill>
                <a:sym typeface="Symbol"/>
              </a:rPr>
              <a:t></a:t>
            </a:r>
            <a:r>
              <a:rPr lang="ru-RU" sz="2400" b="1" dirty="0">
                <a:solidFill>
                  <a:srgbClr val="002060"/>
                </a:solidFill>
              </a:rPr>
              <a:t>0000 равно 0, под номером 67 будет стоять число 66, которое нужно перевести в четверичную систему: 66 = 1002</a:t>
            </a:r>
            <a:r>
              <a:rPr lang="ru-RU" sz="2400" b="1" baseline="-25000" dirty="0">
                <a:solidFill>
                  <a:srgbClr val="002060"/>
                </a:solidFill>
              </a:rPr>
              <a:t>4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</a:p>
          <a:p>
            <a:pPr lvl="0"/>
            <a:r>
              <a:rPr lang="ru-RU" sz="2400" b="1" dirty="0">
                <a:solidFill>
                  <a:srgbClr val="002060"/>
                </a:solidFill>
              </a:rPr>
              <a:t>Выполнив обратную замену (цифр на буквы), получаем слово ЛККР.</a:t>
            </a:r>
          </a:p>
          <a:p>
            <a:pPr lvl="0"/>
            <a:r>
              <a:rPr lang="ru-RU" sz="4000" b="1" dirty="0">
                <a:solidFill>
                  <a:srgbClr val="002060"/>
                </a:solidFill>
              </a:rPr>
              <a:t>Ответ:  ЛККР.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31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457200" y="0"/>
            <a:ext cx="8229600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316416" y="6021288"/>
            <a:ext cx="713669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62074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82025" y="0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32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134282" y="24430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4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98351"/>
            <a:ext cx="82089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Задание </a:t>
            </a:r>
            <a:r>
              <a:rPr lang="ru-RU" sz="4800" b="1" dirty="0">
                <a:solidFill>
                  <a:srgbClr val="002060"/>
                </a:solidFill>
              </a:rPr>
              <a:t>10 № 6777. </a:t>
            </a:r>
            <a:r>
              <a:rPr lang="ru-RU" sz="4800" b="1" dirty="0" smtClean="0">
                <a:solidFill>
                  <a:srgbClr val="002060"/>
                </a:solidFill>
              </a:rPr>
              <a:t>Сколько </a:t>
            </a:r>
            <a:r>
              <a:rPr lang="ru-RU" sz="4800" b="1" dirty="0">
                <a:solidFill>
                  <a:srgbClr val="002060"/>
                </a:solidFill>
              </a:rPr>
              <a:t>слов длины 5 можно </a:t>
            </a:r>
            <a:r>
              <a:rPr lang="ru-RU" sz="4800" b="1" dirty="0" smtClean="0">
                <a:solidFill>
                  <a:srgbClr val="002060"/>
                </a:solidFill>
              </a:rPr>
              <a:t>составить </a:t>
            </a:r>
            <a:r>
              <a:rPr lang="ru-RU" sz="4800" b="1" dirty="0">
                <a:solidFill>
                  <a:srgbClr val="002060"/>
                </a:solidFill>
              </a:rPr>
              <a:t>из </a:t>
            </a:r>
            <a:r>
              <a:rPr lang="ru-RU" sz="4800" b="1" dirty="0" smtClean="0">
                <a:solidFill>
                  <a:srgbClr val="002060"/>
                </a:solidFill>
              </a:rPr>
              <a:t>букв</a:t>
            </a:r>
          </a:p>
          <a:p>
            <a:r>
              <a:rPr lang="ru-RU" sz="4800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>
                <a:solidFill>
                  <a:srgbClr val="002060"/>
                </a:solidFill>
              </a:rPr>
              <a:t>Е, Г, Э? </a:t>
            </a:r>
            <a:r>
              <a:rPr lang="ru-RU" sz="4800" b="1" dirty="0" smtClean="0">
                <a:solidFill>
                  <a:srgbClr val="002060"/>
                </a:solidFill>
              </a:rPr>
              <a:t>Каждая </a:t>
            </a:r>
            <a:r>
              <a:rPr lang="ru-RU" sz="4800" b="1" dirty="0">
                <a:solidFill>
                  <a:srgbClr val="002060"/>
                </a:solidFill>
              </a:rPr>
              <a:t>буква может </a:t>
            </a:r>
            <a:r>
              <a:rPr lang="ru-RU" sz="4800" b="1" dirty="0" smtClean="0">
                <a:solidFill>
                  <a:srgbClr val="002060"/>
                </a:solidFill>
              </a:rPr>
              <a:t>входить </a:t>
            </a:r>
            <a:r>
              <a:rPr lang="ru-RU" sz="4800" b="1" dirty="0">
                <a:solidFill>
                  <a:srgbClr val="002060"/>
                </a:solidFill>
              </a:rPr>
              <a:t>в слово </a:t>
            </a:r>
            <a:r>
              <a:rPr lang="ru-RU" sz="4800" b="1" dirty="0" smtClean="0">
                <a:solidFill>
                  <a:srgbClr val="002060"/>
                </a:solidFill>
              </a:rPr>
              <a:t>несколько </a:t>
            </a:r>
            <a:r>
              <a:rPr lang="ru-RU" sz="4800" b="1" dirty="0">
                <a:solidFill>
                  <a:srgbClr val="002060"/>
                </a:solidFill>
              </a:rPr>
              <a:t>раз.</a:t>
            </a:r>
          </a:p>
          <a:p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40557579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33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457200" y="0"/>
            <a:ext cx="8229600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1268760"/>
            <a:ext cx="85072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Если в </a:t>
            </a:r>
            <a:r>
              <a:rPr lang="ru-RU" sz="3600" b="1" dirty="0" smtClean="0">
                <a:solidFill>
                  <a:srgbClr val="002060"/>
                </a:solidFill>
              </a:rPr>
              <a:t>алфавите</a:t>
            </a:r>
            <a:r>
              <a:rPr lang="ru-RU" sz="3600" b="1" dirty="0">
                <a:solidFill>
                  <a:srgbClr val="002060"/>
                </a:solidFill>
              </a:rPr>
              <a:t> </a:t>
            </a:r>
            <a:r>
              <a:rPr lang="ru-RU" sz="3600" b="1" i="1" dirty="0">
                <a:solidFill>
                  <a:srgbClr val="002060"/>
                </a:solidFill>
              </a:rPr>
              <a:t>M</a:t>
            </a:r>
            <a:r>
              <a:rPr lang="ru-RU" sz="3600" b="1" dirty="0">
                <a:solidFill>
                  <a:srgbClr val="002060"/>
                </a:solidFill>
              </a:rPr>
              <a:t> </a:t>
            </a:r>
            <a:r>
              <a:rPr lang="ru-RU" sz="3600" b="1" dirty="0" smtClean="0">
                <a:solidFill>
                  <a:srgbClr val="002060"/>
                </a:solidFill>
              </a:rPr>
              <a:t>символов</a:t>
            </a:r>
            <a:r>
              <a:rPr lang="ru-RU" sz="3600" b="1" dirty="0">
                <a:solidFill>
                  <a:srgbClr val="002060"/>
                </a:solidFill>
              </a:rPr>
              <a:t>, то </a:t>
            </a:r>
            <a:r>
              <a:rPr lang="ru-RU" sz="3600" b="1" dirty="0" smtClean="0">
                <a:solidFill>
                  <a:srgbClr val="002060"/>
                </a:solidFill>
              </a:rPr>
              <a:t>количество </a:t>
            </a:r>
            <a:r>
              <a:rPr lang="ru-RU" sz="3600" b="1" dirty="0">
                <a:solidFill>
                  <a:srgbClr val="002060"/>
                </a:solidFill>
              </a:rPr>
              <a:t>всех </a:t>
            </a:r>
            <a:r>
              <a:rPr lang="ru-RU" sz="3600" b="1" dirty="0" smtClean="0">
                <a:solidFill>
                  <a:srgbClr val="002060"/>
                </a:solidFill>
              </a:rPr>
              <a:t>возможных </a:t>
            </a:r>
            <a:r>
              <a:rPr lang="ru-RU" sz="3600" b="1" dirty="0">
                <a:solidFill>
                  <a:srgbClr val="002060"/>
                </a:solidFill>
              </a:rPr>
              <a:t>«слов» (</a:t>
            </a:r>
            <a:r>
              <a:rPr lang="ru-RU" sz="3600" b="1" dirty="0" smtClean="0">
                <a:solidFill>
                  <a:srgbClr val="002060"/>
                </a:solidFill>
              </a:rPr>
              <a:t>сообщений</a:t>
            </a:r>
            <a:r>
              <a:rPr lang="ru-RU" sz="3600" b="1" dirty="0">
                <a:solidFill>
                  <a:srgbClr val="002060"/>
                </a:solidFill>
              </a:rPr>
              <a:t>) </a:t>
            </a:r>
            <a:r>
              <a:rPr lang="ru-RU" sz="3600" b="1" dirty="0" smtClean="0">
                <a:solidFill>
                  <a:srgbClr val="002060"/>
                </a:solidFill>
              </a:rPr>
              <a:t>длиной</a:t>
            </a:r>
            <a:r>
              <a:rPr lang="ru-RU" sz="3600" b="1" dirty="0">
                <a:solidFill>
                  <a:srgbClr val="002060"/>
                </a:solidFill>
              </a:rPr>
              <a:t> </a:t>
            </a:r>
            <a:r>
              <a:rPr lang="ru-RU" sz="3600" b="1" i="1" dirty="0">
                <a:solidFill>
                  <a:srgbClr val="002060"/>
                </a:solidFill>
              </a:rPr>
              <a:t>N</a:t>
            </a:r>
            <a:r>
              <a:rPr lang="ru-RU" sz="3600" b="1" dirty="0">
                <a:solidFill>
                  <a:srgbClr val="002060"/>
                </a:solidFill>
              </a:rPr>
              <a:t> равно </a:t>
            </a:r>
            <a:r>
              <a:rPr lang="ru-RU" sz="3600" b="1" i="1" dirty="0">
                <a:solidFill>
                  <a:srgbClr val="002060"/>
                </a:solidFill>
              </a:rPr>
              <a:t>Q</a:t>
            </a:r>
            <a:r>
              <a:rPr lang="ru-RU" sz="3600" b="1" dirty="0">
                <a:solidFill>
                  <a:srgbClr val="002060"/>
                </a:solidFill>
              </a:rPr>
              <a:t> = </a:t>
            </a:r>
            <a:r>
              <a:rPr lang="ru-RU" sz="3600" b="1" i="1" dirty="0">
                <a:solidFill>
                  <a:srgbClr val="002060"/>
                </a:solidFill>
              </a:rPr>
              <a:t>M</a:t>
            </a:r>
            <a:r>
              <a:rPr lang="ru-RU" sz="3600" b="1" i="1" baseline="30000" dirty="0">
                <a:solidFill>
                  <a:srgbClr val="002060"/>
                </a:solidFill>
              </a:rPr>
              <a:t>N</a:t>
            </a:r>
            <a:r>
              <a:rPr lang="ru-RU" sz="36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>
                <a:solidFill>
                  <a:srgbClr val="002060"/>
                </a:solidFill>
              </a:rPr>
              <a:t>В </a:t>
            </a:r>
            <a:r>
              <a:rPr lang="ru-RU" sz="3600" b="1">
                <a:solidFill>
                  <a:srgbClr val="002060"/>
                </a:solidFill>
              </a:rPr>
              <a:t>нашем </a:t>
            </a:r>
            <a:r>
              <a:rPr lang="ru-RU" sz="3600" b="1" smtClean="0">
                <a:solidFill>
                  <a:srgbClr val="002060"/>
                </a:solidFill>
              </a:rPr>
              <a:t>случае</a:t>
            </a:r>
            <a:r>
              <a:rPr lang="ru-RU" sz="3600" b="1" dirty="0">
                <a:solidFill>
                  <a:srgbClr val="002060"/>
                </a:solidFill>
              </a:rPr>
              <a:t> </a:t>
            </a:r>
            <a:r>
              <a:rPr lang="ru-RU" sz="3600" b="1" i="1" dirty="0">
                <a:solidFill>
                  <a:srgbClr val="002060"/>
                </a:solidFill>
              </a:rPr>
              <a:t>N</a:t>
            </a:r>
            <a:r>
              <a:rPr lang="ru-RU" sz="3600" b="1" dirty="0">
                <a:solidFill>
                  <a:srgbClr val="002060"/>
                </a:solidFill>
              </a:rPr>
              <a:t> = 5, </a:t>
            </a:r>
            <a:r>
              <a:rPr lang="ru-RU" sz="3600" b="1" i="1" dirty="0">
                <a:solidFill>
                  <a:srgbClr val="002060"/>
                </a:solidFill>
              </a:rPr>
              <a:t>M</a:t>
            </a:r>
            <a:r>
              <a:rPr lang="ru-RU" sz="3600" b="1" dirty="0">
                <a:solidFill>
                  <a:srgbClr val="002060"/>
                </a:solidFill>
              </a:rPr>
              <a:t> = 3</a:t>
            </a:r>
            <a:r>
              <a:rPr lang="ru-RU" sz="36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 Следовательно</a:t>
            </a:r>
            <a:r>
              <a:rPr lang="ru-RU" sz="3600" b="1" dirty="0">
                <a:solidFill>
                  <a:srgbClr val="002060"/>
                </a:solidFill>
              </a:rPr>
              <a:t>, </a:t>
            </a:r>
            <a:r>
              <a:rPr lang="ru-RU" sz="3600" b="1" i="1" dirty="0">
                <a:solidFill>
                  <a:srgbClr val="002060"/>
                </a:solidFill>
              </a:rPr>
              <a:t>Q</a:t>
            </a:r>
            <a:r>
              <a:rPr lang="ru-RU" sz="3600" b="1" dirty="0">
                <a:solidFill>
                  <a:srgbClr val="002060"/>
                </a:solidFill>
              </a:rPr>
              <a:t> = 3</a:t>
            </a:r>
            <a:r>
              <a:rPr lang="ru-RU" sz="3600" b="1" baseline="30000" dirty="0">
                <a:solidFill>
                  <a:srgbClr val="002060"/>
                </a:solidFill>
              </a:rPr>
              <a:t>5</a:t>
            </a:r>
            <a:r>
              <a:rPr lang="ru-RU" sz="3600" b="1" dirty="0">
                <a:solidFill>
                  <a:srgbClr val="002060"/>
                </a:solidFill>
              </a:rPr>
              <a:t> = 243.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 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Ответ: 243.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244408" y="6093296"/>
            <a:ext cx="720080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3069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82025" y="0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34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134282" y="24430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5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966145"/>
            <a:ext cx="842493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Задание </a:t>
            </a:r>
            <a:r>
              <a:rPr lang="ru-RU" sz="3600" b="1" dirty="0">
                <a:solidFill>
                  <a:srgbClr val="002060"/>
                </a:solidFill>
              </a:rPr>
              <a:t>10 </a:t>
            </a:r>
            <a:r>
              <a:rPr lang="ru-RU" sz="3600" b="1" dirty="0" smtClean="0">
                <a:solidFill>
                  <a:srgbClr val="002060"/>
                </a:solidFill>
              </a:rPr>
              <a:t>. </a:t>
            </a:r>
            <a:r>
              <a:rPr lang="ru-RU" sz="3600" b="1" dirty="0">
                <a:solidFill>
                  <a:srgbClr val="002060"/>
                </a:solidFill>
              </a:rPr>
              <a:t> </a:t>
            </a:r>
            <a:r>
              <a:rPr lang="ru-RU" sz="3600" b="1" dirty="0" smtClean="0">
                <a:solidFill>
                  <a:srgbClr val="002060"/>
                </a:solidFill>
              </a:rPr>
              <a:t>В закрытом </a:t>
            </a:r>
            <a:r>
              <a:rPr lang="ru-RU" sz="3600" b="1" dirty="0">
                <a:solidFill>
                  <a:srgbClr val="002060"/>
                </a:solidFill>
              </a:rPr>
              <a:t>ящике </a:t>
            </a:r>
            <a:r>
              <a:rPr lang="ru-RU" sz="3600" b="1" dirty="0" smtClean="0">
                <a:solidFill>
                  <a:srgbClr val="002060"/>
                </a:solidFill>
              </a:rPr>
              <a:t>находится </a:t>
            </a:r>
            <a:r>
              <a:rPr lang="ru-RU" sz="3600" b="1" dirty="0">
                <a:solidFill>
                  <a:srgbClr val="002060"/>
                </a:solidFill>
              </a:rPr>
              <a:t>32 </a:t>
            </a:r>
            <a:r>
              <a:rPr lang="ru-RU" sz="3600" b="1" dirty="0" smtClean="0">
                <a:solidFill>
                  <a:srgbClr val="002060"/>
                </a:solidFill>
              </a:rPr>
              <a:t>карандаша</a:t>
            </a:r>
            <a:r>
              <a:rPr lang="ru-RU" sz="3600" b="1" dirty="0">
                <a:solidFill>
                  <a:srgbClr val="002060"/>
                </a:solidFill>
              </a:rPr>
              <a:t>, </a:t>
            </a:r>
            <a:r>
              <a:rPr lang="ru-RU" sz="3600" b="1" dirty="0" smtClean="0">
                <a:solidFill>
                  <a:srgbClr val="002060"/>
                </a:solidFill>
              </a:rPr>
              <a:t>некоторые </a:t>
            </a:r>
            <a:r>
              <a:rPr lang="ru-RU" sz="3600" b="1" dirty="0">
                <a:solidFill>
                  <a:srgbClr val="002060"/>
                </a:solidFill>
              </a:rPr>
              <a:t>из них </a:t>
            </a:r>
            <a:r>
              <a:rPr lang="ru-RU" sz="3600" b="1" dirty="0" smtClean="0">
                <a:solidFill>
                  <a:srgbClr val="002060"/>
                </a:solidFill>
              </a:rPr>
              <a:t>синего </a:t>
            </a:r>
            <a:r>
              <a:rPr lang="ru-RU" sz="3600" b="1" dirty="0">
                <a:solidFill>
                  <a:srgbClr val="002060"/>
                </a:solidFill>
              </a:rPr>
              <a:t>цвета. 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pPr indent="536575"/>
            <a:r>
              <a:rPr lang="ru-RU" sz="3600" b="1" dirty="0" smtClean="0">
                <a:solidFill>
                  <a:srgbClr val="002060"/>
                </a:solidFill>
              </a:rPr>
              <a:t>Наугад вынимается </a:t>
            </a:r>
            <a:r>
              <a:rPr lang="ru-RU" sz="3600" b="1" dirty="0">
                <a:solidFill>
                  <a:srgbClr val="002060"/>
                </a:solidFill>
              </a:rPr>
              <a:t>один </a:t>
            </a:r>
            <a:r>
              <a:rPr lang="ru-RU" sz="3600" b="1" dirty="0" smtClean="0">
                <a:solidFill>
                  <a:srgbClr val="002060"/>
                </a:solidFill>
              </a:rPr>
              <a:t>карандаш</a:t>
            </a:r>
            <a:r>
              <a:rPr lang="ru-RU" sz="3600" b="1" dirty="0">
                <a:solidFill>
                  <a:srgbClr val="002060"/>
                </a:solidFill>
              </a:rPr>
              <a:t>. </a:t>
            </a:r>
            <a:r>
              <a:rPr lang="ru-RU" sz="3600" b="1" dirty="0" smtClean="0">
                <a:solidFill>
                  <a:srgbClr val="002060"/>
                </a:solidFill>
              </a:rPr>
              <a:t>Сообщение </a:t>
            </a:r>
            <a:r>
              <a:rPr lang="ru-RU" sz="3600" b="1" dirty="0">
                <a:solidFill>
                  <a:srgbClr val="002060"/>
                </a:solidFill>
              </a:rPr>
              <a:t>«этот </a:t>
            </a:r>
            <a:r>
              <a:rPr lang="ru-RU" sz="3600" b="1" dirty="0" smtClean="0">
                <a:solidFill>
                  <a:srgbClr val="002060"/>
                </a:solidFill>
              </a:rPr>
              <a:t>карандаш – НЕ </a:t>
            </a:r>
            <a:r>
              <a:rPr lang="ru-RU" sz="3600" b="1" dirty="0">
                <a:solidFill>
                  <a:srgbClr val="002060"/>
                </a:solidFill>
              </a:rPr>
              <a:t>синий» несёт 4 бита </a:t>
            </a:r>
            <a:r>
              <a:rPr lang="ru-RU" sz="3600" b="1" dirty="0" smtClean="0">
                <a:solidFill>
                  <a:srgbClr val="002060"/>
                </a:solidFill>
              </a:rPr>
              <a:t>информации</a:t>
            </a:r>
            <a:r>
              <a:rPr lang="ru-RU" sz="3600" b="1" dirty="0">
                <a:solidFill>
                  <a:srgbClr val="002060"/>
                </a:solidFill>
              </a:rPr>
              <a:t>. 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pPr indent="536575"/>
            <a:r>
              <a:rPr lang="ru-RU" sz="3600" b="1" dirty="0" smtClean="0">
                <a:solidFill>
                  <a:srgbClr val="002060"/>
                </a:solidFill>
              </a:rPr>
              <a:t>Сколько </a:t>
            </a:r>
            <a:r>
              <a:rPr lang="ru-RU" sz="3600" b="1" dirty="0">
                <a:solidFill>
                  <a:srgbClr val="002060"/>
                </a:solidFill>
              </a:rPr>
              <a:t>синих </a:t>
            </a:r>
            <a:r>
              <a:rPr lang="ru-RU" sz="3600" b="1" dirty="0" smtClean="0">
                <a:solidFill>
                  <a:srgbClr val="002060"/>
                </a:solidFill>
              </a:rPr>
              <a:t>карандашей </a:t>
            </a:r>
            <a:r>
              <a:rPr lang="ru-RU" sz="3600" b="1" dirty="0">
                <a:solidFill>
                  <a:srgbClr val="002060"/>
                </a:solidFill>
              </a:rPr>
              <a:t>в ящике</a:t>
            </a:r>
            <a:r>
              <a:rPr lang="ru-RU" sz="4000" b="1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30641292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82025" y="0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35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134282" y="24430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33" name="Picture 9" descr="http://reshuege.ru/formula/06/06c0aa9ff7625646d56defdfe5ab65f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52736"/>
            <a:ext cx="1587772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4282" y="1052736"/>
            <a:ext cx="849694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66688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Формула </a:t>
            </a:r>
            <a:r>
              <a:rPr lang="ru-RU" altLang="ru-RU" sz="2400" b="1" dirty="0" err="1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Шенонна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:   </a:t>
            </a:r>
            <a:r>
              <a:rPr lang="ru-RU" alt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 </a:t>
            </a:r>
            <a:r>
              <a:rPr lang="ru-RU" alt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alt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 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    где </a:t>
            </a:r>
            <a:r>
              <a:rPr lang="ru-RU" alt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x — 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количество информации </a:t>
            </a:r>
            <a:r>
              <a:rPr lang="ru-RU" alt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в 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сообщении </a:t>
            </a:r>
            <a:r>
              <a:rPr lang="ru-RU" alt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о 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событии </a:t>
            </a:r>
            <a:r>
              <a:rPr lang="ru-RU" alt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P, </a:t>
            </a:r>
            <a:endParaRPr lang="ru-RU" altLang="ru-RU" sz="2400" b="1" dirty="0" smtClean="0">
              <a:solidFill>
                <a:srgbClr val="002060"/>
              </a:solidFill>
              <a:latin typeface="Verdana" pitchFamily="34" charset="0"/>
              <a:cs typeface="Arial" pitchFamily="34" charset="0"/>
            </a:endParaRPr>
          </a:p>
          <a:p>
            <a:pPr lvl="0" indent="166688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p </a:t>
            </a:r>
            <a:r>
              <a:rPr lang="ru-RU" alt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— 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вероятность события </a:t>
            </a:r>
            <a:r>
              <a:rPr lang="ru-RU" alt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P.</a:t>
            </a:r>
            <a:r>
              <a:rPr lang="ru-RU" alt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alt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indent="166688" algn="just" fontAlgn="base">
              <a:spcBef>
                <a:spcPct val="0"/>
              </a:spcBef>
              <a:spcAft>
                <a:spcPct val="0"/>
              </a:spcAft>
            </a:pPr>
            <a:endParaRPr lang="ru-RU" alt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indent="166688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вероятность </a:t>
            </a:r>
            <a:r>
              <a:rPr 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того, что </a:t>
            </a:r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достали </a:t>
            </a:r>
            <a:endParaRPr lang="ru-RU" sz="2400" b="1" dirty="0" smtClean="0">
              <a:solidFill>
                <a:srgbClr val="002060"/>
              </a:solidFill>
              <a:latin typeface="Verdana" pitchFamily="34" charset="0"/>
              <a:cs typeface="Arial" pitchFamily="34" charset="0"/>
            </a:endParaRPr>
          </a:p>
          <a:p>
            <a:pPr lvl="0" indent="166688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НЕ </a:t>
            </a:r>
            <a:r>
              <a:rPr 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синий  где                           — число синих </a:t>
            </a:r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карандашей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</a:p>
          <a:p>
            <a:pPr lvl="0" indent="166688" fontAlgn="base">
              <a:spcBef>
                <a:spcPct val="0"/>
              </a:spcBef>
              <a:spcAft>
                <a:spcPct val="0"/>
              </a:spcAft>
            </a:pPr>
            <a:endParaRPr lang="ru-RU" alt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indent="166688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Воспользовавшись формулой </a:t>
            </a:r>
            <a:r>
              <a:rPr lang="ru-RU" sz="2400" b="1" dirty="0" err="1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Шенонна</a:t>
            </a:r>
            <a:r>
              <a:rPr 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, </a:t>
            </a:r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получаем</a:t>
            </a:r>
            <a:r>
              <a:rPr lang="ru-RU" sz="2400" b="1" dirty="0">
                <a:solidFill>
                  <a:srgbClr val="002060"/>
                </a:solidFill>
                <a:latin typeface="Verdana" pitchFamily="34" charset="0"/>
                <a:cs typeface="Arial" pitchFamily="34" charset="0"/>
              </a:rPr>
              <a:t>, что</a:t>
            </a:r>
          </a:p>
          <a:p>
            <a:pPr lvl="0" indent="166688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 indent="166688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У=30</a:t>
            </a:r>
            <a:endParaRPr lang="ru-RU" alt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8" name="Picture 14" descr="http://reshuege.ru/formula/83/83fe5b6c69e68013b43328a703fb47c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72721" y="3190657"/>
            <a:ext cx="1820066" cy="803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reshuege.ru/formula/cc/cc1d15b6ad6620a3efaa1cbdf157710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085184"/>
            <a:ext cx="3198333" cy="82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reshuege.ru/formula/3e/3e80b3b7242e282f682816783ca298f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157192"/>
            <a:ext cx="3115503" cy="729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Заголовок 5"/>
          <p:cNvSpPr txBox="1">
            <a:spLocks/>
          </p:cNvSpPr>
          <p:nvPr/>
        </p:nvSpPr>
        <p:spPr>
          <a:xfrm>
            <a:off x="457200" y="188640"/>
            <a:ext cx="8229600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80679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36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231726" y="1628800"/>
            <a:ext cx="5682604" cy="1613706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Задачи</a:t>
            </a:r>
          </a:p>
          <a:p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для тренировки </a:t>
            </a:r>
            <a:endParaRPr lang="ru-RU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251520" y="18256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самоподготовка </a:t>
            </a:r>
            <a:endParaRPr lang="ru-RU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Заголовок 5"/>
          <p:cNvSpPr txBox="1">
            <a:spLocks/>
          </p:cNvSpPr>
          <p:nvPr/>
        </p:nvSpPr>
        <p:spPr>
          <a:xfrm>
            <a:off x="445097" y="3717032"/>
            <a:ext cx="6624736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ru-RU" sz="3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видеоурок</a:t>
            </a:r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ru-RU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7249" y="3501008"/>
            <a:ext cx="2195759" cy="19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14330" y="1418518"/>
            <a:ext cx="2797622" cy="225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Блок-схема: решение 1">
            <a:hlinkClick r:id="rId4" action="ppaction://hlinkfile"/>
          </p:cNvPr>
          <p:cNvSpPr/>
          <p:nvPr/>
        </p:nvSpPr>
        <p:spPr>
          <a:xfrm>
            <a:off x="6804249" y="2738450"/>
            <a:ext cx="1922512" cy="100811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ссылка</a:t>
            </a:r>
            <a:endParaRPr lang="ru-RU" dirty="0"/>
          </a:p>
        </p:txBody>
      </p:sp>
      <p:sp>
        <p:nvSpPr>
          <p:cNvPr id="11" name="Блок-схема: решение 10">
            <a:hlinkClick r:id="rId4" action="ppaction://hlinkfile"/>
          </p:cNvPr>
          <p:cNvSpPr/>
          <p:nvPr/>
        </p:nvSpPr>
        <p:spPr>
          <a:xfrm>
            <a:off x="5933008" y="3950252"/>
            <a:ext cx="1922512" cy="100811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ссылка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6591" y="5053665"/>
            <a:ext cx="61975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hlinkClick r:id="rId5"/>
              </a:rPr>
              <a:t>https://</a:t>
            </a:r>
            <a:r>
              <a:rPr lang="en-US" sz="2000" b="1" dirty="0" smtClean="0">
                <a:hlinkClick r:id="rId5"/>
              </a:rPr>
              <a:t>www.youtube.com/watch?v=BoBnzjwLsnU</a:t>
            </a:r>
            <a:endParaRPr lang="ru-RU" sz="2000" b="1" dirty="0" smtClean="0"/>
          </a:p>
          <a:p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2131494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600200"/>
          </a:xfrm>
        </p:spPr>
        <p:txBody>
          <a:bodyPr/>
          <a:lstStyle/>
          <a:p>
            <a:r>
              <a:rPr lang="ru-RU" b="1" dirty="0">
                <a:effectLst/>
              </a:rPr>
              <a:t>Полезные сайты для ПОДГОТОВКИ К ЕГЭ!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A824-1278-4117-8A5F-941E65BD8046}" type="slidenum">
              <a:rPr lang="ru-RU" smtClean="0"/>
              <a:pPr/>
              <a:t>37</a:t>
            </a:fld>
            <a:endParaRPr lang="ru-RU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624288"/>
            <a:ext cx="1368152" cy="123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374126" y="2136339"/>
            <a:ext cx="8748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200" b="1" dirty="0">
                <a:solidFill>
                  <a:srgbClr val="002060"/>
                </a:solidFill>
              </a:rPr>
              <a:t>Информатика - это просто </a:t>
            </a:r>
            <a:r>
              <a:rPr lang="ru-RU" sz="3200" b="1" u="sng" dirty="0">
                <a:solidFill>
                  <a:srgbClr val="002060"/>
                </a:solidFill>
                <a:hlinkClick r:id="rId3"/>
              </a:rPr>
              <a:t>http://easyinformatics.ru/</a:t>
            </a:r>
            <a:endParaRPr lang="ru-RU" sz="3200" b="1" dirty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3200" b="1" dirty="0" err="1">
                <a:solidFill>
                  <a:srgbClr val="002060"/>
                </a:solidFill>
              </a:rPr>
              <a:t>Видеоразбор</a:t>
            </a:r>
            <a:r>
              <a:rPr lang="ru-RU" sz="3200" b="1" dirty="0">
                <a:solidFill>
                  <a:srgbClr val="002060"/>
                </a:solidFill>
              </a:rPr>
              <a:t> задачи </a:t>
            </a:r>
            <a:r>
              <a:rPr lang="ru-RU" sz="3200" b="1" dirty="0" smtClean="0">
                <a:solidFill>
                  <a:srgbClr val="002060"/>
                </a:solidFill>
              </a:rPr>
              <a:t>ЕГЭ-2013 </a:t>
            </a:r>
            <a:r>
              <a:rPr lang="ru-RU" sz="3200" b="1" dirty="0">
                <a:solidFill>
                  <a:srgbClr val="002060"/>
                </a:solidFill>
              </a:rPr>
              <a:t> </a:t>
            </a:r>
            <a:r>
              <a:rPr lang="ru-RU" sz="3200" b="1" u="sng" dirty="0">
                <a:solidFill>
                  <a:srgbClr val="002060"/>
                </a:solidFill>
                <a:hlinkClick r:id="rId4"/>
              </a:rPr>
              <a:t>http://www.агейчев.рф/ege.html</a:t>
            </a:r>
            <a:endParaRPr lang="ru-RU" sz="3200" b="1" dirty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3200" b="1" dirty="0">
                <a:solidFill>
                  <a:srgbClr val="002060"/>
                </a:solidFill>
              </a:rPr>
              <a:t>Образовательный портал для подготовки </a:t>
            </a:r>
            <a:r>
              <a:rPr lang="ru-RU" sz="3200" b="1" dirty="0" smtClean="0">
                <a:solidFill>
                  <a:srgbClr val="002060"/>
                </a:solidFill>
              </a:rPr>
              <a:t>к экзаменам</a:t>
            </a:r>
            <a:r>
              <a:rPr lang="ru-RU" sz="3200" b="1" dirty="0">
                <a:solidFill>
                  <a:srgbClr val="002060"/>
                </a:solidFill>
              </a:rPr>
              <a:t> </a:t>
            </a:r>
            <a:r>
              <a:rPr lang="ru-RU" sz="3200" b="1" u="sng" dirty="0">
                <a:solidFill>
                  <a:srgbClr val="002060"/>
                </a:solidFill>
                <a:hlinkClick r:id="rId5"/>
              </a:rPr>
              <a:t>http://inf.reshuege.ru/?redir=1</a:t>
            </a:r>
            <a:endParaRPr lang="ru-RU" sz="3200" b="1" dirty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3200" b="1" dirty="0">
                <a:solidFill>
                  <a:srgbClr val="002060"/>
                </a:solidFill>
              </a:rPr>
              <a:t>ЕГЭ по информатике 2013 </a:t>
            </a:r>
            <a:r>
              <a:rPr lang="ru-RU" sz="3200" b="1" u="sng" dirty="0">
                <a:solidFill>
                  <a:srgbClr val="002060"/>
                </a:solidFill>
                <a:hlinkClick r:id="rId6"/>
              </a:rPr>
              <a:t>http://infoegehelp.ru/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Управляющая кнопка: домой 3">
            <a:hlinkClick r:id="rId7" action="ppaction://hlinksldjump" highlightClick="1"/>
          </p:cNvPr>
          <p:cNvSpPr/>
          <p:nvPr/>
        </p:nvSpPr>
        <p:spPr>
          <a:xfrm>
            <a:off x="8244408" y="5949280"/>
            <a:ext cx="606299" cy="71137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37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70340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856" y="692696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каналу связи передаются сообщения, каждое из которых содержит 16 букв А, 8 букв Б, 4 буквы В и 4 буквы Г (других букв в сообщениях нет). Каждую букву кодируют двоичной последовательностью. При выборе кода учитывались два требования: 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а) ни одно кодовое слово не является началом другого (это нужно, чтобы код допускал однозначное декодирование);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б) общая длина закодированного сообщения должна быть как можно меньше.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Какой код из приведённых ниже следует выбрать для кодирования букв А, Б, В и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Г?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А:0, Б:10, В:110, Г:111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А:0, Б:10, В:01, Г:11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А:1, Б:01, В:011, Г:001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А:00, Б:01, В:10, Г:11</a:t>
            </a:r>
          </a:p>
        </p:txBody>
      </p:sp>
      <p:sp>
        <p:nvSpPr>
          <p:cNvPr id="4" name="Заголовок 5"/>
          <p:cNvSpPr txBox="1">
            <a:spLocks/>
          </p:cNvSpPr>
          <p:nvPr/>
        </p:nvSpPr>
        <p:spPr>
          <a:xfrm>
            <a:off x="0" y="2231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1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4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79814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108" y="260648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</a:rPr>
              <a:t>сначала выберем коды, в которых ни одно кодовое слово не совпадет с началом другого (такие коды называю префиксными)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</a:rPr>
              <a:t>для кода 2 условие «а» не выполняется, так как кодовое слово буквы В (01) начинается с кодового слова буквы А (0)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</a:rPr>
              <a:t>для кода 3 условие «а» не выполняется, так как кодовое слово буквы В (011) начинается с кодового слова буквы Б (01)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</a:rPr>
              <a:t>для кодов 1 и 4 условие выполняется, их рассматриваем дальше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</a:rPr>
              <a:t>считаем общее количество битов в сообщении для кода 1: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</a:rPr>
              <a:t>16∙1 + 8·2 + 4∙3 + 4∙3</a:t>
            </a:r>
            <a:r>
              <a:rPr lang="en-US" sz="2200" b="1" dirty="0">
                <a:solidFill>
                  <a:srgbClr val="002060"/>
                </a:solidFill>
              </a:rPr>
              <a:t> = 56 </a:t>
            </a:r>
            <a:r>
              <a:rPr lang="en-US" sz="2200" b="1" dirty="0" err="1">
                <a:solidFill>
                  <a:srgbClr val="002060"/>
                </a:solidFill>
              </a:rPr>
              <a:t>битов</a:t>
            </a:r>
            <a:endParaRPr lang="ru-RU" sz="2200" b="1" dirty="0">
              <a:solidFill>
                <a:srgbClr val="002060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</a:rPr>
              <a:t>считаем общее количество битов в сообщении для кода 4: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</a:rPr>
              <a:t>16∙2 + 8·2 + 4∙2 + 4∙2</a:t>
            </a:r>
            <a:r>
              <a:rPr lang="en-US" sz="2200" b="1" dirty="0">
                <a:solidFill>
                  <a:srgbClr val="002060"/>
                </a:solidFill>
              </a:rPr>
              <a:t> = 6</a:t>
            </a:r>
            <a:r>
              <a:rPr lang="ru-RU" sz="2200" b="1" dirty="0">
                <a:solidFill>
                  <a:srgbClr val="002060"/>
                </a:solidFill>
              </a:rPr>
              <a:t>4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бит</a:t>
            </a:r>
            <a:r>
              <a:rPr lang="ru-RU" sz="2200" b="1" dirty="0">
                <a:solidFill>
                  <a:srgbClr val="002060"/>
                </a:solidFill>
              </a:rPr>
              <a:t>а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</a:rPr>
              <a:t>код 1 даёт наименьшую длину сообщения, поэтому выбираем его</a:t>
            </a:r>
          </a:p>
          <a:p>
            <a:pPr lvl="0"/>
            <a:r>
              <a:rPr lang="ru-RU" sz="2200" b="1" dirty="0">
                <a:solidFill>
                  <a:srgbClr val="002060"/>
                </a:solidFill>
              </a:rPr>
              <a:t>Ответ: 1.</a:t>
            </a:r>
          </a:p>
        </p:txBody>
      </p:sp>
      <p:sp>
        <p:nvSpPr>
          <p:cNvPr id="4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82025" y="0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5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0" y="2231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задачи 1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88042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6947" y="933165"/>
            <a:ext cx="8401518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0225"/>
            <a:r>
              <a:rPr lang="ru-RU" sz="3200" b="1" dirty="0" smtClean="0">
                <a:solidFill>
                  <a:srgbClr val="002060"/>
                </a:solidFill>
              </a:rPr>
              <a:t>Для кодирования некоторой последовательности, состоящей из букв А, Б, В, Г, решили использовать неравномерный двоичный код, удовлетворяющий условию </a:t>
            </a:r>
            <a:r>
              <a:rPr lang="ru-RU" sz="3200" b="1" dirty="0" err="1" smtClean="0">
                <a:solidFill>
                  <a:srgbClr val="002060"/>
                </a:solidFill>
              </a:rPr>
              <a:t>Фано</a:t>
            </a:r>
            <a:r>
              <a:rPr lang="ru-RU" sz="3200" b="1" dirty="0" smtClean="0">
                <a:solidFill>
                  <a:srgbClr val="002060"/>
                </a:solidFill>
              </a:rPr>
              <a:t>.</a:t>
            </a:r>
          </a:p>
          <a:p>
            <a:pPr indent="530225"/>
            <a:r>
              <a:rPr lang="ru-RU" sz="3200" b="1" dirty="0" smtClean="0">
                <a:solidFill>
                  <a:srgbClr val="002060"/>
                </a:solidFill>
              </a:rPr>
              <a:t> Для буквы А использовали кодовое слово 0, для буквы Б – кодовое слово 110.</a:t>
            </a:r>
          </a:p>
          <a:p>
            <a:pPr indent="530225"/>
            <a:r>
              <a:rPr lang="ru-RU" sz="3200" b="1" dirty="0" smtClean="0">
                <a:solidFill>
                  <a:srgbClr val="002060"/>
                </a:solidFill>
              </a:rPr>
              <a:t>Какова наименьшая возможная суммарная длина всех четырёх кодовых слов?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1) 7	2) 8	3) 9	4) 10</a:t>
            </a:r>
          </a:p>
          <a:p>
            <a:endParaRPr lang="ru-RU" sz="3600" i="1" dirty="0" smtClean="0"/>
          </a:p>
          <a:p>
            <a:endParaRPr lang="ru-RU" sz="3600" dirty="0"/>
          </a:p>
        </p:txBody>
      </p:sp>
      <p:sp>
        <p:nvSpPr>
          <p:cNvPr id="4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04448" y="1"/>
            <a:ext cx="539552" cy="332656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6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0" y="22312"/>
            <a:ext cx="8460432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2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26405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852" y="692696"/>
            <a:ext cx="87849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0225"/>
            <a:r>
              <a:rPr lang="ru-RU" sz="2800" b="1" i="1" dirty="0">
                <a:solidFill>
                  <a:srgbClr val="002060"/>
                </a:solidFill>
              </a:rPr>
              <a:t>Решение (способ 1, исключение вариантов):</a:t>
            </a:r>
          </a:p>
          <a:p>
            <a:pPr lvl="0"/>
            <a:r>
              <a:rPr lang="ru-RU" sz="2600" b="1" dirty="0">
                <a:solidFill>
                  <a:srgbClr val="002060"/>
                </a:solidFill>
              </a:rPr>
              <a:t>условие </a:t>
            </a:r>
            <a:r>
              <a:rPr lang="ru-RU" sz="2600" b="1" dirty="0" err="1">
                <a:solidFill>
                  <a:srgbClr val="002060"/>
                </a:solidFill>
              </a:rPr>
              <a:t>Фано</a:t>
            </a:r>
            <a:r>
              <a:rPr lang="ru-RU" sz="2600" b="1" dirty="0">
                <a:solidFill>
                  <a:srgbClr val="002060"/>
                </a:solidFill>
              </a:rPr>
              <a:t> означает, что ни одно кодовое слово не совпадает с началом другого кодового слова</a:t>
            </a:r>
          </a:p>
          <a:p>
            <a:pPr lvl="0"/>
            <a:r>
              <a:rPr lang="ru-RU" sz="2600" b="1" dirty="0">
                <a:solidFill>
                  <a:srgbClr val="002060"/>
                </a:solidFill>
              </a:rPr>
              <a:t>поскольку уже есть кодовое слово 0, ни одно другое кодовое слово не может начинаться с </a:t>
            </a:r>
            <a:r>
              <a:rPr lang="ru-RU" sz="2600" b="1" dirty="0" smtClean="0">
                <a:solidFill>
                  <a:srgbClr val="002060"/>
                </a:solidFill>
              </a:rPr>
              <a:t>0 поскольку </a:t>
            </a:r>
            <a:r>
              <a:rPr lang="ru-RU" sz="2600" b="1" dirty="0">
                <a:solidFill>
                  <a:srgbClr val="002060"/>
                </a:solidFill>
              </a:rPr>
              <a:t>есть код 110, запрещены кодовые слова 1, 11; кроме того, ни одно другое кодовое слово не может начинаться с </a:t>
            </a:r>
            <a:r>
              <a:rPr lang="ru-RU" sz="2600" b="1" dirty="0" smtClean="0">
                <a:solidFill>
                  <a:srgbClr val="002060"/>
                </a:solidFill>
              </a:rPr>
              <a:t>110</a:t>
            </a:r>
          </a:p>
          <a:p>
            <a:pPr lvl="0"/>
            <a:r>
              <a:rPr lang="ru-RU" sz="2600" b="1" dirty="0" smtClean="0">
                <a:solidFill>
                  <a:srgbClr val="002060"/>
                </a:solidFill>
              </a:rPr>
              <a:t>таким </a:t>
            </a:r>
            <a:r>
              <a:rPr lang="ru-RU" sz="2600" b="1" dirty="0">
                <a:solidFill>
                  <a:srgbClr val="002060"/>
                </a:solidFill>
              </a:rPr>
              <a:t>образом, нужно выбрать еще два кодовых слова, для которых выполняются эти </a:t>
            </a:r>
            <a:r>
              <a:rPr lang="ru-RU" sz="2600" b="1" dirty="0" smtClean="0">
                <a:solidFill>
                  <a:srgbClr val="002060"/>
                </a:solidFill>
              </a:rPr>
              <a:t>ограничения.</a:t>
            </a:r>
            <a:endParaRPr lang="ru-RU" sz="2600" b="1" dirty="0">
              <a:solidFill>
                <a:srgbClr val="002060"/>
              </a:solidFill>
            </a:endParaRPr>
          </a:p>
          <a:p>
            <a:pPr lvl="0" indent="530225"/>
            <a:r>
              <a:rPr lang="ru-RU" sz="2600" b="1" dirty="0">
                <a:solidFill>
                  <a:srgbClr val="002060"/>
                </a:solidFill>
              </a:rPr>
              <a:t>Е</a:t>
            </a:r>
            <a:r>
              <a:rPr lang="ru-RU" sz="2600" b="1" dirty="0" smtClean="0">
                <a:solidFill>
                  <a:srgbClr val="002060"/>
                </a:solidFill>
              </a:rPr>
              <a:t>сть </a:t>
            </a:r>
            <a:r>
              <a:rPr lang="ru-RU" sz="2600" b="1" dirty="0">
                <a:solidFill>
                  <a:srgbClr val="002060"/>
                </a:solidFill>
              </a:rPr>
              <a:t>одно допустимое кодовое слово из двух символов: </a:t>
            </a:r>
            <a:r>
              <a:rPr lang="ru-RU" sz="2600" b="1" dirty="0" smtClean="0">
                <a:solidFill>
                  <a:srgbClr val="002060"/>
                </a:solidFill>
              </a:rPr>
              <a:t>10 если </a:t>
            </a:r>
            <a:r>
              <a:rPr lang="ru-RU" sz="2600" b="1" dirty="0">
                <a:solidFill>
                  <a:srgbClr val="002060"/>
                </a:solidFill>
              </a:rPr>
              <a:t>выбрать кодовое слово 10 для буквы В, то остаётся одно допустимое трёхсимвольное кодовое слово – 111, которое можно выбрать для буквы </a:t>
            </a:r>
            <a:r>
              <a:rPr lang="ru-RU" sz="2600" b="1" dirty="0" smtClean="0">
                <a:solidFill>
                  <a:srgbClr val="002060"/>
                </a:solidFill>
              </a:rPr>
              <a:t>Г</a:t>
            </a:r>
            <a:endParaRPr lang="ru-RU" sz="2600" b="1" dirty="0">
              <a:solidFill>
                <a:srgbClr val="002060"/>
              </a:solidFill>
            </a:endParaRPr>
          </a:p>
        </p:txBody>
      </p:sp>
      <p:sp>
        <p:nvSpPr>
          <p:cNvPr id="4" name="Номер слайда 2"/>
          <p:cNvSpPr txBox="1">
            <a:spLocks/>
          </p:cNvSpPr>
          <p:nvPr/>
        </p:nvSpPr>
        <p:spPr>
          <a:xfrm>
            <a:off x="8582025" y="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7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683568" y="39558"/>
            <a:ext cx="7776864" cy="90872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задача 2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90506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052736"/>
            <a:ext cx="862011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002060"/>
                </a:solidFill>
              </a:rPr>
              <a:t>выбрав </a:t>
            </a:r>
            <a:r>
              <a:rPr lang="ru-RU" sz="3200" b="1" dirty="0">
                <a:solidFill>
                  <a:srgbClr val="002060"/>
                </a:solidFill>
              </a:rPr>
              <a:t>кодовые слова А – 0, Б – 110, В – 10, Г – 111, получаем суммарную длину кодовых слов 9 </a:t>
            </a:r>
            <a:r>
              <a:rPr lang="ru-RU" sz="3200" b="1" dirty="0" smtClean="0">
                <a:solidFill>
                  <a:srgbClr val="002060"/>
                </a:solidFill>
              </a:rPr>
              <a:t>символов.</a:t>
            </a:r>
            <a:endParaRPr lang="ru-RU" sz="3200" b="1" dirty="0">
              <a:solidFill>
                <a:srgbClr val="002060"/>
              </a:solidFill>
            </a:endParaRPr>
          </a:p>
          <a:p>
            <a:pPr lvl="0" indent="442913"/>
            <a:r>
              <a:rPr lang="ru-RU" sz="3200" b="1" dirty="0" smtClean="0">
                <a:solidFill>
                  <a:srgbClr val="002060"/>
                </a:solidFill>
              </a:rPr>
              <a:t>Если </a:t>
            </a:r>
            <a:r>
              <a:rPr lang="ru-RU" sz="3200" b="1" dirty="0">
                <a:solidFill>
                  <a:srgbClr val="002060"/>
                </a:solidFill>
              </a:rPr>
              <a:t>же не выбрать В – 10, то есть три допустимых трёхсимвольных кодовых слова: 100, 101 и 110; при выборе любых двух их них для букв В и Г получаем суммарную длину кодовых слов 10, что больше 9; поэтому выбираем вариант 3 (9 символов) </a:t>
            </a:r>
          </a:p>
          <a:p>
            <a:pPr lvl="0"/>
            <a:r>
              <a:rPr lang="ru-RU" sz="3200" b="1" dirty="0">
                <a:solidFill>
                  <a:srgbClr val="002060"/>
                </a:solidFill>
              </a:rPr>
              <a:t>Ответ: 3. </a:t>
            </a:r>
          </a:p>
        </p:txBody>
      </p:sp>
      <p:sp>
        <p:nvSpPr>
          <p:cNvPr id="7" name="Заголовок 5"/>
          <p:cNvSpPr txBox="1">
            <a:spLocks noGrp="1"/>
          </p:cNvSpPr>
          <p:nvPr>
            <p:ph type="title"/>
          </p:nvPr>
        </p:nvSpPr>
        <p:spPr>
          <a:xfrm>
            <a:off x="0" y="0"/>
            <a:ext cx="9217024" cy="835496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ru-RU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</a:t>
            </a:r>
            <a:r>
              <a:rPr lang="ru-RU" sz="4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задча</a:t>
            </a:r>
            <a:r>
              <a:rPr lang="ru-RU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2 </a:t>
            </a:r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(продолжение) 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Номер слайда 2"/>
          <p:cNvSpPr txBox="1">
            <a:spLocks/>
          </p:cNvSpPr>
          <p:nvPr/>
        </p:nvSpPr>
        <p:spPr>
          <a:xfrm>
            <a:off x="8604448" y="1"/>
            <a:ext cx="539552" cy="332656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8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14642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1"/>
          <p:cNvGrpSpPr>
            <a:grpSpLocks noChangeAspect="1"/>
          </p:cNvGrpSpPr>
          <p:nvPr/>
        </p:nvGrpSpPr>
        <p:grpSpPr bwMode="auto">
          <a:xfrm>
            <a:off x="6350286" y="3284984"/>
            <a:ext cx="3637990" cy="2592902"/>
            <a:chOff x="4902" y="2904"/>
            <a:chExt cx="3922" cy="2221"/>
          </a:xfrm>
        </p:grpSpPr>
        <p:sp>
          <p:nvSpPr>
            <p:cNvPr id="3" name="AutoShape 38"/>
            <p:cNvSpPr>
              <a:spLocks noChangeAspect="1" noChangeArrowheads="1" noTextEdit="1"/>
            </p:cNvSpPr>
            <p:nvPr/>
          </p:nvSpPr>
          <p:spPr bwMode="auto">
            <a:xfrm>
              <a:off x="4902" y="2904"/>
              <a:ext cx="3922" cy="22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Oval 37"/>
            <p:cNvSpPr>
              <a:spLocks noChangeArrowheads="1"/>
            </p:cNvSpPr>
            <p:nvPr/>
          </p:nvSpPr>
          <p:spPr bwMode="auto">
            <a:xfrm>
              <a:off x="5781" y="2912"/>
              <a:ext cx="143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Oval 36"/>
            <p:cNvSpPr>
              <a:spLocks noChangeArrowheads="1"/>
            </p:cNvSpPr>
            <p:nvPr/>
          </p:nvSpPr>
          <p:spPr bwMode="auto">
            <a:xfrm>
              <a:off x="4910" y="3427"/>
              <a:ext cx="421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Oval 35"/>
            <p:cNvSpPr>
              <a:spLocks noChangeArrowheads="1"/>
            </p:cNvSpPr>
            <p:nvPr/>
          </p:nvSpPr>
          <p:spPr bwMode="auto">
            <a:xfrm>
              <a:off x="7093" y="4073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Oval 34"/>
            <p:cNvSpPr>
              <a:spLocks noChangeArrowheads="1"/>
            </p:cNvSpPr>
            <p:nvPr/>
          </p:nvSpPr>
          <p:spPr bwMode="auto">
            <a:xfrm>
              <a:off x="6437" y="3493"/>
              <a:ext cx="143" cy="1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Oval 33"/>
            <p:cNvSpPr>
              <a:spLocks noChangeArrowheads="1"/>
            </p:cNvSpPr>
            <p:nvPr/>
          </p:nvSpPr>
          <p:spPr bwMode="auto">
            <a:xfrm>
              <a:off x="6232" y="4663"/>
              <a:ext cx="422" cy="42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Б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Line 32"/>
            <p:cNvSpPr>
              <a:spLocks noChangeShapeType="1"/>
            </p:cNvSpPr>
            <p:nvPr/>
          </p:nvSpPr>
          <p:spPr bwMode="auto">
            <a:xfrm flipH="1">
              <a:off x="5276" y="2987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31"/>
            <p:cNvSpPr>
              <a:spLocks noChangeShapeType="1"/>
            </p:cNvSpPr>
            <p:nvPr/>
          </p:nvSpPr>
          <p:spPr bwMode="auto">
            <a:xfrm>
              <a:off x="5887" y="2998"/>
              <a:ext cx="571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30"/>
            <p:cNvSpPr>
              <a:spLocks noChangeShapeType="1"/>
            </p:cNvSpPr>
            <p:nvPr/>
          </p:nvSpPr>
          <p:spPr bwMode="auto">
            <a:xfrm>
              <a:off x="6542" y="3600"/>
              <a:ext cx="571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29"/>
            <p:cNvSpPr>
              <a:spLocks noChangeShapeType="1"/>
            </p:cNvSpPr>
            <p:nvPr/>
          </p:nvSpPr>
          <p:spPr bwMode="auto">
            <a:xfrm flipH="1">
              <a:off x="6544" y="4190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Text Box 28"/>
            <p:cNvSpPr txBox="1">
              <a:spLocks noChangeArrowheads="1"/>
            </p:cNvSpPr>
            <p:nvPr/>
          </p:nvSpPr>
          <p:spPr bwMode="auto">
            <a:xfrm>
              <a:off x="6137" y="296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27"/>
            <p:cNvSpPr txBox="1">
              <a:spLocks noChangeArrowheads="1"/>
            </p:cNvSpPr>
            <p:nvPr/>
          </p:nvSpPr>
          <p:spPr bwMode="auto">
            <a:xfrm>
              <a:off x="5331" y="296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6717" y="3547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25"/>
            <p:cNvSpPr txBox="1">
              <a:spLocks noChangeArrowheads="1"/>
            </p:cNvSpPr>
            <p:nvPr/>
          </p:nvSpPr>
          <p:spPr bwMode="auto">
            <a:xfrm>
              <a:off x="6609" y="4180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24"/>
            <p:cNvSpPr>
              <a:spLocks noChangeShapeType="1"/>
            </p:cNvSpPr>
            <p:nvPr/>
          </p:nvSpPr>
          <p:spPr bwMode="auto">
            <a:xfrm flipH="1">
              <a:off x="5910" y="3579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Text Box 23"/>
            <p:cNvSpPr txBox="1">
              <a:spLocks noChangeArrowheads="1"/>
            </p:cNvSpPr>
            <p:nvPr/>
          </p:nvSpPr>
          <p:spPr bwMode="auto">
            <a:xfrm>
              <a:off x="5976" y="3546"/>
              <a:ext cx="3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7210" y="4168"/>
              <a:ext cx="570" cy="5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288830" y="922683"/>
            <a:ext cx="8467383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Решение (способ 2, построение дерева):</a:t>
            </a:r>
            <a:endParaRPr kumimoji="0" lang="ru-RU" altLang="ru-RU" sz="28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условие </a:t>
            </a:r>
            <a:r>
              <a:rPr kumimoji="0" lang="ru-RU" altLang="ru-RU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Фано</a:t>
            </a: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означает, что ни одно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кодовое слово не совпадает с началом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другого кодового слова; при этом в дереве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кода</a:t>
            </a:r>
            <a:r>
              <a:rPr kumimoji="0" lang="ru-RU" altLang="ru-RU" sz="3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все</a:t>
            </a:r>
            <a:r>
              <a:rPr kumimoji="0" lang="ru-RU" altLang="ru-RU" sz="3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кодовые слова должны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располагаться</a:t>
            </a:r>
            <a:r>
              <a:rPr kumimoji="0" lang="ru-RU" altLang="ru-RU" sz="3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в листьях дерева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которые не имеют потомков;</a:t>
            </a:r>
            <a:endParaRPr kumimoji="0" lang="ru-RU" altLang="ru-RU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построим дерево для заданных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кодовых слов А – 0 и Б – 110:</a:t>
            </a:r>
            <a:endParaRPr kumimoji="0" lang="ru-RU" altLang="ru-RU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82025" y="0"/>
            <a:ext cx="561975" cy="365125"/>
          </a:xfrm>
        </p:spPr>
        <p:txBody>
          <a:bodyPr/>
          <a:lstStyle/>
          <a:p>
            <a:fld id="{6C33A824-1278-4117-8A5F-941E65BD8046}" type="slidenum">
              <a:rPr lang="ru-RU" sz="1800" b="1" smtClean="0">
                <a:solidFill>
                  <a:srgbClr val="002060"/>
                </a:solidFill>
              </a:rPr>
              <a:pPr/>
              <a:t>9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5" name="Заголовок 5"/>
          <p:cNvSpPr txBox="1">
            <a:spLocks/>
          </p:cNvSpPr>
          <p:nvPr/>
        </p:nvSpPr>
        <p:spPr>
          <a:xfrm>
            <a:off x="0" y="22312"/>
            <a:ext cx="8460432" cy="705363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Задача 2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47908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Другая 2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002060"/>
      </a:hlink>
      <a:folHlink>
        <a:srgbClr val="002060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843</TotalTime>
  <Words>1992</Words>
  <Application>Microsoft Office PowerPoint</Application>
  <PresentationFormat>Экран (4:3)</PresentationFormat>
  <Paragraphs>426</Paragraphs>
  <Slides>37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Исполнительная</vt:lpstr>
      <vt:lpstr>Подготовка к  ЕГЭ</vt:lpstr>
      <vt:lpstr>Слайд 2</vt:lpstr>
      <vt:lpstr>теория</vt:lpstr>
      <vt:lpstr>Слайд 4</vt:lpstr>
      <vt:lpstr>Слайд 5</vt:lpstr>
      <vt:lpstr>Слайд 6</vt:lpstr>
      <vt:lpstr>Слайд 7</vt:lpstr>
      <vt:lpstr>Решение задча 2 (продолжение) </vt:lpstr>
      <vt:lpstr>Слайд 9</vt:lpstr>
      <vt:lpstr>Слайд 10</vt:lpstr>
      <vt:lpstr>Слайд 11</vt:lpstr>
      <vt:lpstr>Слайд 12</vt:lpstr>
      <vt:lpstr>Слайд 13</vt:lpstr>
      <vt:lpstr>Решение задачи 3 (продолжение)</vt:lpstr>
      <vt:lpstr>Слайд 15</vt:lpstr>
      <vt:lpstr>Слайд 16</vt:lpstr>
      <vt:lpstr>Слайд 17</vt:lpstr>
      <vt:lpstr>Слайд 18</vt:lpstr>
      <vt:lpstr>Задание 5 </vt:lpstr>
      <vt:lpstr>Слайд 20</vt:lpstr>
      <vt:lpstr>Задание 5 </vt:lpstr>
      <vt:lpstr>Задание 5 </vt:lpstr>
      <vt:lpstr>Слайд 23</vt:lpstr>
      <vt:lpstr>Слайд 24</vt:lpstr>
      <vt:lpstr>Слайд 25</vt:lpstr>
      <vt:lpstr>Слайд 26</vt:lpstr>
      <vt:lpstr>Слайд 27</vt:lpstr>
      <vt:lpstr>Слайд 28</vt:lpstr>
      <vt:lpstr>Решение (продолжение)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Полезные сайты для ПОДГОТОВКИ К ЕГЭ!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Игали СОШ Зам по УВР</cp:lastModifiedBy>
  <cp:revision>89</cp:revision>
  <dcterms:created xsi:type="dcterms:W3CDTF">2015-11-16T13:02:31Z</dcterms:created>
  <dcterms:modified xsi:type="dcterms:W3CDTF">2017-11-10T08:20:21Z</dcterms:modified>
</cp:coreProperties>
</file>