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B0042-040F-44CC-81C8-0C28D7527C3F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16F29F-8299-4ACB-AEAB-8204D7277C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 advClick="0" advTm="10000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B0042-040F-44CC-81C8-0C28D7527C3F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F29F-8299-4ACB-AEAB-8204D7277C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B0042-040F-44CC-81C8-0C28D7527C3F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F29F-8299-4ACB-AEAB-8204D7277C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95B0042-040F-44CC-81C8-0C28D7527C3F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E16F29F-8299-4ACB-AEAB-8204D7277C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med" advClick="0" advTm="10000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B0042-040F-44CC-81C8-0C28D7527C3F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F29F-8299-4ACB-AEAB-8204D7277C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 advClick="0" advTm="10000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B0042-040F-44CC-81C8-0C28D7527C3F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F29F-8299-4ACB-AEAB-8204D7277C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med" advClick="0" advTm="10000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F29F-8299-4ACB-AEAB-8204D7277C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B0042-040F-44CC-81C8-0C28D7527C3F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 advClick="0" advTm="10000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B0042-040F-44CC-81C8-0C28D7527C3F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F29F-8299-4ACB-AEAB-8204D7277C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med" advClick="0" advTm="10000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B0042-040F-44CC-81C8-0C28D7527C3F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F29F-8299-4ACB-AEAB-8204D7277C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95B0042-040F-44CC-81C8-0C28D7527C3F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E16F29F-8299-4ACB-AEAB-8204D7277C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 advClick="0" advTm="10000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B0042-040F-44CC-81C8-0C28D7527C3F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16F29F-8299-4ACB-AEAB-8204D7277C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 advClick="0" advTm="10000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95B0042-040F-44CC-81C8-0C28D7527C3F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E16F29F-8299-4ACB-AEAB-8204D7277C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 advClick="0" advTm="10000">
    <p:wedge/>
  </p:transition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tass.ru/spec/wwii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dic.academic.ru/dic.nsf/bse/114983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genproc.gov.ru/65let/history/" TargetMode="External"/><Relationship Id="rId2" Type="http://schemas.openxmlformats.org/officeDocument/2006/relationships/hyperlink" Target="http://www.pravo.ru/process/view/466/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/>
              <a:t>Автор-Эфендиев</a:t>
            </a:r>
            <a:r>
              <a:rPr lang="ru-RU" dirty="0" smtClean="0"/>
              <a:t> М.М.</a:t>
            </a:r>
          </a:p>
          <a:p>
            <a:r>
              <a:rPr lang="ru-RU" dirty="0" err="1" smtClean="0"/>
              <a:t>Мкоу</a:t>
            </a:r>
            <a:r>
              <a:rPr lang="ru-RU" dirty="0" smtClean="0"/>
              <a:t> «</a:t>
            </a:r>
            <a:r>
              <a:rPr lang="ru-RU" dirty="0" err="1" smtClean="0"/>
              <a:t>Игалинская</a:t>
            </a:r>
            <a:r>
              <a:rPr lang="ru-RU" dirty="0" smtClean="0"/>
              <a:t> СОШ»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571480"/>
            <a:ext cx="8305800" cy="228601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70-летие начала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начала Нюрнбергского процесса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Click="0" advTm="10000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85728"/>
            <a:ext cx="8429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Немецкие преступники из концлагеря в </a:t>
            </a:r>
            <a:r>
              <a:rPr lang="ru-RU" dirty="0" err="1"/>
              <a:t>Бельзене</a:t>
            </a:r>
            <a:r>
              <a:rPr lang="ru-RU" dirty="0"/>
              <a:t> начальник концлагеря </a:t>
            </a:r>
            <a:r>
              <a:rPr lang="ru-RU" dirty="0" err="1"/>
              <a:t>И.Крамер</a:t>
            </a:r>
            <a:r>
              <a:rPr lang="ru-RU" dirty="0"/>
              <a:t>, главный доктор концлагеря Ф.Клейн, начальник барака </a:t>
            </a:r>
            <a:r>
              <a:rPr lang="ru-RU" dirty="0" err="1"/>
              <a:t>П.Вейнгарт</a:t>
            </a:r>
            <a:r>
              <a:rPr lang="ru-RU" dirty="0"/>
              <a:t> и </a:t>
            </a:r>
            <a:r>
              <a:rPr lang="ru-RU" dirty="0" err="1"/>
              <a:t>Г.Крафт</a:t>
            </a:r>
            <a:r>
              <a:rPr lang="ru-RU" dirty="0"/>
              <a:t> на скамье подсудимых во время Нюрнбергского процесса.</a:t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 descr="Нюрнбергский процесс. 96 ФОТО.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1787" y="1462394"/>
            <a:ext cx="5940425" cy="3933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889844"/>
            <a:ext cx="828680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Международный военный трибунал. На скамье подсудимых:</a:t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(1-й ряд (слева направо): Геринг, Гесс, Риббентроп, </a:t>
            </a:r>
            <a:r>
              <a:rPr lang="ru-RU" sz="2400" b="1" dirty="0" err="1">
                <a:solidFill>
                  <a:schemeClr val="bg1"/>
                </a:solidFill>
              </a:rPr>
              <a:t>Кейтель</a:t>
            </a:r>
            <a:r>
              <a:rPr lang="ru-RU" sz="2400" b="1" dirty="0">
                <a:solidFill>
                  <a:schemeClr val="bg1"/>
                </a:solidFill>
              </a:rPr>
              <a:t>, </a:t>
            </a:r>
            <a:r>
              <a:rPr lang="ru-RU" sz="2400" b="1" dirty="0" err="1">
                <a:solidFill>
                  <a:schemeClr val="bg1"/>
                </a:solidFill>
              </a:rPr>
              <a:t>Кальтенбруннер</a:t>
            </a:r>
            <a:r>
              <a:rPr lang="ru-RU" sz="2400" b="1" dirty="0">
                <a:solidFill>
                  <a:schemeClr val="bg1"/>
                </a:solidFill>
              </a:rPr>
              <a:t>, Розенберг, Франк, </a:t>
            </a:r>
            <a:r>
              <a:rPr lang="ru-RU" sz="2400" b="1" dirty="0" err="1">
                <a:solidFill>
                  <a:schemeClr val="bg1"/>
                </a:solidFill>
              </a:rPr>
              <a:t>Фрик</a:t>
            </a:r>
            <a:r>
              <a:rPr lang="ru-RU" sz="2400" b="1" dirty="0">
                <a:solidFill>
                  <a:schemeClr val="bg1"/>
                </a:solidFill>
              </a:rPr>
              <a:t>, </a:t>
            </a:r>
            <a:r>
              <a:rPr lang="ru-RU" sz="2400" b="1" dirty="0" err="1">
                <a:solidFill>
                  <a:schemeClr val="bg1"/>
                </a:solidFill>
              </a:rPr>
              <a:t>Функ</a:t>
            </a:r>
            <a:r>
              <a:rPr lang="ru-RU" sz="2400" b="1" dirty="0">
                <a:solidFill>
                  <a:schemeClr val="bg1"/>
                </a:solidFill>
              </a:rPr>
              <a:t>, Шахт; 2-й ряд: </a:t>
            </a:r>
            <a:r>
              <a:rPr lang="ru-RU" sz="2400" b="1" dirty="0" err="1">
                <a:solidFill>
                  <a:schemeClr val="bg1"/>
                </a:solidFill>
              </a:rPr>
              <a:t>Дениц</a:t>
            </a:r>
            <a:r>
              <a:rPr lang="ru-RU" sz="2400" b="1" dirty="0">
                <a:solidFill>
                  <a:schemeClr val="bg1"/>
                </a:solidFill>
              </a:rPr>
              <a:t>, </a:t>
            </a:r>
            <a:r>
              <a:rPr lang="ru-RU" sz="2400" b="1" dirty="0" err="1">
                <a:solidFill>
                  <a:schemeClr val="bg1"/>
                </a:solidFill>
              </a:rPr>
              <a:t>Редер</a:t>
            </a:r>
            <a:r>
              <a:rPr lang="ru-RU" sz="2400" b="1" dirty="0">
                <a:solidFill>
                  <a:schemeClr val="bg1"/>
                </a:solidFill>
              </a:rPr>
              <a:t>, </a:t>
            </a:r>
            <a:r>
              <a:rPr lang="ru-RU" sz="2400" b="1" dirty="0" err="1">
                <a:solidFill>
                  <a:schemeClr val="bg1"/>
                </a:solidFill>
              </a:rPr>
              <a:t>Ширах</a:t>
            </a:r>
            <a:r>
              <a:rPr lang="ru-RU" sz="2400" b="1" dirty="0">
                <a:solidFill>
                  <a:schemeClr val="bg1"/>
                </a:solidFill>
              </a:rPr>
              <a:t>, </a:t>
            </a:r>
            <a:r>
              <a:rPr lang="ru-RU" sz="2400" b="1" dirty="0" err="1">
                <a:solidFill>
                  <a:schemeClr val="bg1"/>
                </a:solidFill>
              </a:rPr>
              <a:t>Заукель</a:t>
            </a:r>
            <a:r>
              <a:rPr lang="ru-RU" sz="2400" b="1" dirty="0">
                <a:solidFill>
                  <a:schemeClr val="bg1"/>
                </a:solidFill>
              </a:rPr>
              <a:t>, </a:t>
            </a:r>
            <a:r>
              <a:rPr lang="ru-RU" sz="2400" b="1" dirty="0" err="1">
                <a:solidFill>
                  <a:schemeClr val="bg1"/>
                </a:solidFill>
              </a:rPr>
              <a:t>Иодль</a:t>
            </a:r>
            <a:r>
              <a:rPr lang="ru-RU" sz="2400" b="1" dirty="0">
                <a:solidFill>
                  <a:schemeClr val="bg1"/>
                </a:solidFill>
              </a:rPr>
              <a:t>, </a:t>
            </a:r>
            <a:r>
              <a:rPr lang="ru-RU" sz="2400" b="1" dirty="0" err="1">
                <a:solidFill>
                  <a:schemeClr val="bg1"/>
                </a:solidFill>
              </a:rPr>
              <a:t>Папен</a:t>
            </a:r>
            <a:r>
              <a:rPr lang="ru-RU" sz="2400" b="1" dirty="0">
                <a:solidFill>
                  <a:schemeClr val="bg1"/>
                </a:solidFill>
              </a:rPr>
              <a:t>, </a:t>
            </a:r>
            <a:r>
              <a:rPr lang="ru-RU" sz="2400" b="1" dirty="0" err="1">
                <a:solidFill>
                  <a:schemeClr val="bg1"/>
                </a:solidFill>
              </a:rPr>
              <a:t>Зейсс-Инкварт</a:t>
            </a:r>
            <a:r>
              <a:rPr lang="ru-RU" sz="2400" b="1" dirty="0">
                <a:solidFill>
                  <a:schemeClr val="bg1"/>
                </a:solidFill>
              </a:rPr>
              <a:t>, </a:t>
            </a:r>
            <a:r>
              <a:rPr lang="ru-RU" sz="2400" b="1" dirty="0" err="1">
                <a:solidFill>
                  <a:schemeClr val="bg1"/>
                </a:solidFill>
              </a:rPr>
              <a:t>Шпеер</a:t>
            </a:r>
            <a:r>
              <a:rPr lang="ru-RU" sz="2400" b="1" dirty="0">
                <a:solidFill>
                  <a:schemeClr val="bg1"/>
                </a:solidFill>
              </a:rPr>
              <a:t>, </a:t>
            </a:r>
            <a:r>
              <a:rPr lang="ru-RU" sz="2400" b="1" dirty="0" err="1">
                <a:solidFill>
                  <a:schemeClr val="bg1"/>
                </a:solidFill>
              </a:rPr>
              <a:t>Нейрат</a:t>
            </a:r>
            <a:r>
              <a:rPr lang="ru-RU" sz="2400" b="1" dirty="0">
                <a:solidFill>
                  <a:schemeClr val="bg1"/>
                </a:solidFill>
              </a:rPr>
              <a:t>, </a:t>
            </a:r>
            <a:r>
              <a:rPr lang="ru-RU" sz="2400" b="1" dirty="0" err="1">
                <a:solidFill>
                  <a:schemeClr val="bg1"/>
                </a:solidFill>
              </a:rPr>
              <a:t>Фриче</a:t>
            </a:r>
            <a:r>
              <a:rPr lang="ru-RU" sz="2400" b="1" dirty="0">
                <a:solidFill>
                  <a:schemeClr val="bg1"/>
                </a:solidFill>
              </a:rPr>
              <a:t>. Согласно вердикту суда 1 октября 1946 года Геринг, Риббентроп, </a:t>
            </a:r>
            <a:r>
              <a:rPr lang="ru-RU" sz="2400" b="1" dirty="0" err="1">
                <a:solidFill>
                  <a:schemeClr val="bg1"/>
                </a:solidFill>
              </a:rPr>
              <a:t>Кейтель</a:t>
            </a:r>
            <a:r>
              <a:rPr lang="ru-RU" sz="2400" b="1" dirty="0">
                <a:solidFill>
                  <a:schemeClr val="bg1"/>
                </a:solidFill>
              </a:rPr>
              <a:t>, Розенберг, </a:t>
            </a:r>
            <a:r>
              <a:rPr lang="ru-RU" sz="2400" b="1" dirty="0" err="1">
                <a:solidFill>
                  <a:schemeClr val="bg1"/>
                </a:solidFill>
              </a:rPr>
              <a:t>Кальтенбруннер</a:t>
            </a:r>
            <a:r>
              <a:rPr lang="ru-RU" sz="2400" b="1" dirty="0">
                <a:solidFill>
                  <a:schemeClr val="bg1"/>
                </a:solidFill>
              </a:rPr>
              <a:t>, </a:t>
            </a:r>
            <a:r>
              <a:rPr lang="ru-RU" sz="2400" b="1" dirty="0" err="1">
                <a:solidFill>
                  <a:schemeClr val="bg1"/>
                </a:solidFill>
              </a:rPr>
              <a:t>Фрик</a:t>
            </a:r>
            <a:r>
              <a:rPr lang="ru-RU" sz="2400" b="1" dirty="0">
                <a:solidFill>
                  <a:schemeClr val="bg1"/>
                </a:solidFill>
              </a:rPr>
              <a:t>, Франк, </a:t>
            </a:r>
            <a:r>
              <a:rPr lang="ru-RU" sz="2400" b="1" dirty="0" err="1">
                <a:solidFill>
                  <a:schemeClr val="bg1"/>
                </a:solidFill>
              </a:rPr>
              <a:t>Штрейхер</a:t>
            </a:r>
            <a:r>
              <a:rPr lang="ru-RU" sz="2400" b="1" dirty="0">
                <a:solidFill>
                  <a:schemeClr val="bg1"/>
                </a:solidFill>
              </a:rPr>
              <a:t>, </a:t>
            </a:r>
            <a:r>
              <a:rPr lang="ru-RU" sz="2400" b="1" dirty="0" err="1">
                <a:solidFill>
                  <a:schemeClr val="bg1"/>
                </a:solidFill>
              </a:rPr>
              <a:t>Заукель</a:t>
            </a:r>
            <a:r>
              <a:rPr lang="ru-RU" sz="2400" b="1" dirty="0">
                <a:solidFill>
                  <a:schemeClr val="bg1"/>
                </a:solidFill>
              </a:rPr>
              <a:t>, </a:t>
            </a:r>
            <a:r>
              <a:rPr lang="ru-RU" sz="2400" b="1" dirty="0" err="1">
                <a:solidFill>
                  <a:schemeClr val="bg1"/>
                </a:solidFill>
              </a:rPr>
              <a:t>Иодль</a:t>
            </a:r>
            <a:r>
              <a:rPr lang="ru-RU" sz="2400" b="1" dirty="0">
                <a:solidFill>
                  <a:schemeClr val="bg1"/>
                </a:solidFill>
              </a:rPr>
              <a:t>, </a:t>
            </a:r>
            <a:r>
              <a:rPr lang="ru-RU" sz="2400" b="1" dirty="0" err="1">
                <a:solidFill>
                  <a:schemeClr val="bg1"/>
                </a:solidFill>
              </a:rPr>
              <a:t>Зейсс-Инкварт</a:t>
            </a:r>
            <a:r>
              <a:rPr lang="ru-RU" sz="2400" b="1" dirty="0">
                <a:solidFill>
                  <a:schemeClr val="bg1"/>
                </a:solidFill>
              </a:rPr>
              <a:t> и заочно Борман приговорены к смертной казни через повешение; Гесс, </a:t>
            </a:r>
            <a:r>
              <a:rPr lang="ru-RU" sz="2400" b="1" dirty="0" err="1">
                <a:solidFill>
                  <a:schemeClr val="bg1"/>
                </a:solidFill>
              </a:rPr>
              <a:t>Функ</a:t>
            </a:r>
            <a:r>
              <a:rPr lang="ru-RU" sz="2400" b="1" dirty="0">
                <a:solidFill>
                  <a:schemeClr val="bg1"/>
                </a:solidFill>
              </a:rPr>
              <a:t> и </a:t>
            </a:r>
            <a:r>
              <a:rPr lang="ru-RU" sz="2400" b="1" dirty="0" err="1">
                <a:solidFill>
                  <a:schemeClr val="bg1"/>
                </a:solidFill>
              </a:rPr>
              <a:t>Редер</a:t>
            </a:r>
            <a:r>
              <a:rPr lang="ru-RU" sz="2400" b="1" dirty="0">
                <a:solidFill>
                  <a:schemeClr val="bg1"/>
                </a:solidFill>
              </a:rPr>
              <a:t> – к пожизненному заключению в тюрьме </a:t>
            </a:r>
            <a:r>
              <a:rPr lang="ru-RU" sz="2400" b="1" dirty="0" err="1">
                <a:solidFill>
                  <a:schemeClr val="bg1"/>
                </a:solidFill>
              </a:rPr>
              <a:t>Шпандау</a:t>
            </a:r>
            <a:r>
              <a:rPr lang="ru-RU" sz="2400" b="1" dirty="0">
                <a:solidFill>
                  <a:schemeClr val="bg1"/>
                </a:solidFill>
              </a:rPr>
              <a:t>; </a:t>
            </a:r>
            <a:r>
              <a:rPr lang="ru-RU" sz="2400" b="1" dirty="0" err="1">
                <a:solidFill>
                  <a:schemeClr val="bg1"/>
                </a:solidFill>
              </a:rPr>
              <a:t>Ширах</a:t>
            </a:r>
            <a:r>
              <a:rPr lang="ru-RU" sz="2400" b="1" dirty="0">
                <a:solidFill>
                  <a:schemeClr val="bg1"/>
                </a:solidFill>
              </a:rPr>
              <a:t>, </a:t>
            </a:r>
            <a:r>
              <a:rPr lang="ru-RU" sz="2400" b="1" dirty="0" err="1">
                <a:solidFill>
                  <a:schemeClr val="bg1"/>
                </a:solidFill>
              </a:rPr>
              <a:t>Шпеер</a:t>
            </a:r>
            <a:r>
              <a:rPr lang="ru-RU" sz="2400" b="1" dirty="0">
                <a:solidFill>
                  <a:schemeClr val="bg1"/>
                </a:solidFill>
              </a:rPr>
              <a:t> – к 20 годам; фон </a:t>
            </a:r>
            <a:r>
              <a:rPr lang="ru-RU" sz="2400" b="1" dirty="0" err="1">
                <a:solidFill>
                  <a:schemeClr val="bg1"/>
                </a:solidFill>
              </a:rPr>
              <a:t>Нейрат</a:t>
            </a:r>
            <a:r>
              <a:rPr lang="ru-RU" sz="2400" b="1" dirty="0">
                <a:solidFill>
                  <a:schemeClr val="bg1"/>
                </a:solidFill>
              </a:rPr>
              <a:t> – на 15 лет; </a:t>
            </a:r>
            <a:r>
              <a:rPr lang="ru-RU" sz="2400" b="1" dirty="0" err="1">
                <a:solidFill>
                  <a:schemeClr val="bg1"/>
                </a:solidFill>
              </a:rPr>
              <a:t>Дениц</a:t>
            </a:r>
            <a:r>
              <a:rPr lang="ru-RU" sz="2400" b="1" dirty="0">
                <a:solidFill>
                  <a:schemeClr val="bg1"/>
                </a:solidFill>
              </a:rPr>
              <a:t> – на 10 лет)</a:t>
            </a:r>
            <a:br>
              <a:rPr lang="ru-RU" sz="2400" b="1" dirty="0">
                <a:solidFill>
                  <a:schemeClr val="bg1"/>
                </a:solidFill>
              </a:rPr>
            </a:b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 advClick="0" advTm="10000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Нюрнбергский процесс. 96 ФОТО.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8429683" cy="5715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57158" y="428604"/>
            <a:ext cx="8358246" cy="563231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Международный военный трибунал, учрежденный по инициативе СССР, США, Великобритании и Франции, был призван расследовать преступления руководства нацистской Германии.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0 ноября 2015 г. исполняется 70 лет со дня открытия Нюрнбергского процесса, на котором рассматривалось дело главных нацистских преступников, виновных в развязывании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  <a:hlinkClick r:id="rId2"/>
              </a:rPr>
              <a:t>Второй мировой войны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. Это был первый в истории опыт осуждения преступлений государственного масштаба - правящего режима, его карательных институтов, высших политических и военных деятелей.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Впервые военным преступникам не удалось уйти от ответственности, сославшись на необходимость исполнения приказа свыше. 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 advClick="0" advTm="10000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57158" y="714356"/>
            <a:ext cx="8572560" cy="501675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Нюрнбергский процесс - единственный в своем роде в истории мировой юриспруденции; он имеет величайшее общественное значение для миллионов людей всего земного шара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Джеффри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Лоуренс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председатель трибунала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Click="0" advTm="10000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28596" y="357166"/>
            <a:ext cx="8429684" cy="594008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Суду были преданы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24 государственных и военных деятеля нацистской Германии. Дела против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лидера Национал-социалистической немецкой рабочей партии (НСДАП)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Адольфа Гитлера и представителей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ближайшего окружения фюрера - Йозефа Геббельса (министр просвещения и пропаганды) и Генриха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Гиммлера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 (министр внутренних дел и руководитель СС) не были возбуждены, так как они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покончили жизнь самоубийством еще до начала процесса.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На рассмотрение трибунала также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был вынесен вопрос о признании преступными: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СС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Schutzstaffel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, охранные отряды, военизированные формирования НСДАП),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СА (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Sturmabteilung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, штурмовые отряды),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СД (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Sicherheitsdienst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, служба безопасности),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гестапо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Gestapo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Geheime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Staatspolizei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, тайная государственная полиция),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а также правительства, руководящего состава НСДАП, генерального штаба и верховного командования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вооруженных сил Германии.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 advClick="0" advTm="10000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14348" y="428604"/>
            <a:ext cx="7643866" cy="526297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                     Как был создан трибунал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Вопрос о наказании нацистских преступников был поднят руководителями СССР, Великобритании и США еще до окончания Второй мировой войны.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Подчеркивалось, что нацистские офицеры и солдаты, совершившие "зверства, убийства и массовые казни"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на территории оккупированных стран, после окончания войны будут отправлены "в места их преступлений и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будут судимы народами, над которыми они совершали насилия".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Соглашение об учреждении Международного военного трибунала было заключено правительствами СССР, США, Великобритании и Франции 8 августа 1945 года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в Лондоне.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 advClick="0" advTm="10000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500034" y="428604"/>
            <a:ext cx="8143932" cy="5632311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                                Устав трибунала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В тот же день был принят устав трибунала. В его первой статье отмечалось, что целью Нюрнбергского процесса является "скорый и справедливый суд и наказание главных военных преступников стран оси".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Статья 6 устава классифицировала три основные группы преступлений: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преступления против мира (развязывание агрессивной войны);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военные преступления (нарушения законов и обычаев ведения войны, зафиксированных в различных международных документах, в том числе в Гаагских конвенциях 1899 и 1907 гг.);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преступления против человечности (убийство мирных граждан, расизм, геноцид и т. д.).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 advClick="0" advTm="10000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85720" y="428604"/>
            <a:ext cx="8572560" cy="526297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Подсудимые обвинялись в этих преступлениях, а также "в участии в создании и осуществлении общего плана для их совершения".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Статья 27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предусматривала "смертную казнь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или другое наказание, которое трибунал сочтет справедливым".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Для признания виновности подсудимого и определения его наказания требовались голоса не менее трех членов трибунала.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При разделении голосов решающим считался голос председателя трибунала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(британский судья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Джеффри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Лоуренс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Считается, что процесс положил начало становлению и развитию нового направления юриспруденции - международного уголовного права и правосудия.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 advClick="0" advTm="10000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500034" y="357166"/>
            <a:ext cx="8286808" cy="5632311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КТО ВОШЕЛ В ТРИБУНАЛ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Для вынесения судебных решений каждая из четырех сторон назначила в состав трибунала по одному члену и одному заместителю: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СССР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- председателя верховного суда СССР генерал-майора юстиции Иона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Никитченко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 и полковника юстиции Александра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Волчкова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США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- бывшего генпрокурора страны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Фрэнсиса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Биддла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 и судью Джона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Паркера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Великобритания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- главного судью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Джеффри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Лоуренса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 и судью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Нормана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Биркета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Франция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- профессора уголовного права Анри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Доннедье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 де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Вабр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 и судью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Роберта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Фалько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Также учреждался обвинительный комитет, в который каждое из четырех правительств назначило главного обвинителя: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СССР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прокурора Украинской ССР Романа Руденко;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США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- судью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Верховного суда США Роберта Джексона;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Великобритания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- юриста Хартли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Шоукросса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Франция -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профессора права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Франсуа де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Ментона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, однако в ходе процесса его заменяли юристы Шарль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Дюбост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Шампетье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 де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Риб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Также в процессе участвовали и другие обвинители.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 advClick="0" advTm="10000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cs608631.vk.me/v608631543/2d52/ONswxi4uQjY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571480"/>
            <a:ext cx="8072494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357158" y="571480"/>
            <a:ext cx="8501122" cy="526297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smtClean="0">
                <a:solidFill>
                  <a:srgbClr val="515558"/>
                </a:solidFill>
                <a:latin typeface="Helvetica" charset="-52"/>
                <a:ea typeface="Times New Roman" pitchFamily="18" charset="0"/>
                <a:cs typeface="Times New Roman" pitchFamily="18" charset="0"/>
              </a:rPr>
              <a:t>                            1</a:t>
            </a: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2 </a:t>
            </a: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смертных </a:t>
            </a: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приговоров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Процесс продолжался 11 месяцев.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За это время состоялось 403 открытых судебных заседания. Было допрошено в общей сложности 360 свидетелей и рассмотрено порядка 200 тыс. письменных показаний.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30 сентября - 1 октября 1946 года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был оглашен приговор 22 подсудимым.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Большинство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были признаны виновными по всем пунктам обвинения или частично.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Свою вину не признал ни один из них.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Двенадцать подсудимых трибунал приговорил к смертной казни, еще девять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 к тюремному заключению, в том числе к пожизненному.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Трое были оправданы.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 advClick="0" advTm="10000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85720" y="428604"/>
            <a:ext cx="8643998" cy="590931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К смертной казни через повешение были приговорены: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Герман Геринг ("преемник фюрера", президент рейхстага, главнокомандующий военно-воздушными силами);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Вильгельм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Кейтель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 (начальник штаба верховного командования вермахта);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Иоахим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 фон Риббентроп (министр иностранных дел);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Ганс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 Франк (генерал-губернатор оккупированной Польши);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Вильгельм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Фрик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 (один из руководителей НСДАП);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Альфред Йодль (начальник оперативного отдела верховного командования вооруженных сил Германии);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Эрнст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Кальтенбруннер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 (руководитель Главного управления имперской безопасности);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Альфред Розенберг (один из главных идеологов нацизма);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Фриц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Заукель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 (руководил принудительными депортациями населения с оккупированных территорий);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Артур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Зейсс-Инкварт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 (уполномоченный Германии в оккупированных Нидерландах);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Юлиус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Штрейхер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 (один из идеологов нацизма);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515558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Мартин Борман (руководитель канцелярии нацистской партии; осужден заочно, так как его местонахождение было неизвестно; в 1973 г. суд ФРГ официально признал его погибшим).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 advClick="0" advTm="10000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sobiratel.net/files/thumbs/t_4827_136896967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571480"/>
            <a:ext cx="3810000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28596" y="4357694"/>
            <a:ext cx="8286808" cy="1477328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Нюрнбергский процесс - </a:t>
            </a:r>
            <a:r>
              <a:rPr lang="ru-RU" dirty="0">
                <a:solidFill>
                  <a:schemeClr val="bg1"/>
                </a:solidFill>
                <a:hlinkClick r:id="rId3"/>
              </a:rPr>
              <a:t>судебный процесс над группой главных нацистских военных преступников</a:t>
            </a:r>
            <a:r>
              <a:rPr lang="ru-RU" dirty="0">
                <a:solidFill>
                  <a:schemeClr val="bg1"/>
                </a:solidFill>
              </a:rPr>
              <a:t>. Нередко его называют "Судом истории". Проходил в Нюрнберге (Германия) </a:t>
            </a:r>
            <a:r>
              <a:rPr lang="ru-RU" b="1" dirty="0">
                <a:solidFill>
                  <a:schemeClr val="bg1"/>
                </a:solidFill>
              </a:rPr>
              <a:t>с 20 ноября 1945 года по 1 октября 1946 года</a:t>
            </a:r>
            <a:r>
              <a:rPr lang="ru-RU" dirty="0">
                <a:solidFill>
                  <a:schemeClr val="bg1"/>
                </a:solidFill>
              </a:rPr>
              <a:t> в Международном военном трибунале.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ransition spd="med" advClick="0" advTm="10000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500042"/>
            <a:ext cx="835824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Вскоре после завершения войны страны-победительницы СССР, США, Великобритания и Франция в ходе лондонской конференции утвердили Соглашение о создании международного военного трибунала и его устава, принципы которого Генеральная Ассамблея ООН утвердила как общепризнанные в борьбе с преступлениями против человечества. 29 августа 1945 г. был </a:t>
            </a:r>
            <a:r>
              <a:rPr lang="ru-RU" u="sng" dirty="0">
                <a:solidFill>
                  <a:schemeClr val="bg1"/>
                </a:solidFill>
                <a:hlinkClick r:id="rId2"/>
              </a:rPr>
              <a:t>опубликован список главных военных преступников, включавший 24 видных нациста</a:t>
            </a:r>
            <a:r>
              <a:rPr lang="ru-RU" dirty="0">
                <a:solidFill>
                  <a:schemeClr val="bg1"/>
                </a:solidFill>
              </a:rPr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Подсудимым </a:t>
            </a:r>
            <a:r>
              <a:rPr lang="ru-RU" u="sng" dirty="0">
                <a:hlinkClick r:id="rId3"/>
              </a:rPr>
              <a:t>было предъявлено обвинение</a:t>
            </a:r>
            <a:r>
              <a:rPr lang="ru-RU" dirty="0"/>
              <a:t> </a:t>
            </a:r>
            <a:r>
              <a:rPr lang="ru-RU" dirty="0" smtClean="0"/>
              <a:t> в </a:t>
            </a:r>
            <a:r>
              <a:rPr lang="ru-RU" dirty="0"/>
              <a:t>планировании, подготовке, развязывании или ведении агрессивной войны в целях установления мирового господства германского империализма, т.е. в преступлениях против мира; в убийствах и истязаниях военнопленных и мирных жителей оккупированных стран, угоне гражданского населения в Германию для принудительных работ, убийствах заложников, разграблении общественной и частной собственности, бесцельном разрушении городов и деревень, в разорении, не оправданном военной необходимостью, т.е. в военных преступлениях; в истреблении, порабощении, ссылках и других жестокостях, совершенных в отношении гражданского населения по политическим, расовым или религиозным мотивам, т.е. в преступлениях против человечности.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ransition spd="med" advClick="0" advTm="10000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Нюрнбергский процесс. 96 ФОТО.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500042"/>
            <a:ext cx="8001056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71472" y="5715016"/>
            <a:ext cx="80724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Здание </a:t>
            </a:r>
            <a:r>
              <a:rPr lang="ru-RU" dirty="0"/>
              <a:t>Дворца Юстиции, где проходил Нюрнбергский процесс.</a:t>
            </a:r>
          </a:p>
        </p:txBody>
      </p:sp>
    </p:spTree>
  </p:cSld>
  <p:clrMapOvr>
    <a:masterClrMapping/>
  </p:clrMapOvr>
  <p:transition spd="med" advClick="0" advTm="10000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Нюрнбергский процесс. 96 ФОТО.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8215370" cy="3747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28596" y="4500570"/>
            <a:ext cx="82153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Советский </a:t>
            </a:r>
            <a:r>
              <a:rPr lang="ru-RU" sz="3200" dirty="0"/>
              <a:t>караул у здания трибунала во </a:t>
            </a:r>
            <a:r>
              <a:rPr lang="ru-RU" sz="3200" dirty="0" smtClean="0"/>
              <a:t> </a:t>
            </a:r>
          </a:p>
          <a:p>
            <a:r>
              <a:rPr lang="ru-RU" sz="3200" dirty="0"/>
              <a:t> </a:t>
            </a:r>
            <a:r>
              <a:rPr lang="ru-RU" sz="3200" dirty="0" smtClean="0"/>
              <a:t>   время </a:t>
            </a:r>
            <a:r>
              <a:rPr lang="ru-RU" sz="3200" dirty="0"/>
              <a:t>работы Нюрнбергского процесса.</a:t>
            </a:r>
            <a:br>
              <a:rPr lang="ru-RU" sz="3200" dirty="0"/>
            </a:br>
            <a:endParaRPr lang="ru-RU" sz="3200" dirty="0"/>
          </a:p>
        </p:txBody>
      </p:sp>
    </p:spTree>
  </p:cSld>
  <p:clrMapOvr>
    <a:masterClrMapping/>
  </p:clrMapOvr>
  <p:transition spd="med" advClick="0" advTm="10000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357166"/>
            <a:ext cx="83582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Вид на скамью подсудимых Нюрнбергского процесса.</a:t>
            </a:r>
            <a:br>
              <a:rPr lang="ru-RU" dirty="0"/>
            </a:br>
            <a:r>
              <a:rPr lang="ru-RU" dirty="0"/>
              <a:t>В первом ряду на скамье подсудимых: Геринг, Гесс, фон Риббентроп, </a:t>
            </a:r>
            <a:r>
              <a:rPr lang="ru-RU" dirty="0" err="1"/>
              <a:t>Кейтель</a:t>
            </a:r>
            <a:r>
              <a:rPr lang="ru-RU" dirty="0"/>
              <a:t>, Розенберг, Франк, </a:t>
            </a:r>
            <a:r>
              <a:rPr lang="ru-RU" dirty="0" err="1"/>
              <a:t>Фрик</a:t>
            </a:r>
            <a:r>
              <a:rPr lang="ru-RU" dirty="0"/>
              <a:t>, </a:t>
            </a:r>
            <a:r>
              <a:rPr lang="ru-RU" dirty="0" err="1"/>
              <a:t>Штрайхер</a:t>
            </a:r>
            <a:r>
              <a:rPr lang="ru-RU" dirty="0"/>
              <a:t>, </a:t>
            </a:r>
            <a:r>
              <a:rPr lang="ru-RU" dirty="0" err="1"/>
              <a:t>Функ</a:t>
            </a:r>
            <a:r>
              <a:rPr lang="ru-RU" dirty="0"/>
              <a:t>, Шахт. Во втором ряду — </a:t>
            </a:r>
            <a:r>
              <a:rPr lang="ru-RU" dirty="0" err="1"/>
              <a:t>Дениц</a:t>
            </a:r>
            <a:r>
              <a:rPr lang="ru-RU" dirty="0"/>
              <a:t>, </a:t>
            </a:r>
            <a:r>
              <a:rPr lang="ru-RU" dirty="0" err="1"/>
              <a:t>Редер</a:t>
            </a:r>
            <a:r>
              <a:rPr lang="ru-RU" dirty="0"/>
              <a:t>, фон </a:t>
            </a:r>
            <a:r>
              <a:rPr lang="ru-RU" dirty="0" err="1"/>
              <a:t>Ширах</a:t>
            </a:r>
            <a:r>
              <a:rPr lang="ru-RU" dirty="0"/>
              <a:t>, </a:t>
            </a:r>
            <a:r>
              <a:rPr lang="ru-RU" dirty="0" err="1"/>
              <a:t>Заукель</a:t>
            </a:r>
            <a:r>
              <a:rPr lang="ru-RU" dirty="0"/>
              <a:t>, Йодль, фон </a:t>
            </a:r>
            <a:r>
              <a:rPr lang="ru-RU" dirty="0" err="1"/>
              <a:t>Папен</a:t>
            </a:r>
            <a:r>
              <a:rPr lang="ru-RU" dirty="0"/>
              <a:t>, </a:t>
            </a:r>
            <a:r>
              <a:rPr lang="ru-RU" dirty="0" err="1"/>
              <a:t>Зейсс-Ингварт</a:t>
            </a:r>
            <a:r>
              <a:rPr lang="ru-RU" dirty="0"/>
              <a:t>, </a:t>
            </a:r>
            <a:r>
              <a:rPr lang="ru-RU" dirty="0" err="1"/>
              <a:t>Шпеер</a:t>
            </a:r>
            <a:r>
              <a:rPr lang="ru-RU" dirty="0"/>
              <a:t>, </a:t>
            </a:r>
            <a:r>
              <a:rPr lang="ru-RU" dirty="0" err="1"/>
              <a:t>фон</a:t>
            </a:r>
            <a:r>
              <a:rPr lang="ru-RU" dirty="0"/>
              <a:t> </a:t>
            </a:r>
            <a:r>
              <a:rPr lang="ru-RU" dirty="0" err="1"/>
              <a:t>Нойрат</a:t>
            </a:r>
            <a:r>
              <a:rPr lang="ru-RU" dirty="0"/>
              <a:t>, </a:t>
            </a:r>
            <a:r>
              <a:rPr lang="ru-RU" dirty="0" err="1"/>
              <a:t>Фриче</a:t>
            </a:r>
            <a:r>
              <a:rPr lang="ru-RU" dirty="0"/>
              <a:t>.).</a:t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 descr="Нюрнбергский процесс. 96 ФОТО.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928802"/>
            <a:ext cx="8429683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357166"/>
            <a:ext cx="83582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Лорд юстиции </a:t>
            </a:r>
            <a:r>
              <a:rPr lang="ru-RU" dirty="0" err="1"/>
              <a:t>Джеффри</a:t>
            </a:r>
            <a:r>
              <a:rPr lang="ru-RU" dirty="0"/>
              <a:t> Лоренс (Великобритания) - председатель Международного военного трибунала во Дворце юстиции на Нюрнбергском процессе.</a:t>
            </a:r>
          </a:p>
        </p:txBody>
      </p:sp>
      <p:pic>
        <p:nvPicPr>
          <p:cNvPr id="3" name="Рисунок 2" descr="Нюрнбергский процесс. 96 ФОТО.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714488"/>
            <a:ext cx="8001056" cy="4403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500042"/>
            <a:ext cx="81439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Главный обвинитель от СССР на Нюрнбергском процессе Руденко Р.А. выступает на заседании суда.</a:t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 descr="Нюрнбергский процесс. 96 ФОТО.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357298"/>
            <a:ext cx="7042178" cy="4310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25</TotalTime>
  <Words>578</Words>
  <Application>Microsoft Office PowerPoint</Application>
  <PresentationFormat>Экран (4:3)</PresentationFormat>
  <Paragraphs>71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Бумажная</vt:lpstr>
      <vt:lpstr>   70-летие начала начала Нюрнбергского процесса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70-летие начала начала Нюрнбергского процесса</dc:title>
  <dc:creator>муртаза</dc:creator>
  <cp:lastModifiedBy>муртаза</cp:lastModifiedBy>
  <cp:revision>4</cp:revision>
  <dcterms:created xsi:type="dcterms:W3CDTF">2015-11-24T14:25:06Z</dcterms:created>
  <dcterms:modified xsi:type="dcterms:W3CDTF">2015-11-24T14:52:13Z</dcterms:modified>
</cp:coreProperties>
</file>