
<file path=[Content_Types].xml><?xml version="1.0" encoding="utf-8"?>
<Types xmlns="http://schemas.openxmlformats.org/package/2006/content-types">
  <Override PartName="/ppt/activeX/activeX15.xml" ContentType="application/vnd.ms-office.activeX+xml"/>
  <Override PartName="/ppt/activeX/activeX26.xml" ContentType="application/vnd.ms-office.activeX+xml"/>
  <Override PartName="/ppt/activeX/activeX44.xml" ContentType="application/vnd.ms-office.activeX+xml"/>
  <Override PartName="/ppt/activeX/activeX62.xml" ContentType="application/vnd.ms-office.activeX+xml"/>
  <Override PartName="/ppt/activeX/activeX73.xml" ContentType="application/vnd.ms-office.activeX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33.xml" ContentType="application/vnd.ms-office.activeX+xml"/>
  <Override PartName="/ppt/activeX/activeX51.xml" ContentType="application/vnd.ms-office.activeX+xml"/>
  <Override PartName="/ppt/activeX/activeX80.xml" ContentType="application/vnd.ms-office.activeX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activeX/activeX11.xml" ContentType="application/vnd.ms-office.activeX+xml"/>
  <Override PartName="/ppt/activeX/activeX22.xml" ContentType="application/vnd.ms-office.activeX+xml"/>
  <Override PartName="/ppt/activeX/activeX40.xml" ContentType="application/vnd.ms-office.activeX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activeX/activeX78.xml" ContentType="application/vnd.ms-office.activeX+xml"/>
  <Override PartName="/ppt/activeX/activeX89.xml" ContentType="application/vnd.ms-office.activeX+xml"/>
  <Override PartName="/ppt/activeX/activeX38.xml" ContentType="application/vnd.ms-office.activeX+xml"/>
  <Override PartName="/ppt/activeX/activeX49.xml" ContentType="application/vnd.ms-office.activeX+xml"/>
  <Override PartName="/ppt/activeX/activeX67.xml" ContentType="application/vnd.ms-office.activeX+xml"/>
  <Override PartName="/ppt/activeX/activeX85.xml" ContentType="application/vnd.ms-office.activeX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7.xml" ContentType="application/vnd.ms-office.activeX+xml"/>
  <Override PartName="/ppt/activeX/activeX18.xml" ContentType="application/vnd.ms-office.activeX+xml"/>
  <Override PartName="/ppt/activeX/activeX27.xml" ContentType="application/vnd.ms-office.activeX+xml"/>
  <Override PartName="/ppt/activeX/activeX36.xml" ContentType="application/vnd.ms-office.activeX+xml"/>
  <Override PartName="/ppt/activeX/activeX47.xml" ContentType="application/vnd.ms-office.activeX+xml"/>
  <Override PartName="/ppt/activeX/activeX56.xml" ContentType="application/vnd.ms-office.activeX+xml"/>
  <Override PartName="/ppt/activeX/activeX65.xml" ContentType="application/vnd.ms-office.activeX+xml"/>
  <Override PartName="/ppt/activeX/activeX74.xml" ContentType="application/vnd.ms-office.activeX+xml"/>
  <Override PartName="/ppt/activeX/activeX83.xml" ContentType="application/vnd.ms-office.activeX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activeX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Override PartName="/ppt/activeX/activeX45.xml" ContentType="application/vnd.ms-office.activeX+xml"/>
  <Override PartName="/ppt/activeX/activeX54.xml" ContentType="application/vnd.ms-office.activeX+xml"/>
  <Override PartName="/ppt/activeX/activeX63.xml" ContentType="application/vnd.ms-office.activeX+xml"/>
  <Override PartName="/ppt/activeX/activeX72.xml" ContentType="application/vnd.ms-office.activeX+xml"/>
  <Override PartName="/ppt/activeX/activeX81.xml" ContentType="application/vnd.ms-office.activeX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activeX/activeX43.xml" ContentType="application/vnd.ms-office.activeX+xml"/>
  <Override PartName="/ppt/activeX/activeX52.xml" ContentType="application/vnd.ms-office.activeX+xml"/>
  <Override PartName="/ppt/activeX/activeX61.xml" ContentType="application/vnd.ms-office.activeX+xml"/>
  <Override PartName="/ppt/activeX/activeX70.xml" ContentType="application/vnd.ms-office.activeX+xml"/>
  <Override PartName="/ppt/activeX/activeX90.xml" ContentType="application/vnd.ms-office.activeX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Override PartName="/ppt/activeX/activeX50.xml" ContentType="application/vnd.ms-office.activeX+xml"/>
  <Default Extension="jpeg" ContentType="image/jpeg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activeX/activeX59.xml" ContentType="application/vnd.ms-office.activeX+xml"/>
  <Override PartName="/ppt/activeX/activeX79.xml" ContentType="application/vnd.ms-office.activeX+xml"/>
  <Override PartName="/ppt/activeX/activeX88.xml" ContentType="application/vnd.ms-office.activeX+xml"/>
  <Override PartName="/ppt/activeX/activeX8.xml" ContentType="application/vnd.ms-office.activeX+xml"/>
  <Override PartName="/ppt/activeX/activeX39.xml" ContentType="application/vnd.ms-office.activeX+xml"/>
  <Override PartName="/ppt/activeX/activeX48.xml" ContentType="application/vnd.ms-office.activeX+xml"/>
  <Override PartName="/ppt/activeX/activeX57.xml" ContentType="application/vnd.ms-office.activeX+xml"/>
  <Override PartName="/ppt/activeX/activeX68.xml" ContentType="application/vnd.ms-office.activeX+xml"/>
  <Override PartName="/ppt/activeX/activeX77.xml" ContentType="application/vnd.ms-office.activeX+xml"/>
  <Override PartName="/ppt/activeX/activeX86.xml" ContentType="application/vnd.ms-office.activeX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activeX/activeX6.xml" ContentType="application/vnd.ms-office.activeX+xml"/>
  <Override PartName="/ppt/activeX/activeX19.xml" ContentType="application/vnd.ms-office.activeX+xml"/>
  <Override PartName="/ppt/activeX/activeX28.xml" ContentType="application/vnd.ms-office.activeX+xml"/>
  <Override PartName="/ppt/activeX/activeX37.xml" ContentType="application/vnd.ms-office.activeX+xml"/>
  <Override PartName="/ppt/activeX/activeX46.xml" ContentType="application/vnd.ms-office.activeX+xml"/>
  <Override PartName="/ppt/activeX/activeX55.xml" ContentType="application/vnd.ms-office.activeX+xml"/>
  <Override PartName="/ppt/activeX/activeX66.xml" ContentType="application/vnd.ms-office.activeX+xml"/>
  <Override PartName="/ppt/activeX/activeX75.xml" ContentType="application/vnd.ms-office.activeX+xml"/>
  <Override PartName="/ppt/activeX/activeX84.xml" ContentType="application/vnd.ms-office.activeX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17.xml" ContentType="application/vnd.ms-office.activeX+xml"/>
  <Override PartName="/ppt/activeX/activeX35.xml" ContentType="application/vnd.ms-office.activeX+xml"/>
  <Override PartName="/ppt/activeX/activeX53.xml" ContentType="application/vnd.ms-office.activeX+xml"/>
  <Override PartName="/ppt/activeX/activeX64.xml" ContentType="application/vnd.ms-office.activeX+xml"/>
  <Override PartName="/ppt/activeX/activeX82.xml" ContentType="application/vnd.ms-office.activeX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activeX/activeX13.xml" ContentType="application/vnd.ms-office.activeX+xml"/>
  <Override PartName="/ppt/activeX/activeX24.xml" ContentType="application/vnd.ms-office.activeX+xml"/>
  <Override PartName="/ppt/activeX/activeX42.xml" ContentType="application/vnd.ms-office.activeX+xml"/>
  <Override PartName="/ppt/activeX/activeX60.xml" ContentType="application/vnd.ms-office.activeX+xml"/>
  <Override PartName="/ppt/activeX/activeX71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Default Extension="wmf" ContentType="image/x-wmf"/>
  <Override PartName="/ppt/activeX/activeX31.xml" ContentType="application/vnd.ms-office.activeX+xml"/>
  <Default Extension="rels" ContentType="application/vnd.openxmlformats-package.relationships+xml"/>
  <Override PartName="/ppt/activeX/activeX20.xml" ContentType="application/vnd.ms-office.activeX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activeX/activeX69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58.xml" ContentType="application/vnd.ms-office.activeX+xml"/>
  <Override PartName="/ppt/activeX/activeX76.xml" ContentType="application/vnd.ms-office.activeX+xml"/>
  <Override PartName="/ppt/activeX/activeX87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5" r:id="rId3"/>
    <p:sldId id="266" r:id="rId4"/>
    <p:sldId id="267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4FD1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2" autoAdjust="0"/>
    <p:restoredTop sz="94660"/>
  </p:normalViewPr>
  <p:slideViewPr>
    <p:cSldViewPr>
      <p:cViewPr varScale="1">
        <p:scale>
          <a:sx n="79" d="100"/>
          <a:sy n="79" d="100"/>
        </p:scale>
        <p:origin x="-118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201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46.xml.rels><?xml version="1.0" encoding="UTF-8" standalone="yes"?>
<Relationships xmlns="http://schemas.openxmlformats.org/package/2006/relationships"><Relationship Id="rId1" Type="http://schemas.microsoft.com/office/2006/relationships/activeXControlBinary" Target="activeX46.bin"/></Relationships>
</file>

<file path=ppt/activeX/_rels/activeX47.xml.rels><?xml version="1.0" encoding="UTF-8" standalone="yes"?>
<Relationships xmlns="http://schemas.openxmlformats.org/package/2006/relationships"><Relationship Id="rId1" Type="http://schemas.microsoft.com/office/2006/relationships/activeXControlBinary" Target="activeX47.bin"/></Relationships>
</file>

<file path=ppt/activeX/_rels/activeX48.xml.rels><?xml version="1.0" encoding="UTF-8" standalone="yes"?>
<Relationships xmlns="http://schemas.openxmlformats.org/package/2006/relationships"><Relationship Id="rId1" Type="http://schemas.microsoft.com/office/2006/relationships/activeXControlBinary" Target="activeX48.bin"/></Relationships>
</file>

<file path=ppt/activeX/_rels/activeX49.xml.rels><?xml version="1.0" encoding="UTF-8" standalone="yes"?>
<Relationships xmlns="http://schemas.openxmlformats.org/package/2006/relationships"><Relationship Id="rId1" Type="http://schemas.microsoft.com/office/2006/relationships/activeXControlBinary" Target="activeX49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50.xml.rels><?xml version="1.0" encoding="UTF-8" standalone="yes"?>
<Relationships xmlns="http://schemas.openxmlformats.org/package/2006/relationships"><Relationship Id="rId1" Type="http://schemas.microsoft.com/office/2006/relationships/activeXControlBinary" Target="activeX50.bin"/></Relationships>
</file>

<file path=ppt/activeX/_rels/activeX51.xml.rels><?xml version="1.0" encoding="UTF-8" standalone="yes"?>
<Relationships xmlns="http://schemas.openxmlformats.org/package/2006/relationships"><Relationship Id="rId1" Type="http://schemas.microsoft.com/office/2006/relationships/activeXControlBinary" Target="activeX51.bin"/></Relationships>
</file>

<file path=ppt/activeX/_rels/activeX52.xml.rels><?xml version="1.0" encoding="UTF-8" standalone="yes"?>
<Relationships xmlns="http://schemas.openxmlformats.org/package/2006/relationships"><Relationship Id="rId1" Type="http://schemas.microsoft.com/office/2006/relationships/activeXControlBinary" Target="activeX52.bin"/></Relationships>
</file>

<file path=ppt/activeX/_rels/activeX53.xml.rels><?xml version="1.0" encoding="UTF-8" standalone="yes"?>
<Relationships xmlns="http://schemas.openxmlformats.org/package/2006/relationships"><Relationship Id="rId1" Type="http://schemas.microsoft.com/office/2006/relationships/activeXControlBinary" Target="activeX53.bin"/></Relationships>
</file>

<file path=ppt/activeX/_rels/activeX54.xml.rels><?xml version="1.0" encoding="UTF-8" standalone="yes"?>
<Relationships xmlns="http://schemas.openxmlformats.org/package/2006/relationships"><Relationship Id="rId1" Type="http://schemas.microsoft.com/office/2006/relationships/activeXControlBinary" Target="activeX54.bin"/></Relationships>
</file>

<file path=ppt/activeX/_rels/activeX55.xml.rels><?xml version="1.0" encoding="UTF-8" standalone="yes"?>
<Relationships xmlns="http://schemas.openxmlformats.org/package/2006/relationships"><Relationship Id="rId1" Type="http://schemas.microsoft.com/office/2006/relationships/activeXControlBinary" Target="activeX55.bin"/></Relationships>
</file>

<file path=ppt/activeX/_rels/activeX56.xml.rels><?xml version="1.0" encoding="UTF-8" standalone="yes"?>
<Relationships xmlns="http://schemas.openxmlformats.org/package/2006/relationships"><Relationship Id="rId1" Type="http://schemas.microsoft.com/office/2006/relationships/activeXControlBinary" Target="activeX56.bin"/></Relationships>
</file>

<file path=ppt/activeX/_rels/activeX57.xml.rels><?xml version="1.0" encoding="UTF-8" standalone="yes"?>
<Relationships xmlns="http://schemas.openxmlformats.org/package/2006/relationships"><Relationship Id="rId1" Type="http://schemas.microsoft.com/office/2006/relationships/activeXControlBinary" Target="activeX57.bin"/></Relationships>
</file>

<file path=ppt/activeX/_rels/activeX58.xml.rels><?xml version="1.0" encoding="UTF-8" standalone="yes"?>
<Relationships xmlns="http://schemas.openxmlformats.org/package/2006/relationships"><Relationship Id="rId1" Type="http://schemas.microsoft.com/office/2006/relationships/activeXControlBinary" Target="activeX58.bin"/></Relationships>
</file>

<file path=ppt/activeX/_rels/activeX59.xml.rels><?xml version="1.0" encoding="UTF-8" standalone="yes"?>
<Relationships xmlns="http://schemas.openxmlformats.org/package/2006/relationships"><Relationship Id="rId1" Type="http://schemas.microsoft.com/office/2006/relationships/activeXControlBinary" Target="activeX59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60.xml.rels><?xml version="1.0" encoding="UTF-8" standalone="yes"?>
<Relationships xmlns="http://schemas.openxmlformats.org/package/2006/relationships"><Relationship Id="rId1" Type="http://schemas.microsoft.com/office/2006/relationships/activeXControlBinary" Target="activeX60.bin"/></Relationships>
</file>

<file path=ppt/activeX/_rels/activeX61.xml.rels><?xml version="1.0" encoding="UTF-8" standalone="yes"?>
<Relationships xmlns="http://schemas.openxmlformats.org/package/2006/relationships"><Relationship Id="rId1" Type="http://schemas.microsoft.com/office/2006/relationships/activeXControlBinary" Target="activeX61.bin"/></Relationships>
</file>

<file path=ppt/activeX/_rels/activeX62.xml.rels><?xml version="1.0" encoding="UTF-8" standalone="yes"?>
<Relationships xmlns="http://schemas.openxmlformats.org/package/2006/relationships"><Relationship Id="rId1" Type="http://schemas.microsoft.com/office/2006/relationships/activeXControlBinary" Target="activeX62.bin"/></Relationships>
</file>

<file path=ppt/activeX/_rels/activeX63.xml.rels><?xml version="1.0" encoding="UTF-8" standalone="yes"?>
<Relationships xmlns="http://schemas.openxmlformats.org/package/2006/relationships"><Relationship Id="rId1" Type="http://schemas.microsoft.com/office/2006/relationships/activeXControlBinary" Target="activeX63.bin"/></Relationships>
</file>

<file path=ppt/activeX/_rels/activeX64.xml.rels><?xml version="1.0" encoding="UTF-8" standalone="yes"?>
<Relationships xmlns="http://schemas.openxmlformats.org/package/2006/relationships"><Relationship Id="rId1" Type="http://schemas.microsoft.com/office/2006/relationships/activeXControlBinary" Target="activeX64.bin"/></Relationships>
</file>

<file path=ppt/activeX/_rels/activeX65.xml.rels><?xml version="1.0" encoding="UTF-8" standalone="yes"?>
<Relationships xmlns="http://schemas.openxmlformats.org/package/2006/relationships"><Relationship Id="rId1" Type="http://schemas.microsoft.com/office/2006/relationships/activeXControlBinary" Target="activeX65.bin"/></Relationships>
</file>

<file path=ppt/activeX/_rels/activeX66.xml.rels><?xml version="1.0" encoding="UTF-8" standalone="yes"?>
<Relationships xmlns="http://schemas.openxmlformats.org/package/2006/relationships"><Relationship Id="rId1" Type="http://schemas.microsoft.com/office/2006/relationships/activeXControlBinary" Target="activeX66.bin"/></Relationships>
</file>

<file path=ppt/activeX/_rels/activeX67.xml.rels><?xml version="1.0" encoding="UTF-8" standalone="yes"?>
<Relationships xmlns="http://schemas.openxmlformats.org/package/2006/relationships"><Relationship Id="rId1" Type="http://schemas.microsoft.com/office/2006/relationships/activeXControlBinary" Target="activeX67.bin"/></Relationships>
</file>

<file path=ppt/activeX/_rels/activeX68.xml.rels><?xml version="1.0" encoding="UTF-8" standalone="yes"?>
<Relationships xmlns="http://schemas.openxmlformats.org/package/2006/relationships"><Relationship Id="rId1" Type="http://schemas.microsoft.com/office/2006/relationships/activeXControlBinary" Target="activeX68.bin"/></Relationships>
</file>

<file path=ppt/activeX/_rels/activeX69.xml.rels><?xml version="1.0" encoding="UTF-8" standalone="yes"?>
<Relationships xmlns="http://schemas.openxmlformats.org/package/2006/relationships"><Relationship Id="rId1" Type="http://schemas.microsoft.com/office/2006/relationships/activeXControlBinary" Target="activeX69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70.xml.rels><?xml version="1.0" encoding="UTF-8" standalone="yes"?>
<Relationships xmlns="http://schemas.openxmlformats.org/package/2006/relationships"><Relationship Id="rId1" Type="http://schemas.microsoft.com/office/2006/relationships/activeXControlBinary" Target="activeX70.bin"/></Relationships>
</file>

<file path=ppt/activeX/_rels/activeX71.xml.rels><?xml version="1.0" encoding="UTF-8" standalone="yes"?>
<Relationships xmlns="http://schemas.openxmlformats.org/package/2006/relationships"><Relationship Id="rId1" Type="http://schemas.microsoft.com/office/2006/relationships/activeXControlBinary" Target="activeX71.bin"/></Relationships>
</file>

<file path=ppt/activeX/_rels/activeX72.xml.rels><?xml version="1.0" encoding="UTF-8" standalone="yes"?>
<Relationships xmlns="http://schemas.openxmlformats.org/package/2006/relationships"><Relationship Id="rId1" Type="http://schemas.microsoft.com/office/2006/relationships/activeXControlBinary" Target="activeX72.bin"/></Relationships>
</file>

<file path=ppt/activeX/_rels/activeX73.xml.rels><?xml version="1.0" encoding="UTF-8" standalone="yes"?>
<Relationships xmlns="http://schemas.openxmlformats.org/package/2006/relationships"><Relationship Id="rId1" Type="http://schemas.microsoft.com/office/2006/relationships/activeXControlBinary" Target="activeX73.bin"/></Relationships>
</file>

<file path=ppt/activeX/_rels/activeX74.xml.rels><?xml version="1.0" encoding="UTF-8" standalone="yes"?>
<Relationships xmlns="http://schemas.openxmlformats.org/package/2006/relationships"><Relationship Id="rId1" Type="http://schemas.microsoft.com/office/2006/relationships/activeXControlBinary" Target="activeX74.bin"/></Relationships>
</file>

<file path=ppt/activeX/_rels/activeX75.xml.rels><?xml version="1.0" encoding="UTF-8" standalone="yes"?>
<Relationships xmlns="http://schemas.openxmlformats.org/package/2006/relationships"><Relationship Id="rId1" Type="http://schemas.microsoft.com/office/2006/relationships/activeXControlBinary" Target="activeX75.bin"/></Relationships>
</file>

<file path=ppt/activeX/_rels/activeX76.xml.rels><?xml version="1.0" encoding="UTF-8" standalone="yes"?>
<Relationships xmlns="http://schemas.openxmlformats.org/package/2006/relationships"><Relationship Id="rId1" Type="http://schemas.microsoft.com/office/2006/relationships/activeXControlBinary" Target="activeX76.bin"/></Relationships>
</file>

<file path=ppt/activeX/_rels/activeX77.xml.rels><?xml version="1.0" encoding="UTF-8" standalone="yes"?>
<Relationships xmlns="http://schemas.openxmlformats.org/package/2006/relationships"><Relationship Id="rId1" Type="http://schemas.microsoft.com/office/2006/relationships/activeXControlBinary" Target="activeX77.bin"/></Relationships>
</file>

<file path=ppt/activeX/_rels/activeX78.xml.rels><?xml version="1.0" encoding="UTF-8" standalone="yes"?>
<Relationships xmlns="http://schemas.openxmlformats.org/package/2006/relationships"><Relationship Id="rId1" Type="http://schemas.microsoft.com/office/2006/relationships/activeXControlBinary" Target="activeX78.bin"/></Relationships>
</file>

<file path=ppt/activeX/_rels/activeX79.xml.rels><?xml version="1.0" encoding="UTF-8" standalone="yes"?>
<Relationships xmlns="http://schemas.openxmlformats.org/package/2006/relationships"><Relationship Id="rId1" Type="http://schemas.microsoft.com/office/2006/relationships/activeXControlBinary" Target="activeX79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80.xml.rels><?xml version="1.0" encoding="UTF-8" standalone="yes"?>
<Relationships xmlns="http://schemas.openxmlformats.org/package/2006/relationships"><Relationship Id="rId1" Type="http://schemas.microsoft.com/office/2006/relationships/activeXControlBinary" Target="activeX80.bin"/></Relationships>
</file>

<file path=ppt/activeX/_rels/activeX81.xml.rels><?xml version="1.0" encoding="UTF-8" standalone="yes"?>
<Relationships xmlns="http://schemas.openxmlformats.org/package/2006/relationships"><Relationship Id="rId1" Type="http://schemas.microsoft.com/office/2006/relationships/activeXControlBinary" Target="activeX81.bin"/></Relationships>
</file>

<file path=ppt/activeX/_rels/activeX82.xml.rels><?xml version="1.0" encoding="UTF-8" standalone="yes"?>
<Relationships xmlns="http://schemas.openxmlformats.org/package/2006/relationships"><Relationship Id="rId1" Type="http://schemas.microsoft.com/office/2006/relationships/activeXControlBinary" Target="activeX82.bin"/></Relationships>
</file>

<file path=ppt/activeX/_rels/activeX83.xml.rels><?xml version="1.0" encoding="UTF-8" standalone="yes"?>
<Relationships xmlns="http://schemas.openxmlformats.org/package/2006/relationships"><Relationship Id="rId1" Type="http://schemas.microsoft.com/office/2006/relationships/activeXControlBinary" Target="activeX83.bin"/></Relationships>
</file>

<file path=ppt/activeX/_rels/activeX84.xml.rels><?xml version="1.0" encoding="UTF-8" standalone="yes"?>
<Relationships xmlns="http://schemas.openxmlformats.org/package/2006/relationships"><Relationship Id="rId1" Type="http://schemas.microsoft.com/office/2006/relationships/activeXControlBinary" Target="activeX84.bin"/></Relationships>
</file>

<file path=ppt/activeX/_rels/activeX85.xml.rels><?xml version="1.0" encoding="UTF-8" standalone="yes"?>
<Relationships xmlns="http://schemas.openxmlformats.org/package/2006/relationships"><Relationship Id="rId1" Type="http://schemas.microsoft.com/office/2006/relationships/activeXControlBinary" Target="activeX85.bin"/></Relationships>
</file>

<file path=ppt/activeX/_rels/activeX86.xml.rels><?xml version="1.0" encoding="UTF-8" standalone="yes"?>
<Relationships xmlns="http://schemas.openxmlformats.org/package/2006/relationships"><Relationship Id="rId1" Type="http://schemas.microsoft.com/office/2006/relationships/activeXControlBinary" Target="activeX86.bin"/></Relationships>
</file>

<file path=ppt/activeX/_rels/activeX87.xml.rels><?xml version="1.0" encoding="UTF-8" standalone="yes"?>
<Relationships xmlns="http://schemas.openxmlformats.org/package/2006/relationships"><Relationship Id="rId1" Type="http://schemas.microsoft.com/office/2006/relationships/activeXControlBinary" Target="activeX87.bin"/></Relationships>
</file>

<file path=ppt/activeX/_rels/activeX88.xml.rels><?xml version="1.0" encoding="UTF-8" standalone="yes"?>
<Relationships xmlns="http://schemas.openxmlformats.org/package/2006/relationships"><Relationship Id="rId1" Type="http://schemas.microsoft.com/office/2006/relationships/activeXControlBinary" Target="activeX88.bin"/></Relationships>
</file>

<file path=ppt/activeX/_rels/activeX89.xml.rels><?xml version="1.0" encoding="UTF-8" standalone="yes"?>
<Relationships xmlns="http://schemas.openxmlformats.org/package/2006/relationships"><Relationship Id="rId1" Type="http://schemas.microsoft.com/office/2006/relationships/activeXControlBinary" Target="activeX89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_rels/activeX90.xml.rels><?xml version="1.0" encoding="UTF-8" standalone="yes"?>
<Relationships xmlns="http://schemas.openxmlformats.org/package/2006/relationships"><Relationship Id="rId1" Type="http://schemas.microsoft.com/office/2006/relationships/activeXControlBinary" Target="activeX90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9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1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9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1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7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71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7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7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1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8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8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11.wmf"/><Relationship Id="rId1" Type="http://schemas.openxmlformats.org/officeDocument/2006/relationships/image" Target="../media/image28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38.wmf"/><Relationship Id="rId1" Type="http://schemas.openxmlformats.org/officeDocument/2006/relationships/image" Target="../media/image43.wmf"/><Relationship Id="rId4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8.wmf"/><Relationship Id="rId7" Type="http://schemas.openxmlformats.org/officeDocument/2006/relationships/image" Target="../media/image45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1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4CC230D-2E48-4AC9-B167-327C191600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0FA76C2-55B1-425E-A4B2-720C35B86C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4065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065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600"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945B8-56D7-479F-A3E6-22BC2371BE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18316-F37F-458C-ABA4-0284D383D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05D90-D557-425C-A212-8F7D5BC618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07CD2-AE03-4851-8869-CB8DA81BC7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0A4B2-840B-4DA2-90D9-628EC2C0C8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35B44-55D6-4D8E-8C24-6B30468B05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81DA3-6A97-4ECD-82EE-C48E07CB94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86BD4-E216-4FB0-9DC0-5F4C5E9D6F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5D44-4FA2-4EC2-9FAB-4A3733625A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D59A6-6CDF-4DED-AA06-6680EE165B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60AC4-D867-49CF-8E9A-EBC165243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3961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962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202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3962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962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962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962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9626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962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962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962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963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3963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963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963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963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963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EFB69D01-3523-4043-9C72-78550DBFC2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control" Target="../activeX/activeX48.xml"/><Relationship Id="rId7" Type="http://schemas.openxmlformats.org/officeDocument/2006/relationships/control" Target="../activeX/activeX52.xml"/><Relationship Id="rId2" Type="http://schemas.openxmlformats.org/officeDocument/2006/relationships/control" Target="../activeX/activeX47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51.xml"/><Relationship Id="rId5" Type="http://schemas.openxmlformats.org/officeDocument/2006/relationships/control" Target="../activeX/activeX50.xml"/><Relationship Id="rId4" Type="http://schemas.openxmlformats.org/officeDocument/2006/relationships/control" Target="../activeX/activeX4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59.xml"/><Relationship Id="rId3" Type="http://schemas.openxmlformats.org/officeDocument/2006/relationships/control" Target="../activeX/activeX54.xml"/><Relationship Id="rId7" Type="http://schemas.openxmlformats.org/officeDocument/2006/relationships/control" Target="../activeX/activeX58.xml"/><Relationship Id="rId2" Type="http://schemas.openxmlformats.org/officeDocument/2006/relationships/control" Target="../activeX/activeX53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57.xml"/><Relationship Id="rId11" Type="http://schemas.openxmlformats.org/officeDocument/2006/relationships/slideLayout" Target="../slideLayouts/slideLayout2.xml"/><Relationship Id="rId5" Type="http://schemas.openxmlformats.org/officeDocument/2006/relationships/control" Target="../activeX/activeX56.xml"/><Relationship Id="rId10" Type="http://schemas.openxmlformats.org/officeDocument/2006/relationships/control" Target="../activeX/activeX61.xml"/><Relationship Id="rId4" Type="http://schemas.openxmlformats.org/officeDocument/2006/relationships/control" Target="../activeX/activeX55.xml"/><Relationship Id="rId9" Type="http://schemas.openxmlformats.org/officeDocument/2006/relationships/control" Target="../activeX/activeX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68.xml"/><Relationship Id="rId3" Type="http://schemas.openxmlformats.org/officeDocument/2006/relationships/control" Target="../activeX/activeX63.xml"/><Relationship Id="rId7" Type="http://schemas.openxmlformats.org/officeDocument/2006/relationships/control" Target="../activeX/activeX67.xml"/><Relationship Id="rId12" Type="http://schemas.openxmlformats.org/officeDocument/2006/relationships/image" Target="../media/image42.jpeg"/><Relationship Id="rId2" Type="http://schemas.openxmlformats.org/officeDocument/2006/relationships/control" Target="../activeX/activeX62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66.xml"/><Relationship Id="rId11" Type="http://schemas.openxmlformats.org/officeDocument/2006/relationships/slideLayout" Target="../slideLayouts/slideLayout2.xml"/><Relationship Id="rId5" Type="http://schemas.openxmlformats.org/officeDocument/2006/relationships/control" Target="../activeX/activeX65.xml"/><Relationship Id="rId10" Type="http://schemas.openxmlformats.org/officeDocument/2006/relationships/control" Target="../activeX/activeX70.xml"/><Relationship Id="rId4" Type="http://schemas.openxmlformats.org/officeDocument/2006/relationships/control" Target="../activeX/activeX64.xml"/><Relationship Id="rId9" Type="http://schemas.openxmlformats.org/officeDocument/2006/relationships/control" Target="../activeX/activeX6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7.xml"/><Relationship Id="rId3" Type="http://schemas.openxmlformats.org/officeDocument/2006/relationships/control" Target="../activeX/activeX72.xml"/><Relationship Id="rId7" Type="http://schemas.openxmlformats.org/officeDocument/2006/relationships/control" Target="../activeX/activeX76.xml"/><Relationship Id="rId12" Type="http://schemas.openxmlformats.org/officeDocument/2006/relationships/slideLayout" Target="../slideLayouts/slideLayout2.xml"/><Relationship Id="rId2" Type="http://schemas.openxmlformats.org/officeDocument/2006/relationships/control" Target="../activeX/activeX71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75.xml"/><Relationship Id="rId11" Type="http://schemas.openxmlformats.org/officeDocument/2006/relationships/control" Target="../activeX/activeX80.xml"/><Relationship Id="rId5" Type="http://schemas.openxmlformats.org/officeDocument/2006/relationships/control" Target="../activeX/activeX74.xml"/><Relationship Id="rId10" Type="http://schemas.openxmlformats.org/officeDocument/2006/relationships/control" Target="../activeX/activeX79.xml"/><Relationship Id="rId4" Type="http://schemas.openxmlformats.org/officeDocument/2006/relationships/control" Target="../activeX/activeX73.xml"/><Relationship Id="rId9" Type="http://schemas.openxmlformats.org/officeDocument/2006/relationships/control" Target="../activeX/activeX78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87.xml"/><Relationship Id="rId3" Type="http://schemas.openxmlformats.org/officeDocument/2006/relationships/control" Target="../activeX/activeX82.xml"/><Relationship Id="rId7" Type="http://schemas.openxmlformats.org/officeDocument/2006/relationships/control" Target="../activeX/activeX86.xml"/><Relationship Id="rId12" Type="http://schemas.openxmlformats.org/officeDocument/2006/relationships/slideLayout" Target="../slideLayouts/slideLayout2.xml"/><Relationship Id="rId2" Type="http://schemas.openxmlformats.org/officeDocument/2006/relationships/control" Target="../activeX/activeX81.xml"/><Relationship Id="rId1" Type="http://schemas.openxmlformats.org/officeDocument/2006/relationships/vmlDrawing" Target="../drawings/vmlDrawing7.vml"/><Relationship Id="rId6" Type="http://schemas.openxmlformats.org/officeDocument/2006/relationships/control" Target="../activeX/activeX85.xml"/><Relationship Id="rId11" Type="http://schemas.openxmlformats.org/officeDocument/2006/relationships/control" Target="../activeX/activeX90.xml"/><Relationship Id="rId5" Type="http://schemas.openxmlformats.org/officeDocument/2006/relationships/control" Target="../activeX/activeX84.xml"/><Relationship Id="rId10" Type="http://schemas.openxmlformats.org/officeDocument/2006/relationships/control" Target="../activeX/activeX89.xml"/><Relationship Id="rId4" Type="http://schemas.openxmlformats.org/officeDocument/2006/relationships/control" Target="../activeX/activeX83.xml"/><Relationship Id="rId9" Type="http://schemas.openxmlformats.org/officeDocument/2006/relationships/control" Target="../activeX/activeX8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26" Type="http://schemas.openxmlformats.org/officeDocument/2006/relationships/control" Target="../activeX/activeX25.xml"/><Relationship Id="rId39" Type="http://schemas.openxmlformats.org/officeDocument/2006/relationships/control" Target="../activeX/activeX38.xml"/><Relationship Id="rId3" Type="http://schemas.openxmlformats.org/officeDocument/2006/relationships/control" Target="../activeX/activeX2.xml"/><Relationship Id="rId21" Type="http://schemas.openxmlformats.org/officeDocument/2006/relationships/control" Target="../activeX/activeX20.xml"/><Relationship Id="rId34" Type="http://schemas.openxmlformats.org/officeDocument/2006/relationships/control" Target="../activeX/activeX33.xml"/><Relationship Id="rId42" Type="http://schemas.openxmlformats.org/officeDocument/2006/relationships/slideLayout" Target="../slideLayouts/slideLayout12.xml"/><Relationship Id="rId7" Type="http://schemas.openxmlformats.org/officeDocument/2006/relationships/control" Target="../activeX/activeX6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5" Type="http://schemas.openxmlformats.org/officeDocument/2006/relationships/control" Target="../activeX/activeX24.xml"/><Relationship Id="rId33" Type="http://schemas.openxmlformats.org/officeDocument/2006/relationships/control" Target="../activeX/activeX32.xml"/><Relationship Id="rId38" Type="http://schemas.openxmlformats.org/officeDocument/2006/relationships/control" Target="../activeX/activeX37.xml"/><Relationship Id="rId2" Type="http://schemas.openxmlformats.org/officeDocument/2006/relationships/control" Target="../activeX/activeX1.xml"/><Relationship Id="rId16" Type="http://schemas.openxmlformats.org/officeDocument/2006/relationships/control" Target="../activeX/activeX15.xml"/><Relationship Id="rId20" Type="http://schemas.openxmlformats.org/officeDocument/2006/relationships/control" Target="../activeX/activeX19.xml"/><Relationship Id="rId29" Type="http://schemas.openxmlformats.org/officeDocument/2006/relationships/control" Target="../activeX/activeX28.xml"/><Relationship Id="rId41" Type="http://schemas.openxmlformats.org/officeDocument/2006/relationships/control" Target="../activeX/activeX40.xml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control" Target="../activeX/activeX10.xml"/><Relationship Id="rId24" Type="http://schemas.openxmlformats.org/officeDocument/2006/relationships/control" Target="../activeX/activeX23.xml"/><Relationship Id="rId32" Type="http://schemas.openxmlformats.org/officeDocument/2006/relationships/control" Target="../activeX/activeX31.xml"/><Relationship Id="rId37" Type="http://schemas.openxmlformats.org/officeDocument/2006/relationships/control" Target="../activeX/activeX36.xml"/><Relationship Id="rId40" Type="http://schemas.openxmlformats.org/officeDocument/2006/relationships/control" Target="../activeX/activeX39.xml"/><Relationship Id="rId5" Type="http://schemas.openxmlformats.org/officeDocument/2006/relationships/control" Target="../activeX/activeX4.xml"/><Relationship Id="rId15" Type="http://schemas.openxmlformats.org/officeDocument/2006/relationships/control" Target="../activeX/activeX14.xml"/><Relationship Id="rId23" Type="http://schemas.openxmlformats.org/officeDocument/2006/relationships/control" Target="../activeX/activeX22.xml"/><Relationship Id="rId28" Type="http://schemas.openxmlformats.org/officeDocument/2006/relationships/control" Target="../activeX/activeX27.xml"/><Relationship Id="rId36" Type="http://schemas.openxmlformats.org/officeDocument/2006/relationships/control" Target="../activeX/activeX35.xml"/><Relationship Id="rId10" Type="http://schemas.openxmlformats.org/officeDocument/2006/relationships/control" Target="../activeX/activeX9.xml"/><Relationship Id="rId19" Type="http://schemas.openxmlformats.org/officeDocument/2006/relationships/control" Target="../activeX/activeX18.xml"/><Relationship Id="rId31" Type="http://schemas.openxmlformats.org/officeDocument/2006/relationships/control" Target="../activeX/activeX30.xml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control" Target="../activeX/activeX13.xml"/><Relationship Id="rId22" Type="http://schemas.openxmlformats.org/officeDocument/2006/relationships/control" Target="../activeX/activeX21.xml"/><Relationship Id="rId27" Type="http://schemas.openxmlformats.org/officeDocument/2006/relationships/control" Target="../activeX/activeX26.xml"/><Relationship Id="rId30" Type="http://schemas.openxmlformats.org/officeDocument/2006/relationships/control" Target="../activeX/activeX29.xml"/><Relationship Id="rId35" Type="http://schemas.openxmlformats.org/officeDocument/2006/relationships/control" Target="../activeX/activeX3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control" Target="../activeX/activeX42.xml"/><Relationship Id="rId7" Type="http://schemas.openxmlformats.org/officeDocument/2006/relationships/control" Target="../activeX/activeX46.xml"/><Relationship Id="rId2" Type="http://schemas.openxmlformats.org/officeDocument/2006/relationships/control" Target="../activeX/activeX41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45.xml"/><Relationship Id="rId5" Type="http://schemas.openxmlformats.org/officeDocument/2006/relationships/control" Target="../activeX/activeX44.xml"/><Relationship Id="rId4" Type="http://schemas.openxmlformats.org/officeDocument/2006/relationships/control" Target="../activeX/activeX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1563" y="500063"/>
            <a:ext cx="7086600" cy="631825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Системы счисления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0"/>
            <a:ext cx="8077200" cy="3663950"/>
          </a:xfrm>
        </p:spPr>
        <p:txBody>
          <a:bodyPr/>
          <a:lstStyle/>
          <a:p>
            <a:pPr marL="342900" indent="-342900" eaLnBrk="1" hangingPunct="1">
              <a:spcBef>
                <a:spcPct val="0"/>
              </a:spcBef>
              <a:buClrTx/>
              <a:buFont typeface="+mj-lt"/>
              <a:buAutoNum type="arabicPeriod"/>
              <a:defRPr/>
            </a:pPr>
            <a:r>
              <a:rPr lang="ru-RU" sz="2000" dirty="0" smtClean="0"/>
              <a:t>Определение. </a:t>
            </a:r>
            <a:endParaRPr lang="en-US" sz="2000" dirty="0" smtClean="0"/>
          </a:p>
          <a:p>
            <a:pPr marL="342900" indent="-342900" eaLnBrk="1" hangingPunct="1">
              <a:spcBef>
                <a:spcPct val="0"/>
              </a:spcBef>
              <a:buClrTx/>
              <a:buFont typeface="+mj-lt"/>
              <a:buAutoNum type="arabicPeriod"/>
              <a:defRPr/>
            </a:pPr>
            <a:r>
              <a:rPr lang="ru-RU" sz="2000" dirty="0" smtClean="0"/>
              <a:t>Непозиционные и позиционные системы счисления.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+mj-lt"/>
              <a:buAutoNum type="arabicPeriod"/>
              <a:defRPr/>
            </a:pPr>
            <a:r>
              <a:rPr lang="ru-RU" sz="2000" dirty="0" smtClean="0"/>
              <a:t>Развернутая форма записи числа в позиционной системе счисления. 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+mj-lt"/>
              <a:buAutoNum type="arabicPeriod"/>
              <a:defRPr/>
            </a:pPr>
            <a:r>
              <a:rPr lang="ru-RU" sz="2000" dirty="0" smtClean="0"/>
              <a:t>Правило счета. </a:t>
            </a:r>
            <a:endParaRPr lang="en-US" sz="2000" dirty="0" smtClean="0"/>
          </a:p>
          <a:p>
            <a:pPr marL="342900" indent="-342900" eaLnBrk="1" hangingPunct="1">
              <a:spcBef>
                <a:spcPct val="0"/>
              </a:spcBef>
              <a:buClrTx/>
              <a:buFont typeface="+mj-lt"/>
              <a:buAutoNum type="arabicPeriod"/>
              <a:defRPr/>
            </a:pPr>
            <a:r>
              <a:rPr lang="ru-RU" sz="2000" dirty="0" smtClean="0"/>
              <a:t>Таблица эквивалентов чисел.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+mj-lt"/>
              <a:buAutoNum type="arabicPeriod"/>
              <a:defRPr/>
            </a:pPr>
            <a:r>
              <a:rPr lang="ru-RU" sz="2000" dirty="0" smtClean="0"/>
              <a:t>Двоичная система счисления.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+mj-lt"/>
              <a:buAutoNum type="arabicPeriod"/>
              <a:defRPr/>
            </a:pPr>
            <a:r>
              <a:rPr lang="ru-RU" sz="2000" dirty="0" smtClean="0"/>
              <a:t>Перевод чисел между двоичной, восьмеричной, десятичной и шестнадцатеричной системами счисления.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+mj-lt"/>
              <a:buAutoNum type="arabicPeriod"/>
              <a:defRPr/>
            </a:pPr>
            <a:r>
              <a:rPr lang="ru-RU" sz="2000" dirty="0" smtClean="0"/>
              <a:t>Максимальное значение числа при известной длине разрядной сетки.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+mj-lt"/>
              <a:buAutoNum type="arabicPeriod"/>
              <a:defRPr/>
            </a:pPr>
            <a:r>
              <a:rPr lang="ru-RU" sz="2000" dirty="0" smtClean="0"/>
              <a:t>Двоичная арифметика.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+mj-lt"/>
              <a:buAutoNum type="arabicPeriod"/>
              <a:defRPr/>
            </a:pPr>
            <a:r>
              <a:rPr lang="ru-RU" sz="2000" dirty="0" smtClean="0"/>
              <a:t>Упражнения.</a:t>
            </a: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897813" cy="14319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Перевод чисел (2) </a:t>
            </a:r>
            <a:r>
              <a:rPr lang="ru-RU" smtClean="0">
                <a:sym typeface="Symbol" pitchFamily="18" charset="2"/>
              </a:rPr>
              <a:t> </a:t>
            </a:r>
            <a:r>
              <a:rPr lang="en-US" smtClean="0"/>
              <a:t>(</a:t>
            </a:r>
            <a:r>
              <a:rPr lang="ru-RU" smtClean="0"/>
              <a:t>8</a:t>
            </a:r>
            <a:r>
              <a:rPr lang="en-US" smtClean="0"/>
              <a:t>), (</a:t>
            </a:r>
            <a:r>
              <a:rPr lang="ru-RU" smtClean="0"/>
              <a:t>2</a:t>
            </a:r>
            <a:r>
              <a:rPr lang="en-US" smtClean="0"/>
              <a:t>) </a:t>
            </a:r>
            <a:r>
              <a:rPr lang="ru-RU" smtClean="0">
                <a:sym typeface="Symbol" pitchFamily="18" charset="2"/>
              </a:rPr>
              <a:t></a:t>
            </a:r>
            <a:r>
              <a:rPr lang="en-US" smtClean="0"/>
              <a:t> (</a:t>
            </a:r>
            <a:r>
              <a:rPr lang="ru-RU" smtClean="0"/>
              <a:t>16</a:t>
            </a:r>
            <a:r>
              <a:rPr lang="en-US" smtClean="0"/>
              <a:t>)</a:t>
            </a:r>
            <a:endParaRPr lang="ru-RU" smtClean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1800" smtClean="0"/>
              <a:t>Чтобы перевести число из </a:t>
            </a:r>
            <a:r>
              <a:rPr lang="ru-RU" sz="1800" u="sng" smtClean="0"/>
              <a:t>двоичной</a:t>
            </a:r>
            <a:r>
              <a:rPr lang="ru-RU" sz="1800" smtClean="0"/>
              <a:t> системы в </a:t>
            </a:r>
            <a:r>
              <a:rPr lang="ru-RU" sz="1800" u="sng" smtClean="0"/>
              <a:t>восьмеричную</a:t>
            </a:r>
            <a:r>
              <a:rPr lang="ru-RU" sz="1800" smtClean="0"/>
              <a:t> или </a:t>
            </a:r>
            <a:r>
              <a:rPr lang="ru-RU" sz="1800" u="sng" smtClean="0"/>
              <a:t>шестнадцатеричную</a:t>
            </a:r>
            <a:r>
              <a:rPr lang="ru-RU" sz="1800" smtClean="0"/>
              <a:t>, его нужно разбить влево и вправо от запятой на  </a:t>
            </a:r>
            <a:r>
              <a:rPr lang="ru-RU" sz="1800" i="1" smtClean="0"/>
              <a:t>триады</a:t>
            </a:r>
            <a:r>
              <a:rPr lang="ru-RU" sz="1800" smtClean="0"/>
              <a:t>  (для восьмеричной) или  </a:t>
            </a:r>
            <a:r>
              <a:rPr lang="ru-RU" sz="1800" i="1" smtClean="0"/>
              <a:t>тетрады</a:t>
            </a:r>
            <a:r>
              <a:rPr lang="ru-RU" sz="1800" smtClean="0"/>
              <a:t>  (для шестнадцатеричной)  и каждую такую группу заменить соответствующей восьмеричной (шестнадцатеричной) цифрой.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smtClean="0"/>
              <a:t>Примеры: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mtClean="0"/>
              <a:t>110101000011</a:t>
            </a:r>
            <a:r>
              <a:rPr lang="ru-RU" smtClean="0"/>
              <a:t>1</a:t>
            </a:r>
            <a:r>
              <a:rPr lang="en-US" baseline="-25000" smtClean="0"/>
              <a:t>2</a:t>
            </a:r>
            <a:r>
              <a:rPr lang="ru-RU" smtClean="0"/>
              <a:t> = </a:t>
            </a:r>
            <a:r>
              <a:rPr lang="en-US" smtClean="0"/>
              <a:t>1  5   2   0   7</a:t>
            </a:r>
            <a:r>
              <a:rPr lang="en-US" baseline="-25000" smtClean="0"/>
              <a:t>8</a:t>
            </a:r>
            <a:r>
              <a:rPr lang="ru-RU" smtClean="0"/>
              <a:t>;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ru-RU" sz="600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ru-RU" sz="1200" smtClean="0"/>
              <a:t>                  </a:t>
            </a:r>
            <a:r>
              <a:rPr lang="en-US" sz="1200" smtClean="0"/>
              <a:t>            </a:t>
            </a:r>
            <a:r>
              <a:rPr lang="ru-RU" sz="1200" smtClean="0"/>
              <a:t>   </a:t>
            </a:r>
            <a:r>
              <a:rPr lang="en-US" sz="1200" smtClean="0"/>
              <a:t> </a:t>
            </a:r>
            <a:r>
              <a:rPr lang="ru-RU" sz="1200" smtClean="0"/>
              <a:t>    </a:t>
            </a:r>
            <a:r>
              <a:rPr lang="en-US" sz="1200" smtClean="0"/>
              <a:t>1</a:t>
            </a:r>
            <a:r>
              <a:rPr lang="ru-RU" sz="1200" smtClean="0"/>
              <a:t> </a:t>
            </a:r>
            <a:r>
              <a:rPr lang="en-US" sz="1200" smtClean="0"/>
              <a:t>101</a:t>
            </a:r>
            <a:r>
              <a:rPr lang="ru-RU" sz="1200" smtClean="0"/>
              <a:t> </a:t>
            </a:r>
            <a:r>
              <a:rPr lang="en-US" sz="1200" smtClean="0"/>
              <a:t>010</a:t>
            </a:r>
            <a:r>
              <a:rPr lang="ru-RU" sz="1200" smtClean="0"/>
              <a:t> </a:t>
            </a:r>
            <a:r>
              <a:rPr lang="en-US" sz="1200" smtClean="0"/>
              <a:t>000</a:t>
            </a:r>
            <a:r>
              <a:rPr lang="ru-RU" sz="1200" smtClean="0"/>
              <a:t> </a:t>
            </a:r>
            <a:r>
              <a:rPr lang="en-US" sz="1200" smtClean="0"/>
              <a:t>11</a:t>
            </a:r>
            <a:r>
              <a:rPr lang="ru-RU" sz="1200" smtClean="0"/>
              <a:t>1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ru-RU" smtClean="0"/>
              <a:t>1</a:t>
            </a:r>
            <a:r>
              <a:rPr lang="en-US" smtClean="0"/>
              <a:t>10111000001101</a:t>
            </a:r>
            <a:r>
              <a:rPr lang="en-US" baseline="-25000" smtClean="0"/>
              <a:t>2</a:t>
            </a:r>
            <a:r>
              <a:rPr lang="en-US" smtClean="0"/>
              <a:t> =   6    E</a:t>
            </a:r>
            <a:r>
              <a:rPr lang="ru-RU" smtClean="0"/>
              <a:t> </a:t>
            </a:r>
            <a:r>
              <a:rPr lang="en-US" smtClean="0"/>
              <a:t>   0    D</a:t>
            </a:r>
            <a:r>
              <a:rPr lang="en-US" baseline="-25000" smtClean="0"/>
              <a:t>16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sz="600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1200" smtClean="0"/>
              <a:t>                                            110 1110 0000 1101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smtClean="0"/>
              <a:t>Переведите: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ru-RU" smtClean="0"/>
              <a:t>		</a:t>
            </a:r>
            <a:r>
              <a:rPr lang="en-US" smtClean="0"/>
              <a:t>          1011111010101100</a:t>
            </a:r>
            <a:r>
              <a:rPr lang="en-US" baseline="-25000" smtClean="0"/>
              <a:t>2</a:t>
            </a:r>
            <a:r>
              <a:rPr lang="ru-RU" smtClean="0"/>
              <a:t> =               </a:t>
            </a:r>
            <a:r>
              <a:rPr lang="en-US" baseline="-25000" smtClean="0"/>
              <a:t>8</a:t>
            </a:r>
            <a:endParaRPr lang="ru-RU" baseline="-25000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ru-RU" smtClean="0"/>
              <a:t>		</a:t>
            </a:r>
            <a:r>
              <a:rPr lang="en-US" smtClean="0"/>
              <a:t>          1011010100000110</a:t>
            </a:r>
            <a:r>
              <a:rPr lang="en-US" baseline="-25000" smtClean="0"/>
              <a:t>2</a:t>
            </a:r>
            <a:r>
              <a:rPr lang="en-US" smtClean="0"/>
              <a:t> =               </a:t>
            </a:r>
            <a:r>
              <a:rPr lang="en-US" baseline="-25000" smtClean="0"/>
              <a:t>16</a:t>
            </a:r>
            <a:endParaRPr lang="ru-RU" smtClean="0"/>
          </a:p>
        </p:txBody>
      </p:sp>
      <p:sp>
        <p:nvSpPr>
          <p:cNvPr id="3082" name="Arc 4"/>
          <p:cNvSpPr>
            <a:spLocks/>
          </p:cNvSpPr>
          <p:nvPr/>
        </p:nvSpPr>
        <p:spPr bwMode="auto">
          <a:xfrm rot="11109232" flipV="1">
            <a:off x="3548063" y="3860800"/>
            <a:ext cx="261937" cy="287338"/>
          </a:xfrm>
          <a:custGeom>
            <a:avLst/>
            <a:gdLst>
              <a:gd name="T0" fmla="*/ 0 w 35183"/>
              <a:gd name="T1" fmla="*/ 103016 h 21600"/>
              <a:gd name="T2" fmla="*/ 261937 w 35183"/>
              <a:gd name="T3" fmla="*/ 141554 h 21600"/>
              <a:gd name="T4" fmla="*/ 123363 w 35183"/>
              <a:gd name="T5" fmla="*/ 287338 h 21600"/>
              <a:gd name="T6" fmla="*/ 0 60000 65536"/>
              <a:gd name="T7" fmla="*/ 0 60000 65536"/>
              <a:gd name="T8" fmla="*/ 0 60000 65536"/>
              <a:gd name="T9" fmla="*/ 0 w 35183"/>
              <a:gd name="T10" fmla="*/ 0 h 21600"/>
              <a:gd name="T11" fmla="*/ 35183 w 3518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183" h="21600" fill="none" extrusionOk="0">
                <a:moveTo>
                  <a:pt x="-1" y="7743"/>
                </a:moveTo>
                <a:cubicBezTo>
                  <a:pt x="4103" y="2836"/>
                  <a:pt x="10172" y="-1"/>
                  <a:pt x="16570" y="0"/>
                </a:cubicBezTo>
                <a:cubicBezTo>
                  <a:pt x="24221" y="0"/>
                  <a:pt x="31301" y="4047"/>
                  <a:pt x="35183" y="10640"/>
                </a:cubicBezTo>
              </a:path>
              <a:path w="35183" h="21600" stroke="0" extrusionOk="0">
                <a:moveTo>
                  <a:pt x="-1" y="7743"/>
                </a:moveTo>
                <a:cubicBezTo>
                  <a:pt x="4103" y="2836"/>
                  <a:pt x="10172" y="-1"/>
                  <a:pt x="16570" y="0"/>
                </a:cubicBezTo>
                <a:cubicBezTo>
                  <a:pt x="24221" y="0"/>
                  <a:pt x="31301" y="4047"/>
                  <a:pt x="35183" y="10640"/>
                </a:cubicBezTo>
                <a:lnTo>
                  <a:pt x="165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3" name="Arc 5"/>
          <p:cNvSpPr>
            <a:spLocks/>
          </p:cNvSpPr>
          <p:nvPr/>
        </p:nvSpPr>
        <p:spPr bwMode="auto">
          <a:xfrm rot="11109232" flipV="1">
            <a:off x="3276600" y="3860800"/>
            <a:ext cx="261938" cy="287338"/>
          </a:xfrm>
          <a:custGeom>
            <a:avLst/>
            <a:gdLst>
              <a:gd name="T0" fmla="*/ 0 w 35183"/>
              <a:gd name="T1" fmla="*/ 103016 h 21600"/>
              <a:gd name="T2" fmla="*/ 261938 w 35183"/>
              <a:gd name="T3" fmla="*/ 141554 h 21600"/>
              <a:gd name="T4" fmla="*/ 123364 w 35183"/>
              <a:gd name="T5" fmla="*/ 287338 h 21600"/>
              <a:gd name="T6" fmla="*/ 0 60000 65536"/>
              <a:gd name="T7" fmla="*/ 0 60000 65536"/>
              <a:gd name="T8" fmla="*/ 0 60000 65536"/>
              <a:gd name="T9" fmla="*/ 0 w 35183"/>
              <a:gd name="T10" fmla="*/ 0 h 21600"/>
              <a:gd name="T11" fmla="*/ 35183 w 3518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183" h="21600" fill="none" extrusionOk="0">
                <a:moveTo>
                  <a:pt x="-1" y="7743"/>
                </a:moveTo>
                <a:cubicBezTo>
                  <a:pt x="4103" y="2836"/>
                  <a:pt x="10172" y="-1"/>
                  <a:pt x="16570" y="0"/>
                </a:cubicBezTo>
                <a:cubicBezTo>
                  <a:pt x="24221" y="0"/>
                  <a:pt x="31301" y="4047"/>
                  <a:pt x="35183" y="10640"/>
                </a:cubicBezTo>
              </a:path>
              <a:path w="35183" h="21600" stroke="0" extrusionOk="0">
                <a:moveTo>
                  <a:pt x="-1" y="7743"/>
                </a:moveTo>
                <a:cubicBezTo>
                  <a:pt x="4103" y="2836"/>
                  <a:pt x="10172" y="-1"/>
                  <a:pt x="16570" y="0"/>
                </a:cubicBezTo>
                <a:cubicBezTo>
                  <a:pt x="24221" y="0"/>
                  <a:pt x="31301" y="4047"/>
                  <a:pt x="35183" y="10640"/>
                </a:cubicBezTo>
                <a:lnTo>
                  <a:pt x="165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4" name="Arc 6"/>
          <p:cNvSpPr>
            <a:spLocks/>
          </p:cNvSpPr>
          <p:nvPr/>
        </p:nvSpPr>
        <p:spPr bwMode="auto">
          <a:xfrm rot="11109232" flipV="1">
            <a:off x="3851275" y="3860800"/>
            <a:ext cx="261938" cy="287338"/>
          </a:xfrm>
          <a:custGeom>
            <a:avLst/>
            <a:gdLst>
              <a:gd name="T0" fmla="*/ 0 w 35183"/>
              <a:gd name="T1" fmla="*/ 103016 h 21600"/>
              <a:gd name="T2" fmla="*/ 261938 w 35183"/>
              <a:gd name="T3" fmla="*/ 141554 h 21600"/>
              <a:gd name="T4" fmla="*/ 123364 w 35183"/>
              <a:gd name="T5" fmla="*/ 287338 h 21600"/>
              <a:gd name="T6" fmla="*/ 0 60000 65536"/>
              <a:gd name="T7" fmla="*/ 0 60000 65536"/>
              <a:gd name="T8" fmla="*/ 0 60000 65536"/>
              <a:gd name="T9" fmla="*/ 0 w 35183"/>
              <a:gd name="T10" fmla="*/ 0 h 21600"/>
              <a:gd name="T11" fmla="*/ 35183 w 3518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183" h="21600" fill="none" extrusionOk="0">
                <a:moveTo>
                  <a:pt x="-1" y="7743"/>
                </a:moveTo>
                <a:cubicBezTo>
                  <a:pt x="4103" y="2836"/>
                  <a:pt x="10172" y="-1"/>
                  <a:pt x="16570" y="0"/>
                </a:cubicBezTo>
                <a:cubicBezTo>
                  <a:pt x="24221" y="0"/>
                  <a:pt x="31301" y="4047"/>
                  <a:pt x="35183" y="10640"/>
                </a:cubicBezTo>
              </a:path>
              <a:path w="35183" h="21600" stroke="0" extrusionOk="0">
                <a:moveTo>
                  <a:pt x="-1" y="7743"/>
                </a:moveTo>
                <a:cubicBezTo>
                  <a:pt x="4103" y="2836"/>
                  <a:pt x="10172" y="-1"/>
                  <a:pt x="16570" y="0"/>
                </a:cubicBezTo>
                <a:cubicBezTo>
                  <a:pt x="24221" y="0"/>
                  <a:pt x="31301" y="4047"/>
                  <a:pt x="35183" y="10640"/>
                </a:cubicBezTo>
                <a:lnTo>
                  <a:pt x="165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5" name="Arc 7"/>
          <p:cNvSpPr>
            <a:spLocks/>
          </p:cNvSpPr>
          <p:nvPr/>
        </p:nvSpPr>
        <p:spPr bwMode="auto">
          <a:xfrm rot="11109232" flipV="1">
            <a:off x="4140200" y="3860800"/>
            <a:ext cx="261938" cy="287338"/>
          </a:xfrm>
          <a:custGeom>
            <a:avLst/>
            <a:gdLst>
              <a:gd name="T0" fmla="*/ 0 w 35183"/>
              <a:gd name="T1" fmla="*/ 103016 h 21600"/>
              <a:gd name="T2" fmla="*/ 261938 w 35183"/>
              <a:gd name="T3" fmla="*/ 141554 h 21600"/>
              <a:gd name="T4" fmla="*/ 123364 w 35183"/>
              <a:gd name="T5" fmla="*/ 287338 h 21600"/>
              <a:gd name="T6" fmla="*/ 0 60000 65536"/>
              <a:gd name="T7" fmla="*/ 0 60000 65536"/>
              <a:gd name="T8" fmla="*/ 0 60000 65536"/>
              <a:gd name="T9" fmla="*/ 0 w 35183"/>
              <a:gd name="T10" fmla="*/ 0 h 21600"/>
              <a:gd name="T11" fmla="*/ 35183 w 3518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183" h="21600" fill="none" extrusionOk="0">
                <a:moveTo>
                  <a:pt x="-1" y="7743"/>
                </a:moveTo>
                <a:cubicBezTo>
                  <a:pt x="4103" y="2836"/>
                  <a:pt x="10172" y="-1"/>
                  <a:pt x="16570" y="0"/>
                </a:cubicBezTo>
                <a:cubicBezTo>
                  <a:pt x="24221" y="0"/>
                  <a:pt x="31301" y="4047"/>
                  <a:pt x="35183" y="10640"/>
                </a:cubicBezTo>
              </a:path>
              <a:path w="35183" h="21600" stroke="0" extrusionOk="0">
                <a:moveTo>
                  <a:pt x="-1" y="7743"/>
                </a:moveTo>
                <a:cubicBezTo>
                  <a:pt x="4103" y="2836"/>
                  <a:pt x="10172" y="-1"/>
                  <a:pt x="16570" y="0"/>
                </a:cubicBezTo>
                <a:cubicBezTo>
                  <a:pt x="24221" y="0"/>
                  <a:pt x="31301" y="4047"/>
                  <a:pt x="35183" y="10640"/>
                </a:cubicBezTo>
                <a:lnTo>
                  <a:pt x="165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6" name="Arc 8"/>
          <p:cNvSpPr>
            <a:spLocks/>
          </p:cNvSpPr>
          <p:nvPr/>
        </p:nvSpPr>
        <p:spPr bwMode="auto">
          <a:xfrm rot="11109232" flipV="1">
            <a:off x="4427538" y="3860800"/>
            <a:ext cx="261937" cy="287338"/>
          </a:xfrm>
          <a:custGeom>
            <a:avLst/>
            <a:gdLst>
              <a:gd name="T0" fmla="*/ 0 w 35183"/>
              <a:gd name="T1" fmla="*/ 103016 h 21600"/>
              <a:gd name="T2" fmla="*/ 261937 w 35183"/>
              <a:gd name="T3" fmla="*/ 141554 h 21600"/>
              <a:gd name="T4" fmla="*/ 123363 w 35183"/>
              <a:gd name="T5" fmla="*/ 287338 h 21600"/>
              <a:gd name="T6" fmla="*/ 0 60000 65536"/>
              <a:gd name="T7" fmla="*/ 0 60000 65536"/>
              <a:gd name="T8" fmla="*/ 0 60000 65536"/>
              <a:gd name="T9" fmla="*/ 0 w 35183"/>
              <a:gd name="T10" fmla="*/ 0 h 21600"/>
              <a:gd name="T11" fmla="*/ 35183 w 3518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183" h="21600" fill="none" extrusionOk="0">
                <a:moveTo>
                  <a:pt x="-1" y="7743"/>
                </a:moveTo>
                <a:cubicBezTo>
                  <a:pt x="4103" y="2836"/>
                  <a:pt x="10172" y="-1"/>
                  <a:pt x="16570" y="0"/>
                </a:cubicBezTo>
                <a:cubicBezTo>
                  <a:pt x="24221" y="0"/>
                  <a:pt x="31301" y="4047"/>
                  <a:pt x="35183" y="10640"/>
                </a:cubicBezTo>
              </a:path>
              <a:path w="35183" h="21600" stroke="0" extrusionOk="0">
                <a:moveTo>
                  <a:pt x="-1" y="7743"/>
                </a:moveTo>
                <a:cubicBezTo>
                  <a:pt x="4103" y="2836"/>
                  <a:pt x="10172" y="-1"/>
                  <a:pt x="16570" y="0"/>
                </a:cubicBezTo>
                <a:cubicBezTo>
                  <a:pt x="24221" y="0"/>
                  <a:pt x="31301" y="4047"/>
                  <a:pt x="35183" y="10640"/>
                </a:cubicBezTo>
                <a:lnTo>
                  <a:pt x="165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7" name="Arc 9"/>
          <p:cNvSpPr>
            <a:spLocks/>
          </p:cNvSpPr>
          <p:nvPr/>
        </p:nvSpPr>
        <p:spPr bwMode="auto">
          <a:xfrm rot="10656866" flipV="1">
            <a:off x="4011613" y="4721225"/>
            <a:ext cx="331787" cy="214313"/>
          </a:xfrm>
          <a:custGeom>
            <a:avLst/>
            <a:gdLst>
              <a:gd name="T0" fmla="*/ 0 w 35264"/>
              <a:gd name="T1" fmla="*/ 85596 h 21600"/>
              <a:gd name="T2" fmla="*/ 331787 w 35264"/>
              <a:gd name="T3" fmla="*/ 95756 h 21600"/>
              <a:gd name="T4" fmla="*/ 162488 w 35264"/>
              <a:gd name="T5" fmla="*/ 214313 h 21600"/>
              <a:gd name="T6" fmla="*/ 0 60000 65536"/>
              <a:gd name="T7" fmla="*/ 0 60000 65536"/>
              <a:gd name="T8" fmla="*/ 0 60000 65536"/>
              <a:gd name="T9" fmla="*/ 0 w 35264"/>
              <a:gd name="T10" fmla="*/ 0 h 21600"/>
              <a:gd name="T11" fmla="*/ 35264 w 3526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264" h="21600" fill="none" extrusionOk="0">
                <a:moveTo>
                  <a:pt x="-1" y="8626"/>
                </a:moveTo>
                <a:cubicBezTo>
                  <a:pt x="4079" y="3195"/>
                  <a:pt x="10477" y="-1"/>
                  <a:pt x="17270" y="0"/>
                </a:cubicBezTo>
                <a:cubicBezTo>
                  <a:pt x="24505" y="0"/>
                  <a:pt x="31261" y="3623"/>
                  <a:pt x="35263" y="9651"/>
                </a:cubicBezTo>
              </a:path>
              <a:path w="35264" h="21600" stroke="0" extrusionOk="0">
                <a:moveTo>
                  <a:pt x="-1" y="8626"/>
                </a:moveTo>
                <a:cubicBezTo>
                  <a:pt x="4079" y="3195"/>
                  <a:pt x="10477" y="-1"/>
                  <a:pt x="17270" y="0"/>
                </a:cubicBezTo>
                <a:cubicBezTo>
                  <a:pt x="24505" y="0"/>
                  <a:pt x="31261" y="3623"/>
                  <a:pt x="35263" y="9651"/>
                </a:cubicBezTo>
                <a:lnTo>
                  <a:pt x="172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8" name="Arc 10"/>
          <p:cNvSpPr>
            <a:spLocks/>
          </p:cNvSpPr>
          <p:nvPr/>
        </p:nvSpPr>
        <p:spPr bwMode="auto">
          <a:xfrm rot="10656866" flipV="1">
            <a:off x="3635375" y="4724400"/>
            <a:ext cx="331788" cy="214313"/>
          </a:xfrm>
          <a:custGeom>
            <a:avLst/>
            <a:gdLst>
              <a:gd name="T0" fmla="*/ 0 w 35264"/>
              <a:gd name="T1" fmla="*/ 85596 h 21600"/>
              <a:gd name="T2" fmla="*/ 331788 w 35264"/>
              <a:gd name="T3" fmla="*/ 95756 h 21600"/>
              <a:gd name="T4" fmla="*/ 162488 w 35264"/>
              <a:gd name="T5" fmla="*/ 214313 h 21600"/>
              <a:gd name="T6" fmla="*/ 0 60000 65536"/>
              <a:gd name="T7" fmla="*/ 0 60000 65536"/>
              <a:gd name="T8" fmla="*/ 0 60000 65536"/>
              <a:gd name="T9" fmla="*/ 0 w 35264"/>
              <a:gd name="T10" fmla="*/ 0 h 21600"/>
              <a:gd name="T11" fmla="*/ 35264 w 3526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264" h="21600" fill="none" extrusionOk="0">
                <a:moveTo>
                  <a:pt x="-1" y="8626"/>
                </a:moveTo>
                <a:cubicBezTo>
                  <a:pt x="4079" y="3195"/>
                  <a:pt x="10477" y="-1"/>
                  <a:pt x="17270" y="0"/>
                </a:cubicBezTo>
                <a:cubicBezTo>
                  <a:pt x="24505" y="0"/>
                  <a:pt x="31261" y="3623"/>
                  <a:pt x="35263" y="9651"/>
                </a:cubicBezTo>
              </a:path>
              <a:path w="35264" h="21600" stroke="0" extrusionOk="0">
                <a:moveTo>
                  <a:pt x="-1" y="8626"/>
                </a:moveTo>
                <a:cubicBezTo>
                  <a:pt x="4079" y="3195"/>
                  <a:pt x="10477" y="-1"/>
                  <a:pt x="17270" y="0"/>
                </a:cubicBezTo>
                <a:cubicBezTo>
                  <a:pt x="24505" y="0"/>
                  <a:pt x="31261" y="3623"/>
                  <a:pt x="35263" y="9651"/>
                </a:cubicBezTo>
                <a:lnTo>
                  <a:pt x="172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9" name="Arc 11"/>
          <p:cNvSpPr>
            <a:spLocks/>
          </p:cNvSpPr>
          <p:nvPr/>
        </p:nvSpPr>
        <p:spPr bwMode="auto">
          <a:xfrm rot="10656866" flipV="1">
            <a:off x="4379913" y="4724400"/>
            <a:ext cx="331787" cy="214313"/>
          </a:xfrm>
          <a:custGeom>
            <a:avLst/>
            <a:gdLst>
              <a:gd name="T0" fmla="*/ 0 w 35264"/>
              <a:gd name="T1" fmla="*/ 85596 h 21600"/>
              <a:gd name="T2" fmla="*/ 331787 w 35264"/>
              <a:gd name="T3" fmla="*/ 95756 h 21600"/>
              <a:gd name="T4" fmla="*/ 162488 w 35264"/>
              <a:gd name="T5" fmla="*/ 214313 h 21600"/>
              <a:gd name="T6" fmla="*/ 0 60000 65536"/>
              <a:gd name="T7" fmla="*/ 0 60000 65536"/>
              <a:gd name="T8" fmla="*/ 0 60000 65536"/>
              <a:gd name="T9" fmla="*/ 0 w 35264"/>
              <a:gd name="T10" fmla="*/ 0 h 21600"/>
              <a:gd name="T11" fmla="*/ 35264 w 3526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264" h="21600" fill="none" extrusionOk="0">
                <a:moveTo>
                  <a:pt x="-1" y="8626"/>
                </a:moveTo>
                <a:cubicBezTo>
                  <a:pt x="4079" y="3195"/>
                  <a:pt x="10477" y="-1"/>
                  <a:pt x="17270" y="0"/>
                </a:cubicBezTo>
                <a:cubicBezTo>
                  <a:pt x="24505" y="0"/>
                  <a:pt x="31261" y="3623"/>
                  <a:pt x="35263" y="9651"/>
                </a:cubicBezTo>
              </a:path>
              <a:path w="35264" h="21600" stroke="0" extrusionOk="0">
                <a:moveTo>
                  <a:pt x="-1" y="8626"/>
                </a:moveTo>
                <a:cubicBezTo>
                  <a:pt x="4079" y="3195"/>
                  <a:pt x="10477" y="-1"/>
                  <a:pt x="17270" y="0"/>
                </a:cubicBezTo>
                <a:cubicBezTo>
                  <a:pt x="24505" y="0"/>
                  <a:pt x="31261" y="3623"/>
                  <a:pt x="35263" y="9651"/>
                </a:cubicBezTo>
                <a:lnTo>
                  <a:pt x="172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0" name="Arc 12"/>
          <p:cNvSpPr>
            <a:spLocks/>
          </p:cNvSpPr>
          <p:nvPr/>
        </p:nvSpPr>
        <p:spPr bwMode="auto">
          <a:xfrm rot="10656866" flipV="1">
            <a:off x="4764088" y="4724400"/>
            <a:ext cx="331787" cy="214313"/>
          </a:xfrm>
          <a:custGeom>
            <a:avLst/>
            <a:gdLst>
              <a:gd name="T0" fmla="*/ 0 w 35264"/>
              <a:gd name="T1" fmla="*/ 85596 h 21600"/>
              <a:gd name="T2" fmla="*/ 331787 w 35264"/>
              <a:gd name="T3" fmla="*/ 95756 h 21600"/>
              <a:gd name="T4" fmla="*/ 162488 w 35264"/>
              <a:gd name="T5" fmla="*/ 214313 h 21600"/>
              <a:gd name="T6" fmla="*/ 0 60000 65536"/>
              <a:gd name="T7" fmla="*/ 0 60000 65536"/>
              <a:gd name="T8" fmla="*/ 0 60000 65536"/>
              <a:gd name="T9" fmla="*/ 0 w 35264"/>
              <a:gd name="T10" fmla="*/ 0 h 21600"/>
              <a:gd name="T11" fmla="*/ 35264 w 3526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264" h="21600" fill="none" extrusionOk="0">
                <a:moveTo>
                  <a:pt x="-1" y="8626"/>
                </a:moveTo>
                <a:cubicBezTo>
                  <a:pt x="4079" y="3195"/>
                  <a:pt x="10477" y="-1"/>
                  <a:pt x="17270" y="0"/>
                </a:cubicBezTo>
                <a:cubicBezTo>
                  <a:pt x="24505" y="0"/>
                  <a:pt x="31261" y="3623"/>
                  <a:pt x="35263" y="9651"/>
                </a:cubicBezTo>
              </a:path>
              <a:path w="35264" h="21600" stroke="0" extrusionOk="0">
                <a:moveTo>
                  <a:pt x="-1" y="8626"/>
                </a:moveTo>
                <a:cubicBezTo>
                  <a:pt x="4079" y="3195"/>
                  <a:pt x="10477" y="-1"/>
                  <a:pt x="17270" y="0"/>
                </a:cubicBezTo>
                <a:cubicBezTo>
                  <a:pt x="24505" y="0"/>
                  <a:pt x="31261" y="3623"/>
                  <a:pt x="35263" y="9651"/>
                </a:cubicBezTo>
                <a:lnTo>
                  <a:pt x="172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controls>
      <p:control spid="3074" name="TextBox1" r:id="rId2" imgW="819000" imgH="285840"/>
      <p:control spid="3075" name="TextBox2" r:id="rId3" imgW="819000" imgH="285840"/>
      <p:control spid="3076" name="CommandButton1" r:id="rId4" imgW="1009800" imgH="285840"/>
      <p:control spid="3077" name="CommandButton2" r:id="rId5" imgW="1009800" imgH="285840"/>
      <p:control spid="3078" name="CommandButton3" r:id="rId6" imgW="1009800" imgH="285840"/>
      <p:control spid="3079" name="CommandButton4" r:id="rId7" imgW="1009800" imgH="2858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Перевод чисел (</a:t>
            </a:r>
            <a:r>
              <a:rPr lang="en-US" smtClean="0"/>
              <a:t>q</a:t>
            </a:r>
            <a:r>
              <a:rPr lang="ru-RU" smtClean="0"/>
              <a:t>)</a:t>
            </a:r>
            <a:r>
              <a:rPr lang="en-US" smtClean="0"/>
              <a:t> </a:t>
            </a:r>
            <a:r>
              <a:rPr lang="ru-RU" smtClean="0">
                <a:sym typeface="Symbol" pitchFamily="18" charset="2"/>
              </a:rPr>
              <a:t></a:t>
            </a:r>
            <a:r>
              <a:rPr lang="en-US" smtClean="0">
                <a:sym typeface="Symbol" pitchFamily="18" charset="2"/>
              </a:rPr>
              <a:t> </a:t>
            </a:r>
            <a:r>
              <a:rPr lang="ru-RU" smtClean="0"/>
              <a:t>(10)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800" dirty="0" smtClean="0"/>
              <a:t>Запись числа в развернутой форме и вычисление полученного выражения в десятичной системе.</a:t>
            </a:r>
          </a:p>
          <a:p>
            <a:pPr eaLnBrk="1" hangingPunct="1">
              <a:defRPr/>
            </a:pPr>
            <a:r>
              <a:rPr lang="ru-RU" sz="1800" dirty="0" smtClean="0"/>
              <a:t>Примеры:</a:t>
            </a:r>
          </a:p>
          <a:p>
            <a:pPr lvl="1" eaLnBrk="1" hangingPunct="1">
              <a:buFontTx/>
              <a:buNone/>
              <a:defRPr/>
            </a:pPr>
            <a:r>
              <a:rPr lang="ru-RU" dirty="0" smtClean="0"/>
              <a:t>110110</a:t>
            </a:r>
            <a:r>
              <a:rPr lang="ru-RU" baseline="-25000" dirty="0" smtClean="0"/>
              <a:t>2</a:t>
            </a:r>
            <a:r>
              <a:rPr lang="ru-RU" dirty="0" smtClean="0"/>
              <a:t> = </a:t>
            </a:r>
            <a:r>
              <a:rPr lang="en-US" b="1" dirty="0" smtClean="0"/>
              <a:t>1</a:t>
            </a:r>
            <a:r>
              <a:rPr lang="en-US" dirty="0" smtClean="0">
                <a:sym typeface="Symbol" pitchFamily="18" charset="2"/>
              </a:rPr>
              <a:t>2</a:t>
            </a:r>
            <a:r>
              <a:rPr lang="en-US" baseline="30000" dirty="0" smtClean="0">
                <a:sym typeface="Symbol" pitchFamily="18" charset="2"/>
              </a:rPr>
              <a:t>5</a:t>
            </a:r>
            <a:r>
              <a:rPr lang="en-US" dirty="0" smtClean="0">
                <a:sym typeface="Symbol" pitchFamily="18" charset="2"/>
              </a:rPr>
              <a:t> + </a:t>
            </a:r>
            <a:r>
              <a:rPr lang="en-US" b="1" dirty="0" smtClean="0">
                <a:sym typeface="Symbol" pitchFamily="18" charset="2"/>
              </a:rPr>
              <a:t>1</a:t>
            </a:r>
            <a:r>
              <a:rPr lang="en-US" dirty="0" smtClean="0">
                <a:sym typeface="Symbol" pitchFamily="18" charset="2"/>
              </a:rPr>
              <a:t>2</a:t>
            </a:r>
            <a:r>
              <a:rPr lang="en-US" baseline="30000" dirty="0" smtClean="0">
                <a:sym typeface="Symbol" pitchFamily="18" charset="2"/>
              </a:rPr>
              <a:t>4</a:t>
            </a:r>
            <a:r>
              <a:rPr lang="en-US" dirty="0" smtClean="0">
                <a:sym typeface="Symbol" pitchFamily="18" charset="2"/>
              </a:rPr>
              <a:t> + </a:t>
            </a:r>
            <a:r>
              <a:rPr lang="en-US" b="1" dirty="0" smtClean="0">
                <a:sym typeface="Symbol" pitchFamily="18" charset="2"/>
              </a:rPr>
              <a:t>0</a:t>
            </a:r>
            <a:r>
              <a:rPr lang="en-US" dirty="0" smtClean="0">
                <a:sym typeface="Symbol" pitchFamily="18" charset="2"/>
              </a:rPr>
              <a:t>2</a:t>
            </a:r>
            <a:r>
              <a:rPr lang="en-US" baseline="30000" dirty="0" smtClean="0">
                <a:sym typeface="Symbol" pitchFamily="18" charset="2"/>
              </a:rPr>
              <a:t>3</a:t>
            </a:r>
            <a:r>
              <a:rPr lang="en-US" dirty="0" smtClean="0">
                <a:sym typeface="Symbol" pitchFamily="18" charset="2"/>
              </a:rPr>
              <a:t> + </a:t>
            </a:r>
            <a:r>
              <a:rPr lang="en-US" b="1" dirty="0" smtClean="0">
                <a:sym typeface="Symbol" pitchFamily="18" charset="2"/>
              </a:rPr>
              <a:t>1</a:t>
            </a:r>
            <a:r>
              <a:rPr lang="en-US" dirty="0" smtClean="0">
                <a:sym typeface="Symbol" pitchFamily="18" charset="2"/>
              </a:rPr>
              <a:t>2</a:t>
            </a:r>
            <a:r>
              <a:rPr lang="en-US" baseline="30000" dirty="0" smtClean="0">
                <a:sym typeface="Symbol" pitchFamily="18" charset="2"/>
              </a:rPr>
              <a:t>2</a:t>
            </a:r>
            <a:r>
              <a:rPr lang="en-US" dirty="0" smtClean="0">
                <a:sym typeface="Symbol" pitchFamily="18" charset="2"/>
              </a:rPr>
              <a:t> + </a:t>
            </a:r>
            <a:r>
              <a:rPr lang="en-US" b="1" dirty="0" smtClean="0">
                <a:sym typeface="Symbol" pitchFamily="18" charset="2"/>
              </a:rPr>
              <a:t>1</a:t>
            </a:r>
            <a:r>
              <a:rPr lang="en-US" dirty="0" smtClean="0">
                <a:sym typeface="Symbol" pitchFamily="18" charset="2"/>
              </a:rPr>
              <a:t>2</a:t>
            </a:r>
            <a:r>
              <a:rPr lang="en-US" baseline="30000" dirty="0" smtClean="0">
                <a:sym typeface="Symbol" pitchFamily="18" charset="2"/>
              </a:rPr>
              <a:t>1</a:t>
            </a:r>
            <a:r>
              <a:rPr lang="en-US" dirty="0" smtClean="0">
                <a:sym typeface="Symbol" pitchFamily="18" charset="2"/>
              </a:rPr>
              <a:t> + </a:t>
            </a:r>
            <a:r>
              <a:rPr lang="en-US" b="1" dirty="0" smtClean="0">
                <a:sym typeface="Symbol" pitchFamily="18" charset="2"/>
              </a:rPr>
              <a:t>0</a:t>
            </a:r>
            <a:r>
              <a:rPr lang="en-US" dirty="0" smtClean="0">
                <a:sym typeface="Symbol" pitchFamily="18" charset="2"/>
              </a:rPr>
              <a:t>2</a:t>
            </a:r>
            <a:r>
              <a:rPr lang="en-US" baseline="30000" dirty="0" smtClean="0">
                <a:sym typeface="Symbol" pitchFamily="18" charset="2"/>
              </a:rPr>
              <a:t>0</a:t>
            </a:r>
            <a:r>
              <a:rPr lang="en-US" dirty="0" smtClean="0">
                <a:sym typeface="Symbol" pitchFamily="18" charset="2"/>
              </a:rPr>
              <a:t> = 54</a:t>
            </a:r>
            <a:r>
              <a:rPr lang="en-US" baseline="-25000" dirty="0" smtClean="0">
                <a:sym typeface="Symbol" pitchFamily="18" charset="2"/>
              </a:rPr>
              <a:t>10</a:t>
            </a:r>
            <a:r>
              <a:rPr lang="en-US" dirty="0" smtClean="0">
                <a:sym typeface="Symbol" pitchFamily="18" charset="2"/>
              </a:rPr>
              <a:t>;</a:t>
            </a:r>
            <a:endParaRPr lang="ru-RU" baseline="30000" dirty="0" smtClean="0"/>
          </a:p>
          <a:p>
            <a:pPr lvl="1" eaLnBrk="1" hangingPunct="1">
              <a:buFontTx/>
              <a:buNone/>
              <a:defRPr/>
            </a:pPr>
            <a:r>
              <a:rPr lang="ru-RU" dirty="0" smtClean="0"/>
              <a:t>237</a:t>
            </a:r>
            <a:r>
              <a:rPr lang="ru-RU" baseline="-25000" dirty="0" smtClean="0"/>
              <a:t>8</a:t>
            </a:r>
            <a:r>
              <a:rPr lang="ru-RU" dirty="0" smtClean="0"/>
              <a:t> = </a:t>
            </a:r>
            <a:r>
              <a:rPr lang="en-US" b="1" dirty="0" smtClean="0"/>
              <a:t>2</a:t>
            </a:r>
            <a:r>
              <a:rPr lang="en-US" dirty="0" smtClean="0">
                <a:sym typeface="Symbol" pitchFamily="18" charset="2"/>
              </a:rPr>
              <a:t>8</a:t>
            </a:r>
            <a:r>
              <a:rPr lang="en-US" baseline="30000" dirty="0" smtClean="0">
                <a:sym typeface="Symbol" pitchFamily="18" charset="2"/>
              </a:rPr>
              <a:t>2</a:t>
            </a:r>
            <a:r>
              <a:rPr lang="en-US" dirty="0" smtClean="0">
                <a:sym typeface="Symbol" pitchFamily="18" charset="2"/>
              </a:rPr>
              <a:t> + </a:t>
            </a:r>
            <a:r>
              <a:rPr lang="en-US" b="1" dirty="0" smtClean="0">
                <a:sym typeface="Symbol" pitchFamily="18" charset="2"/>
              </a:rPr>
              <a:t>3</a:t>
            </a:r>
            <a:r>
              <a:rPr lang="en-US" dirty="0" smtClean="0">
                <a:sym typeface="Symbol" pitchFamily="18" charset="2"/>
              </a:rPr>
              <a:t>8</a:t>
            </a:r>
            <a:r>
              <a:rPr lang="en-US" baseline="30000" dirty="0" smtClean="0">
                <a:sym typeface="Symbol" pitchFamily="18" charset="2"/>
              </a:rPr>
              <a:t>1</a:t>
            </a:r>
            <a:r>
              <a:rPr lang="en-US" dirty="0" smtClean="0">
                <a:sym typeface="Symbol" pitchFamily="18" charset="2"/>
              </a:rPr>
              <a:t> + </a:t>
            </a:r>
            <a:r>
              <a:rPr lang="en-US" b="1" dirty="0" smtClean="0">
                <a:sym typeface="Symbol" pitchFamily="18" charset="2"/>
              </a:rPr>
              <a:t>7</a:t>
            </a:r>
            <a:r>
              <a:rPr lang="en-US" dirty="0" smtClean="0">
                <a:sym typeface="Symbol" pitchFamily="18" charset="2"/>
              </a:rPr>
              <a:t>8</a:t>
            </a:r>
            <a:r>
              <a:rPr lang="en-US" baseline="30000" dirty="0" smtClean="0">
                <a:sym typeface="Symbol" pitchFamily="18" charset="2"/>
              </a:rPr>
              <a:t>0</a:t>
            </a:r>
            <a:r>
              <a:rPr lang="en-US" dirty="0" smtClean="0">
                <a:sym typeface="Symbol" pitchFamily="18" charset="2"/>
              </a:rPr>
              <a:t> = 128 + 24 + 7 = 159</a:t>
            </a:r>
            <a:r>
              <a:rPr lang="en-US" baseline="-25000" dirty="0" smtClean="0">
                <a:sym typeface="Symbol" pitchFamily="18" charset="2"/>
              </a:rPr>
              <a:t>10</a:t>
            </a:r>
            <a:r>
              <a:rPr lang="en-US" dirty="0" smtClean="0">
                <a:sym typeface="Symbol" pitchFamily="18" charset="2"/>
              </a:rPr>
              <a:t>;</a:t>
            </a:r>
            <a:endParaRPr lang="ru-RU" dirty="0" smtClean="0"/>
          </a:p>
          <a:p>
            <a:pPr lvl="1" eaLnBrk="1" hangingPunct="1">
              <a:buFontTx/>
              <a:buNone/>
              <a:defRPr/>
            </a:pPr>
            <a:r>
              <a:rPr lang="ru-RU" dirty="0" smtClean="0"/>
              <a:t>3</a:t>
            </a:r>
            <a:r>
              <a:rPr lang="en-US" dirty="0" smtClean="0"/>
              <a:t>FA</a:t>
            </a:r>
            <a:r>
              <a:rPr lang="en-US" baseline="-25000" dirty="0" smtClean="0"/>
              <a:t>16</a:t>
            </a:r>
            <a:r>
              <a:rPr lang="en-US" dirty="0" smtClean="0"/>
              <a:t> = </a:t>
            </a:r>
            <a:r>
              <a:rPr lang="en-US" b="1" dirty="0" smtClean="0"/>
              <a:t>3</a:t>
            </a:r>
            <a:r>
              <a:rPr lang="en-US" dirty="0" smtClean="0">
                <a:sym typeface="Symbol" pitchFamily="18" charset="2"/>
              </a:rPr>
              <a:t>16</a:t>
            </a:r>
            <a:r>
              <a:rPr lang="en-US" baseline="30000" dirty="0" smtClean="0">
                <a:sym typeface="Symbol" pitchFamily="18" charset="2"/>
              </a:rPr>
              <a:t>2</a:t>
            </a:r>
            <a:r>
              <a:rPr lang="en-US" dirty="0" smtClean="0">
                <a:sym typeface="Symbol" pitchFamily="18" charset="2"/>
              </a:rPr>
              <a:t> + </a:t>
            </a:r>
            <a:r>
              <a:rPr lang="en-US" b="1" dirty="0" smtClean="0">
                <a:sym typeface="Symbol" pitchFamily="18" charset="2"/>
              </a:rPr>
              <a:t>15</a:t>
            </a:r>
            <a:r>
              <a:rPr lang="en-US" dirty="0" smtClean="0">
                <a:sym typeface="Symbol" pitchFamily="18" charset="2"/>
              </a:rPr>
              <a:t>16</a:t>
            </a:r>
            <a:r>
              <a:rPr lang="en-US" baseline="30000" dirty="0" smtClean="0">
                <a:sym typeface="Symbol" pitchFamily="18" charset="2"/>
              </a:rPr>
              <a:t>1</a:t>
            </a:r>
            <a:r>
              <a:rPr lang="en-US" dirty="0" smtClean="0">
                <a:sym typeface="Symbol" pitchFamily="18" charset="2"/>
              </a:rPr>
              <a:t> + </a:t>
            </a:r>
            <a:r>
              <a:rPr lang="en-US" b="1" dirty="0" smtClean="0">
                <a:sym typeface="Symbol" pitchFamily="18" charset="2"/>
              </a:rPr>
              <a:t>10</a:t>
            </a:r>
            <a:r>
              <a:rPr lang="en-US" dirty="0" smtClean="0">
                <a:sym typeface="Symbol" pitchFamily="18" charset="2"/>
              </a:rPr>
              <a:t>16</a:t>
            </a:r>
            <a:r>
              <a:rPr lang="en-US" baseline="30000" dirty="0" smtClean="0">
                <a:sym typeface="Symbol" pitchFamily="18" charset="2"/>
              </a:rPr>
              <a:t>0</a:t>
            </a:r>
            <a:r>
              <a:rPr lang="en-US" dirty="0" smtClean="0">
                <a:sym typeface="Symbol" pitchFamily="18" charset="2"/>
              </a:rPr>
              <a:t> = 768 + 240 + 10 = 1018</a:t>
            </a:r>
            <a:r>
              <a:rPr lang="en-US" baseline="-25000" dirty="0" smtClean="0">
                <a:sym typeface="Symbol" pitchFamily="18" charset="2"/>
              </a:rPr>
              <a:t>10</a:t>
            </a:r>
            <a:r>
              <a:rPr lang="en-US" dirty="0" smtClean="0">
                <a:sym typeface="Symbol" pitchFamily="18" charset="2"/>
              </a:rPr>
              <a:t>.</a:t>
            </a:r>
            <a:endParaRPr lang="ru-RU" dirty="0" smtClean="0"/>
          </a:p>
          <a:p>
            <a:pPr eaLnBrk="1" hangingPunct="1">
              <a:defRPr/>
            </a:pPr>
            <a:r>
              <a:rPr lang="ru-RU" sz="1800" dirty="0" smtClean="0"/>
              <a:t>Переведите:</a:t>
            </a:r>
            <a:endParaRPr lang="en-US" sz="1800" dirty="0" smtClean="0"/>
          </a:p>
          <a:p>
            <a:pPr lvl="1" eaLnBrk="1" hangingPunct="1">
              <a:buFontTx/>
              <a:buNone/>
              <a:defRPr/>
            </a:pPr>
            <a:r>
              <a:rPr lang="ru-RU" dirty="0" smtClean="0"/>
              <a:t>                 1100011010</a:t>
            </a:r>
            <a:r>
              <a:rPr lang="ru-RU" baseline="-25000" dirty="0" smtClean="0"/>
              <a:t>2</a:t>
            </a:r>
            <a:r>
              <a:rPr lang="ru-RU" dirty="0" smtClean="0"/>
              <a:t> = </a:t>
            </a:r>
            <a:r>
              <a:rPr lang="en-US" dirty="0" smtClean="0"/>
              <a:t>              </a:t>
            </a:r>
            <a:r>
              <a:rPr lang="en-US" baseline="-25000" dirty="0" smtClean="0"/>
              <a:t>10</a:t>
            </a:r>
            <a:endParaRPr lang="ru-RU" dirty="0" smtClean="0"/>
          </a:p>
          <a:p>
            <a:pPr lvl="1" eaLnBrk="1" hangingPunct="1">
              <a:buFontTx/>
              <a:buNone/>
              <a:defRPr/>
            </a:pPr>
            <a:r>
              <a:rPr lang="ru-RU" dirty="0" smtClean="0"/>
              <a:t>                 </a:t>
            </a:r>
            <a:r>
              <a:rPr lang="en-US" dirty="0" smtClean="0"/>
              <a:t>            </a:t>
            </a:r>
            <a:r>
              <a:rPr lang="ru-RU" dirty="0" smtClean="0"/>
              <a:t>162</a:t>
            </a:r>
            <a:r>
              <a:rPr lang="ru-RU" baseline="-25000" dirty="0" smtClean="0"/>
              <a:t>8</a:t>
            </a:r>
            <a:r>
              <a:rPr lang="ru-RU" dirty="0" smtClean="0"/>
              <a:t> =</a:t>
            </a:r>
            <a:r>
              <a:rPr lang="en-US" dirty="0" smtClean="0"/>
              <a:t>               </a:t>
            </a:r>
            <a:r>
              <a:rPr lang="en-US" baseline="-25000" dirty="0" smtClean="0"/>
              <a:t>10</a:t>
            </a:r>
            <a:endParaRPr lang="ru-RU" dirty="0" smtClean="0"/>
          </a:p>
          <a:p>
            <a:pPr lvl="1" eaLnBrk="1" hangingPunct="1">
              <a:buFontTx/>
              <a:buNone/>
              <a:defRPr/>
            </a:pPr>
            <a:r>
              <a:rPr lang="ru-RU" dirty="0" smtClean="0"/>
              <a:t>                 </a:t>
            </a:r>
            <a:r>
              <a:rPr lang="en-US" dirty="0" smtClean="0"/>
              <a:t>           E23</a:t>
            </a:r>
            <a:r>
              <a:rPr lang="en-US" baseline="-25000" dirty="0" smtClean="0"/>
              <a:t>16</a:t>
            </a:r>
            <a:r>
              <a:rPr lang="en-US" dirty="0" smtClean="0"/>
              <a:t> =               </a:t>
            </a:r>
            <a:r>
              <a:rPr lang="en-US" baseline="-25000" dirty="0" smtClean="0"/>
              <a:t>10</a:t>
            </a:r>
            <a:endParaRPr lang="ru-RU" dirty="0" smtClean="0"/>
          </a:p>
          <a:p>
            <a:pPr eaLnBrk="1" hangingPunct="1">
              <a:defRPr/>
            </a:pPr>
            <a:endParaRPr lang="ru-RU" sz="1800" dirty="0" smtClean="0"/>
          </a:p>
          <a:p>
            <a:pPr eaLnBrk="1" hangingPunct="1">
              <a:defRPr/>
            </a:pPr>
            <a:endParaRPr lang="ru-RU" sz="1800" dirty="0" smtClean="0"/>
          </a:p>
        </p:txBody>
      </p:sp>
    </p:spTree>
    <p:controls>
      <p:control spid="4098" name="CommandButton1" r:id="rId2" imgW="1009800" imgH="285840"/>
      <p:control spid="4099" name="TextBox1" r:id="rId3" imgW="790560" imgH="285840"/>
      <p:control spid="4100" name="CommandButton2" r:id="rId4" imgW="933480" imgH="285840"/>
      <p:control spid="4101" name="CommandButton3" r:id="rId5" imgW="1009800" imgH="285840"/>
      <p:control spid="4102" name="TextBox2" r:id="rId6" imgW="790560" imgH="285840"/>
      <p:control spid="4103" name="CommandButton4" r:id="rId7" imgW="933480" imgH="285840"/>
      <p:control spid="4104" name="CommandButton5" r:id="rId8" imgW="1009800" imgH="285840"/>
      <p:control spid="4105" name="TextBox3" r:id="rId9" imgW="790560" imgH="285840"/>
      <p:control spid="4106" name="CommandButton6" r:id="rId10" imgW="933480" imgH="2858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Перевод чисел (</a:t>
            </a:r>
            <a:r>
              <a:rPr lang="en-US" smtClean="0"/>
              <a:t>10</a:t>
            </a:r>
            <a:r>
              <a:rPr lang="ru-RU" smtClean="0"/>
              <a:t>)</a:t>
            </a:r>
            <a:r>
              <a:rPr lang="en-US" smtClean="0"/>
              <a:t> </a:t>
            </a:r>
            <a:r>
              <a:rPr lang="ru-RU" smtClean="0">
                <a:sym typeface="Symbol" pitchFamily="18" charset="2"/>
              </a:rPr>
              <a:t></a:t>
            </a:r>
            <a:r>
              <a:rPr lang="en-US" smtClean="0">
                <a:sym typeface="Symbol" pitchFamily="18" charset="2"/>
              </a:rPr>
              <a:t> </a:t>
            </a:r>
            <a:r>
              <a:rPr lang="ru-RU" smtClean="0"/>
              <a:t>(</a:t>
            </a:r>
            <a:r>
              <a:rPr lang="en-US" smtClean="0"/>
              <a:t>q</a:t>
            </a:r>
            <a:r>
              <a:rPr lang="ru-RU" smtClean="0"/>
              <a:t>)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681913" cy="4616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1800" dirty="0" smtClean="0"/>
              <a:t>Последовательное целочисленное деление десятичного числа на основание системы </a:t>
            </a:r>
            <a:r>
              <a:rPr lang="en-US" sz="1800" dirty="0" smtClean="0"/>
              <a:t>q</a:t>
            </a:r>
            <a:r>
              <a:rPr lang="ru-RU" sz="1800" dirty="0" smtClean="0"/>
              <a:t>, пока последнее частное не станет равным нулю.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dirty="0" smtClean="0"/>
              <a:t>Число в системе счисления с основанием </a:t>
            </a:r>
            <a:r>
              <a:rPr lang="en-US" sz="1800" dirty="0" smtClean="0"/>
              <a:t>q</a:t>
            </a:r>
            <a:r>
              <a:rPr lang="ru-RU" sz="1800" dirty="0" smtClean="0"/>
              <a:t> — последовательность остатков деления, изображенных одной </a:t>
            </a:r>
            <a:r>
              <a:rPr lang="ru-RU" sz="1800" dirty="0" err="1" smtClean="0"/>
              <a:t>q-ичной</a:t>
            </a:r>
            <a:r>
              <a:rPr lang="ru-RU" sz="1800" dirty="0" smtClean="0"/>
              <a:t> цифрой и записанных в порядке, обратном порядку их получения.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dirty="0" smtClean="0"/>
              <a:t>Примеры: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dirty="0" smtClean="0"/>
              <a:t>Переведите: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/>
              <a:t>                1</a:t>
            </a:r>
            <a:r>
              <a:rPr lang="en-US" dirty="0" smtClean="0"/>
              <a:t>41</a:t>
            </a:r>
            <a:r>
              <a:rPr lang="ru-RU" baseline="-25000" dirty="0" smtClean="0"/>
              <a:t>10</a:t>
            </a:r>
            <a:r>
              <a:rPr lang="ru-RU" dirty="0" smtClean="0"/>
              <a:t> =</a:t>
            </a:r>
            <a:r>
              <a:rPr lang="ru-RU" dirty="0" smtClean="0">
                <a:sym typeface="Symbol" pitchFamily="18" charset="2"/>
              </a:rPr>
              <a:t>                   </a:t>
            </a:r>
            <a:r>
              <a:rPr lang="ru-RU" baseline="-25000" dirty="0" smtClean="0">
                <a:sym typeface="Symbol" pitchFamily="18" charset="2"/>
              </a:rPr>
              <a:t>2</a:t>
            </a:r>
            <a:r>
              <a:rPr lang="ru-RU" dirty="0" smtClean="0">
                <a:sym typeface="Symbol" pitchFamily="18" charset="2"/>
              </a:rPr>
              <a:t>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>
                <a:sym typeface="Symbol" pitchFamily="18" charset="2"/>
              </a:rPr>
              <a:t>                1</a:t>
            </a:r>
            <a:r>
              <a:rPr lang="en-US" dirty="0" smtClean="0">
                <a:sym typeface="Symbol" pitchFamily="18" charset="2"/>
              </a:rPr>
              <a:t>41</a:t>
            </a:r>
            <a:r>
              <a:rPr lang="ru-RU" baseline="-25000" dirty="0" smtClean="0">
                <a:sym typeface="Symbol" pitchFamily="18" charset="2"/>
              </a:rPr>
              <a:t>10</a:t>
            </a:r>
            <a:r>
              <a:rPr lang="ru-RU" dirty="0" smtClean="0">
                <a:sym typeface="Symbol" pitchFamily="18" charset="2"/>
              </a:rPr>
              <a:t> =          </a:t>
            </a:r>
            <a:r>
              <a:rPr lang="ru-RU" baseline="-25000" dirty="0" smtClean="0">
                <a:sym typeface="Symbol" pitchFamily="18" charset="2"/>
              </a:rPr>
              <a:t>8</a:t>
            </a:r>
            <a:r>
              <a:rPr lang="ru-RU" dirty="0" smtClean="0">
                <a:sym typeface="Symbol" pitchFamily="18" charset="2"/>
              </a:rPr>
              <a:t>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>
                <a:sym typeface="Symbol" pitchFamily="18" charset="2"/>
              </a:rPr>
              <a:t>                1</a:t>
            </a:r>
            <a:r>
              <a:rPr lang="en-US" dirty="0" smtClean="0">
                <a:sym typeface="Symbol" pitchFamily="18" charset="2"/>
              </a:rPr>
              <a:t>41</a:t>
            </a:r>
            <a:r>
              <a:rPr lang="ru-RU" baseline="-25000" dirty="0" smtClean="0">
                <a:sym typeface="Symbol" pitchFamily="18" charset="2"/>
              </a:rPr>
              <a:t>10</a:t>
            </a:r>
            <a:r>
              <a:rPr lang="ru-RU" dirty="0" smtClean="0">
                <a:sym typeface="Symbol" pitchFamily="18" charset="2"/>
              </a:rPr>
              <a:t> =          </a:t>
            </a:r>
            <a:r>
              <a:rPr lang="ru-RU" baseline="-25000" dirty="0" smtClean="0">
                <a:sym typeface="Symbol" pitchFamily="18" charset="2"/>
              </a:rPr>
              <a:t>16</a:t>
            </a:r>
            <a:endParaRPr lang="ru-RU" dirty="0" smtClean="0">
              <a:sym typeface="Symbol" pitchFamily="18" charset="2"/>
            </a:endParaRPr>
          </a:p>
        </p:txBody>
      </p:sp>
      <p:pic>
        <p:nvPicPr>
          <p:cNvPr id="5133" name="Picture 5" descr="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813" y="3933825"/>
            <a:ext cx="511175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ontrols>
      <p:control spid="5122" name="CommandButton1" r:id="rId2" imgW="1009800" imgH="285840"/>
      <p:control spid="5123" name="TextBox1" r:id="rId3" imgW="1152360" imgH="285840"/>
      <p:control spid="5124" name="CommandButton2" r:id="rId4" imgW="933480" imgH="285840"/>
      <p:control spid="5125" name="CommandButton3" r:id="rId5" imgW="1009800" imgH="285840"/>
      <p:control spid="5126" name="TextBox2" r:id="rId6" imgW="581040" imgH="285840"/>
      <p:control spid="5127" name="CommandButton4" r:id="rId7" imgW="933480" imgH="285840"/>
      <p:control spid="5128" name="CommandButton5" r:id="rId8" imgW="1009800" imgH="285840"/>
      <p:control spid="5129" name="TextBox3" r:id="rId9" imgW="581040" imgH="285840"/>
      <p:control spid="5130" name="CommandButton6" r:id="rId10" imgW="933480" imgH="2858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Максимальное значение числа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800" smtClean="0"/>
              <a:t>Для записи одного и того же значения в различных системах счисления требуется разное число позиций или разрядов:</a:t>
            </a:r>
          </a:p>
          <a:p>
            <a:pPr lvl="3" eaLnBrk="1" hangingPunct="1">
              <a:buFontTx/>
              <a:buNone/>
              <a:defRPr/>
            </a:pPr>
            <a:r>
              <a:rPr lang="ru-RU" smtClean="0"/>
              <a:t>96</a:t>
            </a:r>
            <a:r>
              <a:rPr lang="ru-RU" baseline="-25000" smtClean="0"/>
              <a:t>10</a:t>
            </a:r>
            <a:r>
              <a:rPr lang="ru-RU" smtClean="0"/>
              <a:t> (2 разряда) = 60</a:t>
            </a:r>
            <a:r>
              <a:rPr lang="ru-RU" baseline="-25000" smtClean="0"/>
              <a:t>16</a:t>
            </a:r>
            <a:r>
              <a:rPr lang="ru-RU" smtClean="0"/>
              <a:t> (2 разряда) = 140</a:t>
            </a:r>
            <a:r>
              <a:rPr lang="ru-RU" baseline="-25000" smtClean="0"/>
              <a:t>8</a:t>
            </a:r>
            <a:r>
              <a:rPr lang="ru-RU" smtClean="0"/>
              <a:t> (3 разряда) = 1100000</a:t>
            </a:r>
            <a:r>
              <a:rPr lang="ru-RU" baseline="-25000" smtClean="0"/>
              <a:t>2</a:t>
            </a:r>
            <a:r>
              <a:rPr lang="ru-RU" smtClean="0"/>
              <a:t> (7 разрядов)</a:t>
            </a:r>
          </a:p>
          <a:p>
            <a:pPr eaLnBrk="1" hangingPunct="1">
              <a:defRPr/>
            </a:pPr>
            <a:r>
              <a:rPr lang="ru-RU" sz="1800" smtClean="0"/>
              <a:t>Чем меньше основание системы, тем больше длина числа (длина разрядной сетки).</a:t>
            </a:r>
          </a:p>
          <a:p>
            <a:pPr eaLnBrk="1" hangingPunct="1">
              <a:defRPr/>
            </a:pPr>
            <a:r>
              <a:rPr lang="ru-RU" sz="1800" smtClean="0"/>
              <a:t>Если длина разрядной сетки задана, то это ограничивает максимальное по абсолютному значению число, которое можно записать.</a:t>
            </a:r>
          </a:p>
          <a:p>
            <a:pPr eaLnBrk="1" hangingPunct="1">
              <a:defRPr/>
            </a:pPr>
            <a:r>
              <a:rPr lang="en-US" sz="1800" b="1" smtClean="0"/>
              <a:t>A</a:t>
            </a:r>
            <a:r>
              <a:rPr lang="en-US" sz="1800" b="1" baseline="-25000" smtClean="0"/>
              <a:t>q(max)</a:t>
            </a:r>
            <a:r>
              <a:rPr lang="en-US" sz="1800" b="1" smtClean="0"/>
              <a:t> = q</a:t>
            </a:r>
            <a:r>
              <a:rPr lang="en-US" sz="1800" b="1" baseline="30000" smtClean="0"/>
              <a:t>N</a:t>
            </a:r>
            <a:r>
              <a:rPr lang="en-US" sz="1800" b="1" smtClean="0"/>
              <a:t> – 1</a:t>
            </a:r>
            <a:r>
              <a:rPr lang="ru-RU" sz="1800" smtClean="0"/>
              <a:t>, где 	</a:t>
            </a:r>
            <a:r>
              <a:rPr lang="en-US" sz="1800" smtClean="0"/>
              <a:t>N</a:t>
            </a:r>
            <a:r>
              <a:rPr lang="ru-RU" sz="1800" smtClean="0"/>
              <a:t> — длина разрядной сетки (любое 				положительное число).</a:t>
            </a:r>
          </a:p>
          <a:p>
            <a:pPr eaLnBrk="1" hangingPunct="1">
              <a:defRPr/>
            </a:pPr>
            <a:r>
              <a:rPr lang="ru-RU" sz="1800" smtClean="0"/>
              <a:t>Пример. Если в двоичной системе счисления длина разрядной сетки </a:t>
            </a:r>
            <a:r>
              <a:rPr lang="en-US" sz="1800" smtClean="0"/>
              <a:t>N=8</a:t>
            </a:r>
            <a:r>
              <a:rPr lang="ru-RU" sz="1800" smtClean="0"/>
              <a:t>, то </a:t>
            </a:r>
            <a:r>
              <a:rPr lang="en-US" sz="1800" smtClean="0"/>
              <a:t>A</a:t>
            </a:r>
            <a:r>
              <a:rPr lang="en-US" sz="1800" baseline="-25000" smtClean="0"/>
              <a:t>2(max) </a:t>
            </a:r>
            <a:r>
              <a:rPr lang="en-US" sz="1800" smtClean="0"/>
              <a:t>= 2</a:t>
            </a:r>
            <a:r>
              <a:rPr lang="en-US" sz="1800" baseline="30000" smtClean="0"/>
              <a:t>8 </a:t>
            </a:r>
            <a:r>
              <a:rPr lang="en-US" sz="1800" smtClean="0"/>
              <a:t>– 1 = 255 — </a:t>
            </a:r>
            <a:r>
              <a:rPr lang="ru-RU" sz="1800" smtClean="0"/>
              <a:t>максимальное число, которое можно записать в этих восьми разрядах (11111111</a:t>
            </a:r>
            <a:r>
              <a:rPr lang="ru-RU" sz="1800" baseline="-25000" smtClean="0"/>
              <a:t>2</a:t>
            </a:r>
            <a:r>
              <a:rPr lang="ru-RU" sz="180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Двоичная арифметика</a:t>
            </a:r>
          </a:p>
        </p:txBody>
      </p:sp>
      <p:graphicFrame>
        <p:nvGraphicFramePr>
          <p:cNvPr id="260481" name="Group 385"/>
          <p:cNvGraphicFramePr>
            <a:graphicFrameLocks noGrp="1"/>
          </p:cNvGraphicFramePr>
          <p:nvPr>
            <p:ph type="tbl" idx="1"/>
          </p:nvPr>
        </p:nvGraphicFramePr>
        <p:xfrm>
          <a:off x="1066800" y="1981200"/>
          <a:ext cx="7543800" cy="4366070"/>
        </p:xfrm>
        <a:graphic>
          <a:graphicData uri="http://schemas.openxmlformats.org/drawingml/2006/table">
            <a:tbl>
              <a:tblPr/>
              <a:tblGrid>
                <a:gridCol w="1508125"/>
                <a:gridCol w="701675"/>
                <a:gridCol w="808038"/>
                <a:gridCol w="1508125"/>
                <a:gridCol w="708025"/>
                <a:gridCol w="801687"/>
                <a:gridCol w="1508125"/>
              </a:tblGrid>
              <a:tr h="15192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Таблица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сложения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 + 0 = 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+ 0 =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 + 1 =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+ 1 =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Таблица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вычитания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 – 0 = 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– 0 =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– 1 = 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 – 1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Таблица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умножения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</a:rPr>
                        <a:t> 0 = 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</a:rPr>
                        <a:t>1  0 = 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</a:rPr>
                        <a:t>1  1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1 1 0 0 1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1 0 0 0 1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1 1 0 0 1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0 0 0 0 0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_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Wingdings" pitchFamily="2" charset="2"/>
                        </a:rPr>
                        <a:t>0 0 0 0 0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sym typeface="Wingdings" pitchFamily="2" charset="2"/>
                        </a:rPr>
                        <a:t>_ _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Wingdings" pitchFamily="2" charset="2"/>
                        </a:rPr>
                        <a:t>0 0 0 0 0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sym typeface="Wingdings" pitchFamily="2" charset="2"/>
                        </a:rPr>
                        <a:t>_ _ _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Wingdings" pitchFamily="2" charset="2"/>
                        </a:rPr>
                        <a:t>1 1 0 0 1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sym typeface="Wingdings" pitchFamily="2" charset="2"/>
                        </a:rPr>
                        <a:t>_ _ _ _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Wingdings" pitchFamily="2" charset="2"/>
                        </a:rPr>
                        <a:t>1 1 0 1 0 1 0 0 1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1 1 0 1 1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1 0 1 1 0 1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1 0 0 1 0 0 0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1 1 0 1 0 1 0 0 1   1 0 0 0 1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1 0 0 0 1              1 1 0 0 1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1 0 0 1 1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1 0 0 0 1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1 0 0 0 1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1 0 0 0 1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0 0 0 0 0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1 0 0 1 0 0 0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1 0 1 1 0 1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1 1 0 1 1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469" name="AutoShape 386"/>
          <p:cNvSpPr>
            <a:spLocks noChangeArrowheads="1"/>
          </p:cNvSpPr>
          <p:nvPr/>
        </p:nvSpPr>
        <p:spPr bwMode="auto">
          <a:xfrm>
            <a:off x="1116013" y="4149725"/>
            <a:ext cx="1511300" cy="935038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70" name="AutoShape 387"/>
          <p:cNvSpPr>
            <a:spLocks noChangeArrowheads="1"/>
          </p:cNvSpPr>
          <p:nvPr/>
        </p:nvSpPr>
        <p:spPr bwMode="auto">
          <a:xfrm>
            <a:off x="1116013" y="5445125"/>
            <a:ext cx="1511300" cy="935038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71" name="AutoShape 388"/>
          <p:cNvSpPr>
            <a:spLocks noChangeArrowheads="1"/>
          </p:cNvSpPr>
          <p:nvPr/>
        </p:nvSpPr>
        <p:spPr bwMode="auto">
          <a:xfrm>
            <a:off x="3132138" y="4149725"/>
            <a:ext cx="2879725" cy="2159000"/>
          </a:xfrm>
          <a:prstGeom prst="roundRect">
            <a:avLst>
              <a:gd name="adj" fmla="val 823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72" name="AutoShape 389"/>
          <p:cNvSpPr>
            <a:spLocks noChangeArrowheads="1"/>
          </p:cNvSpPr>
          <p:nvPr/>
        </p:nvSpPr>
        <p:spPr bwMode="auto">
          <a:xfrm>
            <a:off x="6804025" y="3860800"/>
            <a:ext cx="1871663" cy="2376488"/>
          </a:xfrm>
          <a:prstGeom prst="roundRect">
            <a:avLst>
              <a:gd name="adj" fmla="val 823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73" name="Line 390"/>
          <p:cNvSpPr>
            <a:spLocks noChangeShapeType="1"/>
          </p:cNvSpPr>
          <p:nvPr/>
        </p:nvSpPr>
        <p:spPr bwMode="auto">
          <a:xfrm>
            <a:off x="1258888" y="4797425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74" name="Line 391"/>
          <p:cNvSpPr>
            <a:spLocks noChangeShapeType="1"/>
          </p:cNvSpPr>
          <p:nvPr/>
        </p:nvSpPr>
        <p:spPr bwMode="auto">
          <a:xfrm>
            <a:off x="1258888" y="6037263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75" name="Line 392"/>
          <p:cNvSpPr>
            <a:spLocks noChangeShapeType="1"/>
          </p:cNvSpPr>
          <p:nvPr/>
        </p:nvSpPr>
        <p:spPr bwMode="auto">
          <a:xfrm flipV="1">
            <a:off x="3276600" y="4773613"/>
            <a:ext cx="1150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76" name="Line 393"/>
          <p:cNvSpPr>
            <a:spLocks noChangeShapeType="1"/>
          </p:cNvSpPr>
          <p:nvPr/>
        </p:nvSpPr>
        <p:spPr bwMode="auto">
          <a:xfrm flipV="1">
            <a:off x="3492500" y="5373688"/>
            <a:ext cx="1366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77" name="Line 394"/>
          <p:cNvSpPr>
            <a:spLocks noChangeShapeType="1"/>
          </p:cNvSpPr>
          <p:nvPr/>
        </p:nvSpPr>
        <p:spPr bwMode="auto">
          <a:xfrm flipV="1">
            <a:off x="3995738" y="5949950"/>
            <a:ext cx="935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78" name="Line 395"/>
          <p:cNvSpPr>
            <a:spLocks noChangeShapeType="1"/>
          </p:cNvSpPr>
          <p:nvPr/>
        </p:nvSpPr>
        <p:spPr bwMode="auto">
          <a:xfrm flipV="1">
            <a:off x="5003800" y="4508500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79" name="Line 396"/>
          <p:cNvSpPr>
            <a:spLocks noChangeShapeType="1"/>
          </p:cNvSpPr>
          <p:nvPr/>
        </p:nvSpPr>
        <p:spPr bwMode="auto">
          <a:xfrm>
            <a:off x="5003800" y="42211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80" name="Line 397"/>
          <p:cNvSpPr>
            <a:spLocks noChangeShapeType="1"/>
          </p:cNvSpPr>
          <p:nvPr/>
        </p:nvSpPr>
        <p:spPr bwMode="auto">
          <a:xfrm flipV="1">
            <a:off x="7596188" y="4452938"/>
            <a:ext cx="1006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81" name="Line 398"/>
          <p:cNvSpPr>
            <a:spLocks noChangeShapeType="1"/>
          </p:cNvSpPr>
          <p:nvPr/>
        </p:nvSpPr>
        <p:spPr bwMode="auto">
          <a:xfrm flipV="1">
            <a:off x="6948488" y="5918200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82" name="Text Box 399"/>
          <p:cNvSpPr txBox="1">
            <a:spLocks noChangeArrowheads="1"/>
          </p:cNvSpPr>
          <p:nvPr/>
        </p:nvSpPr>
        <p:spPr bwMode="auto">
          <a:xfrm>
            <a:off x="6877050" y="4868863"/>
            <a:ext cx="215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/>
              <a:t>+</a:t>
            </a:r>
          </a:p>
        </p:txBody>
      </p:sp>
      <p:sp>
        <p:nvSpPr>
          <p:cNvPr id="18483" name="Text Box 400"/>
          <p:cNvSpPr txBox="1">
            <a:spLocks noChangeArrowheads="1"/>
          </p:cNvSpPr>
          <p:nvPr/>
        </p:nvSpPr>
        <p:spPr bwMode="auto">
          <a:xfrm>
            <a:off x="1187450" y="4365625"/>
            <a:ext cx="215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/>
              <a:t>+</a:t>
            </a:r>
          </a:p>
        </p:txBody>
      </p:sp>
      <p:sp>
        <p:nvSpPr>
          <p:cNvPr id="18484" name="Text Box 401"/>
          <p:cNvSpPr txBox="1">
            <a:spLocks noChangeArrowheads="1"/>
          </p:cNvSpPr>
          <p:nvPr/>
        </p:nvSpPr>
        <p:spPr bwMode="auto">
          <a:xfrm>
            <a:off x="3851275" y="5516563"/>
            <a:ext cx="215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/>
              <a:t>–</a:t>
            </a:r>
          </a:p>
        </p:txBody>
      </p:sp>
      <p:sp>
        <p:nvSpPr>
          <p:cNvPr id="18485" name="Text Box 402"/>
          <p:cNvSpPr txBox="1">
            <a:spLocks noChangeArrowheads="1"/>
          </p:cNvSpPr>
          <p:nvPr/>
        </p:nvSpPr>
        <p:spPr bwMode="auto">
          <a:xfrm>
            <a:off x="3348038" y="4941888"/>
            <a:ext cx="215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/>
              <a:t>–</a:t>
            </a:r>
          </a:p>
        </p:txBody>
      </p:sp>
      <p:sp>
        <p:nvSpPr>
          <p:cNvPr id="18486" name="Text Box 403"/>
          <p:cNvSpPr txBox="1">
            <a:spLocks noChangeArrowheads="1"/>
          </p:cNvSpPr>
          <p:nvPr/>
        </p:nvSpPr>
        <p:spPr bwMode="auto">
          <a:xfrm>
            <a:off x="3132138" y="4365625"/>
            <a:ext cx="215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/>
              <a:t>–</a:t>
            </a:r>
          </a:p>
        </p:txBody>
      </p:sp>
      <p:sp>
        <p:nvSpPr>
          <p:cNvPr id="18487" name="Text Box 404"/>
          <p:cNvSpPr txBox="1">
            <a:spLocks noChangeArrowheads="1"/>
          </p:cNvSpPr>
          <p:nvPr/>
        </p:nvSpPr>
        <p:spPr bwMode="auto">
          <a:xfrm>
            <a:off x="1116013" y="5589588"/>
            <a:ext cx="215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/>
              <a:t>–</a:t>
            </a:r>
          </a:p>
        </p:txBody>
      </p:sp>
      <p:sp>
        <p:nvSpPr>
          <p:cNvPr id="18488" name="Text Box 405"/>
          <p:cNvSpPr txBox="1">
            <a:spLocks noChangeArrowheads="1"/>
          </p:cNvSpPr>
          <p:nvPr/>
        </p:nvSpPr>
        <p:spPr bwMode="auto">
          <a:xfrm>
            <a:off x="7451725" y="4005263"/>
            <a:ext cx="215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>
                <a:sym typeface="Symbol" pitchFamily="18" charset="2"/>
              </a:rPr>
              <a:t>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Упражнения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1800" smtClean="0"/>
          </a:p>
          <a:p>
            <a:pPr eaLnBrk="1" hangingPunct="1">
              <a:defRPr/>
            </a:pPr>
            <a:r>
              <a:rPr lang="ru-RU" sz="1800" smtClean="0"/>
              <a:t>Во сколько раз увеличится число 10,1</a:t>
            </a:r>
            <a:r>
              <a:rPr lang="ru-RU" sz="1800" baseline="-25000" smtClean="0"/>
              <a:t>2</a:t>
            </a:r>
            <a:r>
              <a:rPr lang="ru-RU" sz="1800" smtClean="0"/>
              <a:t> при переносе запятой на один знак вправо?</a:t>
            </a:r>
          </a:p>
          <a:p>
            <a:pPr eaLnBrk="1" hangingPunct="1">
              <a:defRPr/>
            </a:pPr>
            <a:r>
              <a:rPr lang="ru-RU" sz="1800" smtClean="0"/>
              <a:t>При переносе запятой на два знака вправо число 11,11</a:t>
            </a:r>
            <a:r>
              <a:rPr lang="ru-RU" sz="1800" baseline="-25000" smtClean="0"/>
              <a:t>x</a:t>
            </a:r>
            <a:r>
              <a:rPr lang="ru-RU" sz="1800" smtClean="0"/>
              <a:t> увеличилось в 4 раза. Чему равен x?</a:t>
            </a:r>
          </a:p>
          <a:p>
            <a:pPr eaLnBrk="1" hangingPunct="1">
              <a:defRPr/>
            </a:pPr>
            <a:r>
              <a:rPr lang="ru-RU" sz="1800" smtClean="0"/>
              <a:t>Какое минимальное основание может иметь система счисления, если в ней записано число 23?</a:t>
            </a:r>
          </a:p>
          <a:p>
            <a:pPr eaLnBrk="1" hangingPunct="1">
              <a:defRPr/>
            </a:pPr>
            <a:r>
              <a:rPr lang="ru-RU" sz="1800" smtClean="0"/>
              <a:t>48</a:t>
            </a:r>
            <a:r>
              <a:rPr lang="ru-RU" sz="1800" baseline="-25000" smtClean="0"/>
              <a:t>10</a:t>
            </a:r>
            <a:r>
              <a:rPr lang="ru-RU" sz="1800" smtClean="0"/>
              <a:t> </a:t>
            </a:r>
            <a:r>
              <a:rPr lang="ru-RU" sz="1800" smtClean="0">
                <a:sym typeface="Symbol" pitchFamily="18" charset="2"/>
              </a:rPr>
              <a:t>                         </a:t>
            </a:r>
            <a:r>
              <a:rPr lang="en-US" sz="1800" baseline="-25000" smtClean="0">
                <a:sym typeface="Symbol" pitchFamily="18" charset="2"/>
              </a:rPr>
              <a:t>2</a:t>
            </a:r>
            <a:r>
              <a:rPr lang="ru-RU" sz="1800" smtClean="0">
                <a:sym typeface="Symbol" pitchFamily="18" charset="2"/>
              </a:rPr>
              <a:t>.</a:t>
            </a:r>
          </a:p>
          <a:p>
            <a:pPr eaLnBrk="1" hangingPunct="1">
              <a:defRPr/>
            </a:pPr>
            <a:r>
              <a:rPr lang="ru-RU" sz="1800" smtClean="0"/>
              <a:t>16</a:t>
            </a:r>
            <a:r>
              <a:rPr lang="ru-RU" sz="1800" baseline="-25000" smtClean="0"/>
              <a:t>10</a:t>
            </a:r>
            <a:r>
              <a:rPr lang="ru-RU" sz="1800" smtClean="0"/>
              <a:t> </a:t>
            </a:r>
            <a:r>
              <a:rPr lang="ru-RU" sz="1800" smtClean="0">
                <a:sym typeface="Symbol" pitchFamily="18" charset="2"/>
              </a:rPr>
              <a:t>                         </a:t>
            </a:r>
            <a:r>
              <a:rPr lang="ru-RU" sz="1800" baseline="-25000" smtClean="0">
                <a:sym typeface="Symbol" pitchFamily="18" charset="2"/>
              </a:rPr>
              <a:t>8</a:t>
            </a:r>
            <a:r>
              <a:rPr lang="ru-RU" sz="1800" smtClean="0">
                <a:sym typeface="Symbol" pitchFamily="18" charset="2"/>
              </a:rPr>
              <a:t>.</a:t>
            </a:r>
            <a:endParaRPr lang="ru-RU" sz="1800" smtClean="0"/>
          </a:p>
          <a:p>
            <a:pPr eaLnBrk="1" hangingPunct="1">
              <a:defRPr/>
            </a:pPr>
            <a:r>
              <a:rPr lang="ru-RU" sz="1800" smtClean="0"/>
              <a:t>891</a:t>
            </a:r>
            <a:r>
              <a:rPr lang="ru-RU" sz="1800" baseline="-25000" smtClean="0"/>
              <a:t>10</a:t>
            </a:r>
            <a:r>
              <a:rPr lang="ru-RU" sz="1800" smtClean="0"/>
              <a:t> </a:t>
            </a:r>
            <a:r>
              <a:rPr lang="ru-RU" sz="1800" smtClean="0">
                <a:sym typeface="Symbol" pitchFamily="18" charset="2"/>
              </a:rPr>
              <a:t>                         </a:t>
            </a:r>
            <a:r>
              <a:rPr lang="ru-RU" sz="1800" baseline="-25000" smtClean="0">
                <a:sym typeface="Symbol" pitchFamily="18" charset="2"/>
              </a:rPr>
              <a:t>16</a:t>
            </a:r>
            <a:r>
              <a:rPr lang="ru-RU" sz="1800" smtClean="0"/>
              <a:t>.</a:t>
            </a:r>
          </a:p>
          <a:p>
            <a:pPr eaLnBrk="1" hangingPunct="1">
              <a:defRPr/>
            </a:pPr>
            <a:r>
              <a:rPr lang="ru-RU" sz="1800" smtClean="0"/>
              <a:t>1101111011</a:t>
            </a:r>
            <a:r>
              <a:rPr lang="ru-RU" sz="1800" baseline="-25000" smtClean="0"/>
              <a:t>2</a:t>
            </a:r>
            <a:r>
              <a:rPr lang="ru-RU" sz="1800" smtClean="0"/>
              <a:t> </a:t>
            </a:r>
            <a:r>
              <a:rPr lang="ru-RU" sz="1800" smtClean="0">
                <a:sym typeface="Symbol" pitchFamily="18" charset="2"/>
              </a:rPr>
              <a:t>                        </a:t>
            </a:r>
            <a:r>
              <a:rPr lang="ru-RU" sz="1800" baseline="-25000" smtClean="0">
                <a:sym typeface="Symbol" pitchFamily="18" charset="2"/>
              </a:rPr>
              <a:t>10</a:t>
            </a:r>
            <a:r>
              <a:rPr lang="ru-RU" sz="1800" smtClean="0"/>
              <a:t>.</a:t>
            </a:r>
          </a:p>
          <a:p>
            <a:pPr eaLnBrk="1" hangingPunct="1">
              <a:defRPr/>
            </a:pPr>
            <a:r>
              <a:rPr lang="ru-RU" sz="1800" smtClean="0"/>
              <a:t>257</a:t>
            </a:r>
            <a:r>
              <a:rPr lang="ru-RU" sz="1800" baseline="-25000" smtClean="0"/>
              <a:t>8</a:t>
            </a:r>
            <a:r>
              <a:rPr lang="ru-RU" sz="1800" smtClean="0"/>
              <a:t> </a:t>
            </a:r>
            <a:r>
              <a:rPr lang="ru-RU" sz="1800" smtClean="0">
                <a:sym typeface="Symbol" pitchFamily="18" charset="2"/>
              </a:rPr>
              <a:t>                        </a:t>
            </a:r>
            <a:r>
              <a:rPr lang="ru-RU" sz="1800" baseline="-25000" smtClean="0">
                <a:sym typeface="Symbol" pitchFamily="18" charset="2"/>
              </a:rPr>
              <a:t>10</a:t>
            </a:r>
            <a:r>
              <a:rPr lang="ru-RU" sz="1800" smtClean="0"/>
              <a:t>.</a:t>
            </a:r>
          </a:p>
        </p:txBody>
      </p:sp>
    </p:spTree>
    <p:controls>
      <p:control spid="6146" name="CommandButton1" r:id="rId2" imgW="1009800" imgH="285840"/>
      <p:control spid="6147" name="TextBox1" r:id="rId3" imgW="581040" imgH="285840"/>
      <p:control spid="6148" name="CommandButton2" r:id="rId4" imgW="933480" imgH="285840"/>
      <p:control spid="6149" name="TextBox2" r:id="rId5" imgW="581040" imgH="285840"/>
      <p:control spid="6150" name="TextBox3" r:id="rId6" imgW="581040" imgH="285840"/>
      <p:control spid="6151" name="TextBox4" r:id="rId7" imgW="1581120" imgH="285840"/>
      <p:control spid="6152" name="TextBox5" r:id="rId8" imgW="1581120" imgH="285840"/>
      <p:control spid="6153" name="TextBox6" r:id="rId9" imgW="1581120" imgH="285840"/>
      <p:control spid="6154" name="TextBox7" r:id="rId10" imgW="1581120" imgH="285840"/>
      <p:control spid="6155" name="TextBox8" r:id="rId11" imgW="1581120" imgH="2858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Упражнения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1800" smtClean="0"/>
          </a:p>
          <a:p>
            <a:pPr eaLnBrk="1" hangingPunct="1">
              <a:defRPr/>
            </a:pPr>
            <a:r>
              <a:rPr lang="ru-RU" sz="1800" smtClean="0"/>
              <a:t>7B8</a:t>
            </a:r>
            <a:r>
              <a:rPr lang="ru-RU" sz="1800" baseline="-25000" smtClean="0"/>
              <a:t>16</a:t>
            </a:r>
            <a:r>
              <a:rPr lang="ru-RU" sz="1800" smtClean="0"/>
              <a:t> </a:t>
            </a:r>
            <a:r>
              <a:rPr lang="ru-RU" sz="1800" smtClean="0">
                <a:sym typeface="Symbol" pitchFamily="18" charset="2"/>
              </a:rPr>
              <a:t>                 </a:t>
            </a:r>
            <a:r>
              <a:rPr lang="ru-RU" sz="1800" baseline="-25000" smtClean="0">
                <a:sym typeface="Symbol" pitchFamily="18" charset="2"/>
              </a:rPr>
              <a:t>10</a:t>
            </a:r>
            <a:r>
              <a:rPr lang="ru-RU" sz="1800" smtClean="0"/>
              <a:t>.</a:t>
            </a:r>
          </a:p>
          <a:p>
            <a:pPr eaLnBrk="1" hangingPunct="1">
              <a:defRPr/>
            </a:pPr>
            <a:r>
              <a:rPr lang="ru-RU" sz="1800" smtClean="0"/>
              <a:t>Двоичное число записано в виде многочлена: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800" smtClean="0"/>
              <a:t>	1 </a:t>
            </a:r>
            <a:r>
              <a:rPr lang="ru-RU" sz="1800" smtClean="0">
                <a:sym typeface="Symbol" pitchFamily="18" charset="2"/>
              </a:rPr>
              <a:t></a:t>
            </a:r>
            <a:r>
              <a:rPr lang="ru-RU" sz="1800" smtClean="0"/>
              <a:t> 2</a:t>
            </a:r>
            <a:r>
              <a:rPr lang="ru-RU" sz="1800" baseline="30000" smtClean="0"/>
              <a:t>4</a:t>
            </a:r>
            <a:r>
              <a:rPr lang="ru-RU" sz="1800" smtClean="0"/>
              <a:t> + 1 </a:t>
            </a:r>
            <a:r>
              <a:rPr lang="ru-RU" sz="1800" smtClean="0">
                <a:sym typeface="Symbol" pitchFamily="18" charset="2"/>
              </a:rPr>
              <a:t></a:t>
            </a:r>
            <a:r>
              <a:rPr lang="ru-RU" sz="1800" smtClean="0"/>
              <a:t> 2</a:t>
            </a:r>
            <a:r>
              <a:rPr lang="ru-RU" sz="1800" baseline="30000" smtClean="0"/>
              <a:t>2</a:t>
            </a:r>
            <a:r>
              <a:rPr lang="ru-RU" sz="1800" smtClean="0"/>
              <a:t> + 1 </a:t>
            </a:r>
            <a:r>
              <a:rPr lang="ru-RU" sz="1800" smtClean="0">
                <a:sym typeface="Symbol" pitchFamily="18" charset="2"/>
              </a:rPr>
              <a:t></a:t>
            </a:r>
            <a:r>
              <a:rPr lang="ru-RU" sz="1800" smtClean="0"/>
              <a:t> 2</a:t>
            </a:r>
            <a:r>
              <a:rPr lang="ru-RU" sz="1800" baseline="30000" smtClean="0"/>
              <a:t>0</a:t>
            </a:r>
            <a:r>
              <a:rPr lang="ru-RU" sz="1800" smtClean="0"/>
              <a:t>. Какой вид имеет число в двоичной, десятичной записи?    </a:t>
            </a:r>
            <a:r>
              <a:rPr lang="en-US" sz="1800" smtClean="0"/>
              <a:t> </a:t>
            </a:r>
            <a:r>
              <a:rPr lang="ru-RU" sz="1800" smtClean="0"/>
              <a:t>                  </a:t>
            </a:r>
            <a:r>
              <a:rPr lang="ru-RU" sz="1800" baseline="-25000" smtClean="0"/>
              <a:t>2</a:t>
            </a:r>
            <a:r>
              <a:rPr lang="ru-RU" sz="1800" smtClean="0"/>
              <a:t>                  </a:t>
            </a:r>
            <a:r>
              <a:rPr lang="ru-RU" sz="1800" baseline="-25000" smtClean="0"/>
              <a:t>10</a:t>
            </a:r>
            <a:endParaRPr lang="ru-RU" sz="1800" smtClean="0"/>
          </a:p>
          <a:p>
            <a:pPr eaLnBrk="1" hangingPunct="1">
              <a:defRPr/>
            </a:pPr>
            <a:r>
              <a:rPr lang="ru-RU" sz="1800" smtClean="0"/>
              <a:t>Сравните числа: 11101</a:t>
            </a:r>
            <a:r>
              <a:rPr lang="ru-RU" sz="1800" baseline="-25000" smtClean="0"/>
              <a:t>2</a:t>
            </a:r>
            <a:r>
              <a:rPr lang="ru-RU" sz="1800" smtClean="0"/>
              <a:t>            1D</a:t>
            </a:r>
            <a:r>
              <a:rPr lang="ru-RU" sz="1800" baseline="-25000" smtClean="0"/>
              <a:t>16</a:t>
            </a:r>
            <a:r>
              <a:rPr lang="ru-RU" sz="1800" smtClean="0"/>
              <a:t>.</a:t>
            </a:r>
          </a:p>
          <a:p>
            <a:pPr eaLnBrk="1" hangingPunct="1">
              <a:defRPr/>
            </a:pPr>
            <a:r>
              <a:rPr lang="ru-RU" sz="1800" smtClean="0"/>
              <a:t>111101001000</a:t>
            </a:r>
            <a:r>
              <a:rPr lang="ru-RU" sz="1800" baseline="-25000" smtClean="0"/>
              <a:t>2</a:t>
            </a:r>
            <a:r>
              <a:rPr lang="ru-RU" sz="1800" smtClean="0"/>
              <a:t> </a:t>
            </a:r>
            <a:r>
              <a:rPr lang="ru-RU" sz="1800" smtClean="0">
                <a:sym typeface="Symbol" pitchFamily="18" charset="2"/>
              </a:rPr>
              <a:t>             </a:t>
            </a:r>
            <a:r>
              <a:rPr lang="ru-RU" sz="1800" baseline="-25000" smtClean="0">
                <a:sym typeface="Symbol" pitchFamily="18" charset="2"/>
              </a:rPr>
              <a:t>16</a:t>
            </a:r>
            <a:r>
              <a:rPr lang="ru-RU" sz="1800" smtClean="0"/>
              <a:t>.</a:t>
            </a:r>
          </a:p>
          <a:p>
            <a:pPr eaLnBrk="1" hangingPunct="1">
              <a:defRPr/>
            </a:pPr>
            <a:r>
              <a:rPr lang="ru-RU" sz="1800" smtClean="0"/>
              <a:t>1100001111</a:t>
            </a:r>
            <a:r>
              <a:rPr lang="ru-RU" sz="1800" baseline="-25000" smtClean="0"/>
              <a:t>2</a:t>
            </a:r>
            <a:r>
              <a:rPr lang="ru-RU" sz="1800" smtClean="0"/>
              <a:t> </a:t>
            </a:r>
            <a:r>
              <a:rPr lang="ru-RU" sz="1800" smtClean="0">
                <a:sym typeface="Symbol" pitchFamily="18" charset="2"/>
              </a:rPr>
              <a:t>             </a:t>
            </a:r>
            <a:r>
              <a:rPr lang="ru-RU" sz="1800" baseline="-25000" smtClean="0">
                <a:sym typeface="Symbol" pitchFamily="18" charset="2"/>
              </a:rPr>
              <a:t>8</a:t>
            </a:r>
            <a:r>
              <a:rPr lang="ru-RU" sz="1800" smtClean="0"/>
              <a:t>.</a:t>
            </a:r>
          </a:p>
          <a:p>
            <a:pPr eaLnBrk="1" hangingPunct="1">
              <a:defRPr/>
            </a:pPr>
            <a:r>
              <a:rPr lang="ru-RU" sz="1800" smtClean="0"/>
              <a:t>4F3D</a:t>
            </a:r>
            <a:r>
              <a:rPr lang="ru-RU" sz="1800" baseline="-25000" smtClean="0"/>
              <a:t>16</a:t>
            </a:r>
            <a:r>
              <a:rPr lang="ru-RU" sz="1800" smtClean="0"/>
              <a:t> </a:t>
            </a:r>
            <a:r>
              <a:rPr lang="ru-RU" sz="1800" smtClean="0">
                <a:sym typeface="Symbol" pitchFamily="18" charset="2"/>
              </a:rPr>
              <a:t>                        </a:t>
            </a:r>
            <a:r>
              <a:rPr lang="ru-RU" sz="1800" baseline="-25000" smtClean="0">
                <a:sym typeface="Symbol" pitchFamily="18" charset="2"/>
              </a:rPr>
              <a:t>2</a:t>
            </a:r>
            <a:r>
              <a:rPr lang="ru-RU" sz="1800" smtClean="0"/>
              <a:t>.</a:t>
            </a:r>
          </a:p>
          <a:p>
            <a:pPr eaLnBrk="1" hangingPunct="1">
              <a:defRPr/>
            </a:pPr>
            <a:r>
              <a:rPr lang="ru-RU" sz="1800" smtClean="0"/>
              <a:t>713</a:t>
            </a:r>
            <a:r>
              <a:rPr lang="ru-RU" sz="1800" baseline="-25000" smtClean="0"/>
              <a:t>8</a:t>
            </a:r>
            <a:r>
              <a:rPr lang="ru-RU" sz="1800" smtClean="0"/>
              <a:t> </a:t>
            </a:r>
            <a:r>
              <a:rPr lang="ru-RU" sz="1800" smtClean="0">
                <a:sym typeface="Symbol" pitchFamily="18" charset="2"/>
              </a:rPr>
              <a:t>                        </a:t>
            </a:r>
            <a:r>
              <a:rPr lang="ru-RU" sz="1800" baseline="-25000" smtClean="0">
                <a:sym typeface="Symbol" pitchFamily="18" charset="2"/>
              </a:rPr>
              <a:t>2</a:t>
            </a:r>
            <a:r>
              <a:rPr lang="ru-RU" sz="1800" smtClean="0"/>
              <a:t>.</a:t>
            </a:r>
          </a:p>
          <a:p>
            <a:pPr eaLnBrk="1" hangingPunct="1">
              <a:defRPr/>
            </a:pPr>
            <a:r>
              <a:rPr lang="ru-RU" sz="1800" smtClean="0"/>
              <a:t>Составьте таблицу эквивалентов чисел от 0 до 22 для q=10 и q=6.</a:t>
            </a:r>
          </a:p>
        </p:txBody>
      </p:sp>
    </p:spTree>
    <p:controls>
      <p:control spid="7170" name="CommandButton1" r:id="rId2" imgW="1009800" imgH="285840"/>
      <p:control spid="7171" name="TextBox1" r:id="rId3" imgW="1076400" imgH="285840"/>
      <p:control spid="7172" name="CommandButton2" r:id="rId4" imgW="933480" imgH="285840"/>
      <p:control spid="7173" name="TextBox2" r:id="rId5" imgW="1009800" imgH="285840"/>
      <p:control spid="7174" name="TextBox3" r:id="rId6" imgW="647640" imgH="285840"/>
      <p:control spid="7175" name="TextBox4" r:id="rId7" imgW="790560" imgH="285840"/>
      <p:control spid="7176" name="TextBox5" r:id="rId8" imgW="790560" imgH="285840"/>
      <p:control spid="7177" name="TextBox6" r:id="rId9" imgW="1581120" imgH="285840"/>
      <p:control spid="7178" name="TextBox7" r:id="rId10" imgW="1581120" imgH="285840"/>
      <p:control spid="7179" name="TextBox8" r:id="rId11" imgW="1514520" imgH="2858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Система счисления</a:t>
            </a:r>
          </a:p>
        </p:txBody>
      </p:sp>
      <p:sp>
        <p:nvSpPr>
          <p:cNvPr id="31760" name="Rectangle 1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800" b="1" smtClean="0"/>
              <a:t>Система счисления</a:t>
            </a:r>
            <a:r>
              <a:rPr lang="ru-RU" sz="1800" smtClean="0"/>
              <a:t> — это способ представления чисел цифровыми знаками и соответствующие ему правила действий над числами.</a:t>
            </a:r>
          </a:p>
          <a:p>
            <a:pPr eaLnBrk="1" hangingPunct="1">
              <a:defRPr/>
            </a:pPr>
            <a:endParaRPr lang="ru-RU" sz="1800" smtClean="0"/>
          </a:p>
          <a:p>
            <a:pPr eaLnBrk="1" hangingPunct="1">
              <a:defRPr/>
            </a:pPr>
            <a:r>
              <a:rPr lang="ru-RU" sz="1800" smtClean="0"/>
              <a:t>Системы счисления можно разделить:</a:t>
            </a:r>
          </a:p>
          <a:p>
            <a:pPr lvl="1" eaLnBrk="1" hangingPunct="1">
              <a:defRPr/>
            </a:pPr>
            <a:r>
              <a:rPr lang="ru-RU" smtClean="0">
                <a:hlinkClick r:id="rId2" action="ppaction://hlinksldjump"/>
              </a:rPr>
              <a:t>непозиционные</a:t>
            </a:r>
            <a:r>
              <a:rPr lang="ru-RU" smtClean="0"/>
              <a:t> системы счисления;</a:t>
            </a:r>
          </a:p>
          <a:p>
            <a:pPr lvl="1" eaLnBrk="1" hangingPunct="1">
              <a:defRPr/>
            </a:pPr>
            <a:r>
              <a:rPr lang="ru-RU" smtClean="0">
                <a:hlinkClick r:id="rId3" action="ppaction://hlinksldjump"/>
              </a:rPr>
              <a:t>позиционные</a:t>
            </a:r>
            <a:r>
              <a:rPr lang="ru-RU" smtClean="0"/>
              <a:t> системы счисления.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897813" cy="14319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Непозиционные системы счисления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800" smtClean="0"/>
              <a:t>В непозиционной системе счисления значение (величина) символа (цифры) не зависит от положения в числе.</a:t>
            </a:r>
          </a:p>
          <a:p>
            <a:pPr lvl="1" eaLnBrk="1" hangingPunct="1">
              <a:defRPr/>
            </a:pPr>
            <a:r>
              <a:rPr lang="ru-RU" smtClean="0"/>
              <a:t>Пример 1. У многих народов использовалась система, алфавит которой состоял из одного символа — палочки. Для изображения какого-то числа в этой системе нужно записать определенное множество палочек, равное данному числу: </a:t>
            </a:r>
            <a:r>
              <a:rPr lang="en-US" smtClean="0"/>
              <a:t>||||| — </a:t>
            </a:r>
            <a:r>
              <a:rPr lang="ru-RU" smtClean="0"/>
              <a:t>число пять.</a:t>
            </a:r>
          </a:p>
          <a:p>
            <a:pPr lvl="1" eaLnBrk="1" hangingPunct="1">
              <a:defRPr/>
            </a:pPr>
            <a:r>
              <a:rPr lang="ru-RU" smtClean="0"/>
              <a:t>Пример 2. Самой распространенной непозиционной системой счисления является римская. Алфавит римской системы записи чисел состоит из символов:</a:t>
            </a:r>
            <a:r>
              <a:rPr lang="en-US" smtClean="0"/>
              <a:t> I</a:t>
            </a:r>
            <a:r>
              <a:rPr lang="ru-RU" smtClean="0"/>
              <a:t> — один,</a:t>
            </a:r>
            <a:r>
              <a:rPr lang="en-US" smtClean="0"/>
              <a:t> V</a:t>
            </a:r>
            <a:r>
              <a:rPr lang="ru-RU" smtClean="0"/>
              <a:t> — пять,</a:t>
            </a:r>
            <a:r>
              <a:rPr lang="en-US" smtClean="0"/>
              <a:t> X</a:t>
            </a:r>
            <a:r>
              <a:rPr lang="ru-RU" smtClean="0"/>
              <a:t> — десять,</a:t>
            </a:r>
            <a:r>
              <a:rPr lang="en-US" smtClean="0"/>
              <a:t> L</a:t>
            </a:r>
            <a:r>
              <a:rPr lang="ru-RU" smtClean="0"/>
              <a:t> — пятьдесят,</a:t>
            </a:r>
            <a:r>
              <a:rPr lang="en-US" smtClean="0"/>
              <a:t> C </a:t>
            </a:r>
            <a:r>
              <a:rPr lang="ru-RU" smtClean="0"/>
              <a:t>— сто, </a:t>
            </a:r>
            <a:r>
              <a:rPr lang="en-US" smtClean="0"/>
              <a:t>D</a:t>
            </a:r>
            <a:r>
              <a:rPr lang="ru-RU" smtClean="0"/>
              <a:t> — пятьсот,</a:t>
            </a:r>
            <a:r>
              <a:rPr lang="en-US" smtClean="0"/>
              <a:t> M</a:t>
            </a:r>
            <a:r>
              <a:rPr lang="ru-RU" smtClean="0"/>
              <a:t> — тысяча</a:t>
            </a:r>
            <a:r>
              <a:rPr lang="en-US" smtClean="0"/>
              <a:t>.</a:t>
            </a:r>
            <a:endParaRPr lang="ru-RU" smtClean="0"/>
          </a:p>
          <a:p>
            <a:pPr lvl="2" eaLnBrk="1" hangingPunct="1">
              <a:defRPr/>
            </a:pPr>
            <a:r>
              <a:rPr lang="ru-RU" smtClean="0"/>
              <a:t>Величина числа определяется как сумма или разность цифр в числе (например, II — два, III — три, XXX — тридцать, CC — двести).</a:t>
            </a:r>
          </a:p>
          <a:p>
            <a:pPr lvl="2" eaLnBrk="1" hangingPunct="1">
              <a:defRPr/>
            </a:pPr>
            <a:r>
              <a:rPr lang="ru-RU" smtClean="0"/>
              <a:t>Если же большая цифра стоит перед меньшей цифрой, то они складываются (например, VII — семь),</a:t>
            </a:r>
          </a:p>
          <a:p>
            <a:pPr lvl="2" eaLnBrk="1" hangingPunct="1">
              <a:defRPr/>
            </a:pPr>
            <a:r>
              <a:rPr lang="ru-RU" smtClean="0"/>
              <a:t>если наоборот — вычитаются (например, IX — девять).</a:t>
            </a:r>
          </a:p>
        </p:txBody>
      </p:sp>
      <p:sp>
        <p:nvSpPr>
          <p:cNvPr id="1229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16863" y="6297613"/>
            <a:ext cx="719137" cy="287337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Позиционные системы счисления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4327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1800" smtClean="0"/>
              <a:t>В позиционных системах счисления значение (величина) цифры определяется ее положением в числе.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smtClean="0"/>
              <a:t>Любая позиционная система счисления характеризуется своим основанием.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b="1" smtClean="0"/>
              <a:t>Основание позиционной системы счисления</a:t>
            </a:r>
            <a:r>
              <a:rPr lang="ru-RU" sz="1800" smtClean="0"/>
              <a:t> — количество различных цифр, используемых для изображения чисел в данной системе счисления.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ru-RU" smtClean="0"/>
              <a:t>Основание 10 у привычной десятичной системы счисления (десять пальцев на руках). Алфавит: 1, 2, 3, 4, 5, 6, 7, 8, 9, 0.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ru-RU" smtClean="0"/>
              <a:t>Основание 60 придумано в Древнем Вавилоне: деление часа на 60 минут, минуты — на 60 секунд, угла — на 360 градусов.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ru-RU" smtClean="0"/>
              <a:t>Основание 12 распространили англосаксы: в году 12 месяцев, в сутках два периода по 12 часов, в футе 12 дюймов.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ru-RU" smtClean="0"/>
              <a:t>Основание 5 широко использовалось в Китае.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smtClean="0"/>
              <a:t>За основание можно принять любое натуральное число — два, три, четыре и т.д., образовав новую позиционную систему: двоичную, троичную, четверичную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Развернутая форма записи числа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4471988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smtClean="0"/>
              <a:t>Позиция цифры в числе называется </a:t>
            </a:r>
            <a:r>
              <a:rPr lang="ru-RU" sz="1800" b="1" smtClean="0"/>
              <a:t>разрядом</a:t>
            </a:r>
            <a:r>
              <a:rPr lang="ru-RU" sz="1800" smtClean="0"/>
              <a:t>.</a:t>
            </a:r>
          </a:p>
          <a:p>
            <a:pPr eaLnBrk="1" hangingPunct="1">
              <a:defRPr/>
            </a:pPr>
            <a:endParaRPr lang="ru-RU" sz="1800" b="1" smtClean="0"/>
          </a:p>
          <a:p>
            <a:pPr eaLnBrk="1" hangingPunct="1">
              <a:defRPr/>
            </a:pPr>
            <a:r>
              <a:rPr lang="en-US" sz="1800" b="1" smtClean="0"/>
              <a:t>A</a:t>
            </a:r>
            <a:r>
              <a:rPr lang="en-US" sz="1800" baseline="-25000" smtClean="0"/>
              <a:t>q </a:t>
            </a:r>
            <a:r>
              <a:rPr lang="en-US" sz="1800" smtClean="0"/>
              <a:t>= </a:t>
            </a:r>
            <a:r>
              <a:rPr lang="en-US" sz="1800" b="1" smtClean="0"/>
              <a:t>a</a:t>
            </a:r>
            <a:r>
              <a:rPr lang="en-US" sz="1800" baseline="-25000" smtClean="0"/>
              <a:t>n-1</a:t>
            </a:r>
            <a:r>
              <a:rPr lang="en-US" sz="1800" smtClean="0">
                <a:sym typeface="Symbol" pitchFamily="18" charset="2"/>
              </a:rPr>
              <a:t>q</a:t>
            </a:r>
            <a:r>
              <a:rPr lang="en-US" sz="1800" baseline="30000" smtClean="0">
                <a:sym typeface="Symbol" pitchFamily="18" charset="2"/>
              </a:rPr>
              <a:t>n-1 </a:t>
            </a:r>
            <a:r>
              <a:rPr lang="en-US" sz="1800" smtClean="0">
                <a:sym typeface="Symbol" pitchFamily="18" charset="2"/>
              </a:rPr>
              <a:t>+ … + </a:t>
            </a:r>
            <a:r>
              <a:rPr lang="en-US" sz="1800" b="1" smtClean="0">
                <a:sym typeface="Symbol" pitchFamily="18" charset="2"/>
              </a:rPr>
              <a:t>a</a:t>
            </a:r>
            <a:r>
              <a:rPr lang="en-US" sz="1800" baseline="-25000" smtClean="0">
                <a:sym typeface="Symbol" pitchFamily="18" charset="2"/>
              </a:rPr>
              <a:t>1</a:t>
            </a:r>
            <a:r>
              <a:rPr lang="en-US" sz="1800" smtClean="0">
                <a:sym typeface="Symbol" pitchFamily="18" charset="2"/>
              </a:rPr>
              <a:t>q</a:t>
            </a:r>
            <a:r>
              <a:rPr lang="en-US" sz="1800" baseline="30000" smtClean="0">
                <a:sym typeface="Symbol" pitchFamily="18" charset="2"/>
              </a:rPr>
              <a:t>1 </a:t>
            </a:r>
            <a:r>
              <a:rPr lang="en-US" sz="1800" smtClean="0">
                <a:sym typeface="Symbol" pitchFamily="18" charset="2"/>
              </a:rPr>
              <a:t>+ </a:t>
            </a:r>
            <a:r>
              <a:rPr lang="en-US" sz="1800" b="1" smtClean="0">
                <a:sym typeface="Symbol" pitchFamily="18" charset="2"/>
              </a:rPr>
              <a:t>a</a:t>
            </a:r>
            <a:r>
              <a:rPr lang="en-US" sz="1800" baseline="-25000" smtClean="0">
                <a:sym typeface="Symbol" pitchFamily="18" charset="2"/>
              </a:rPr>
              <a:t>0</a:t>
            </a:r>
            <a:r>
              <a:rPr lang="en-US" sz="1800" smtClean="0">
                <a:sym typeface="Symbol" pitchFamily="18" charset="2"/>
              </a:rPr>
              <a:t>q</a:t>
            </a:r>
            <a:r>
              <a:rPr lang="en-US" sz="1800" baseline="30000" smtClean="0">
                <a:sym typeface="Symbol" pitchFamily="18" charset="2"/>
              </a:rPr>
              <a:t>0 </a:t>
            </a:r>
            <a:r>
              <a:rPr lang="en-US" sz="1800" smtClean="0">
                <a:sym typeface="Symbol" pitchFamily="18" charset="2"/>
              </a:rPr>
              <a:t>+ </a:t>
            </a:r>
            <a:r>
              <a:rPr lang="en-US" sz="1800" b="1" smtClean="0">
                <a:sym typeface="Symbol" pitchFamily="18" charset="2"/>
              </a:rPr>
              <a:t>a</a:t>
            </a:r>
            <a:r>
              <a:rPr lang="en-US" sz="1800" baseline="-25000" smtClean="0">
                <a:sym typeface="Symbol" pitchFamily="18" charset="2"/>
              </a:rPr>
              <a:t>-1</a:t>
            </a:r>
            <a:r>
              <a:rPr lang="en-US" sz="1800" smtClean="0">
                <a:sym typeface="Symbol" pitchFamily="18" charset="2"/>
              </a:rPr>
              <a:t>q</a:t>
            </a:r>
            <a:r>
              <a:rPr lang="ru-RU" sz="1800" baseline="30000" smtClean="0">
                <a:sym typeface="Symbol" pitchFamily="18" charset="2"/>
              </a:rPr>
              <a:t>-1</a:t>
            </a:r>
            <a:r>
              <a:rPr lang="en-US" sz="1800" baseline="30000" smtClean="0">
                <a:sym typeface="Symbol" pitchFamily="18" charset="2"/>
              </a:rPr>
              <a:t> </a:t>
            </a:r>
            <a:r>
              <a:rPr lang="en-US" sz="1800" smtClean="0">
                <a:sym typeface="Symbol" pitchFamily="18" charset="2"/>
              </a:rPr>
              <a:t>+ … + </a:t>
            </a:r>
            <a:r>
              <a:rPr lang="en-US" sz="1800" b="1" smtClean="0">
                <a:sym typeface="Symbol" pitchFamily="18" charset="2"/>
              </a:rPr>
              <a:t>a</a:t>
            </a:r>
            <a:r>
              <a:rPr lang="en-US" sz="1800" baseline="-25000" smtClean="0">
                <a:sym typeface="Symbol" pitchFamily="18" charset="2"/>
              </a:rPr>
              <a:t>-m</a:t>
            </a:r>
            <a:r>
              <a:rPr lang="en-US" sz="1800" smtClean="0">
                <a:sym typeface="Symbol" pitchFamily="18" charset="2"/>
              </a:rPr>
              <a:t>q</a:t>
            </a:r>
            <a:r>
              <a:rPr lang="en-US" sz="1800" baseline="30000" smtClean="0">
                <a:sym typeface="Symbol" pitchFamily="18" charset="2"/>
              </a:rPr>
              <a:t>-m</a:t>
            </a:r>
            <a:r>
              <a:rPr lang="ru-RU" sz="1800" smtClean="0">
                <a:sym typeface="Symbol" pitchFamily="18" charset="2"/>
              </a:rPr>
              <a:t>, где</a:t>
            </a:r>
          </a:p>
          <a:p>
            <a:pPr lvl="1" eaLnBrk="1" hangingPunct="1">
              <a:buFontTx/>
              <a:buNone/>
              <a:defRPr/>
            </a:pPr>
            <a:r>
              <a:rPr lang="en-US" smtClean="0">
                <a:sym typeface="Symbol" pitchFamily="18" charset="2"/>
              </a:rPr>
              <a:t>q — </a:t>
            </a:r>
            <a:r>
              <a:rPr lang="ru-RU" smtClean="0">
                <a:sym typeface="Symbol" pitchFamily="18" charset="2"/>
              </a:rPr>
              <a:t>основание системы счисления (</a:t>
            </a:r>
            <a:r>
              <a:rPr lang="ru-RU" i="1" smtClean="0">
                <a:sym typeface="Symbol" pitchFamily="18" charset="2"/>
              </a:rPr>
              <a:t>количество используемых цифр</a:t>
            </a:r>
            <a:r>
              <a:rPr lang="ru-RU" smtClean="0">
                <a:sym typeface="Symbol" pitchFamily="18" charset="2"/>
              </a:rPr>
              <a:t>)</a:t>
            </a:r>
            <a:endParaRPr lang="en-US" smtClean="0">
              <a:sym typeface="Symbol" pitchFamily="18" charset="2"/>
            </a:endParaRPr>
          </a:p>
          <a:p>
            <a:pPr lvl="1" eaLnBrk="1" hangingPunct="1">
              <a:buFontTx/>
              <a:buNone/>
              <a:defRPr/>
            </a:pPr>
            <a:r>
              <a:rPr lang="en-US" b="1" smtClean="0">
                <a:sym typeface="Symbol" pitchFamily="18" charset="2"/>
              </a:rPr>
              <a:t>A</a:t>
            </a:r>
            <a:r>
              <a:rPr lang="en-US" baseline="-25000" smtClean="0">
                <a:sym typeface="Symbol" pitchFamily="18" charset="2"/>
              </a:rPr>
              <a:t>q</a:t>
            </a:r>
            <a:r>
              <a:rPr lang="en-US" smtClean="0">
                <a:sym typeface="Symbol" pitchFamily="18" charset="2"/>
              </a:rPr>
              <a:t> — </a:t>
            </a:r>
            <a:r>
              <a:rPr lang="ru-RU" smtClean="0">
                <a:sym typeface="Symbol" pitchFamily="18" charset="2"/>
              </a:rPr>
              <a:t>число в системе счисления с основанием </a:t>
            </a:r>
            <a:r>
              <a:rPr lang="en-US" smtClean="0">
                <a:sym typeface="Symbol" pitchFamily="18" charset="2"/>
              </a:rPr>
              <a:t>q</a:t>
            </a:r>
          </a:p>
          <a:p>
            <a:pPr lvl="1" eaLnBrk="1" hangingPunct="1">
              <a:buFontTx/>
              <a:buNone/>
              <a:defRPr/>
            </a:pPr>
            <a:r>
              <a:rPr lang="en-US" b="1" smtClean="0">
                <a:sym typeface="Symbol" pitchFamily="18" charset="2"/>
              </a:rPr>
              <a:t>a</a:t>
            </a:r>
            <a:r>
              <a:rPr lang="en-US" smtClean="0">
                <a:sym typeface="Symbol" pitchFamily="18" charset="2"/>
              </a:rPr>
              <a:t> — </a:t>
            </a:r>
            <a:r>
              <a:rPr lang="ru-RU" smtClean="0">
                <a:sym typeface="Symbol" pitchFamily="18" charset="2"/>
              </a:rPr>
              <a:t>цифры многоразрядного числа </a:t>
            </a:r>
            <a:r>
              <a:rPr lang="en-US" smtClean="0">
                <a:sym typeface="Symbol" pitchFamily="18" charset="2"/>
              </a:rPr>
              <a:t>A</a:t>
            </a:r>
            <a:r>
              <a:rPr lang="en-US" baseline="-25000" smtClean="0">
                <a:sym typeface="Symbol" pitchFamily="18" charset="2"/>
              </a:rPr>
              <a:t>q</a:t>
            </a:r>
          </a:p>
          <a:p>
            <a:pPr lvl="1" eaLnBrk="1" hangingPunct="1">
              <a:buFontTx/>
              <a:buNone/>
              <a:defRPr/>
            </a:pPr>
            <a:r>
              <a:rPr lang="en-US" smtClean="0">
                <a:sym typeface="Symbol" pitchFamily="18" charset="2"/>
              </a:rPr>
              <a:t>n (m) — </a:t>
            </a:r>
            <a:r>
              <a:rPr lang="ru-RU" smtClean="0">
                <a:sym typeface="Symbol" pitchFamily="18" charset="2"/>
              </a:rPr>
              <a:t>количество целых (дробных) разрядов числа </a:t>
            </a:r>
            <a:r>
              <a:rPr lang="en-US" smtClean="0">
                <a:sym typeface="Symbol" pitchFamily="18" charset="2"/>
              </a:rPr>
              <a:t>A</a:t>
            </a:r>
            <a:r>
              <a:rPr lang="en-US" baseline="-25000" smtClean="0">
                <a:sym typeface="Symbol" pitchFamily="18" charset="2"/>
              </a:rPr>
              <a:t>q</a:t>
            </a:r>
            <a:endParaRPr lang="en-US" smtClean="0">
              <a:sym typeface="Symbol" pitchFamily="18" charset="2"/>
            </a:endParaRPr>
          </a:p>
          <a:p>
            <a:pPr eaLnBrk="1" hangingPunct="1">
              <a:defRPr/>
            </a:pPr>
            <a:endParaRPr lang="ru-RU" sz="1800" smtClean="0">
              <a:sym typeface="Symbol" pitchFamily="18" charset="2"/>
            </a:endParaRPr>
          </a:p>
          <a:p>
            <a:pPr eaLnBrk="1" hangingPunct="1">
              <a:defRPr/>
            </a:pPr>
            <a:r>
              <a:rPr lang="ru-RU" sz="1800" smtClean="0">
                <a:sym typeface="Symbol" pitchFamily="18" charset="2"/>
              </a:rPr>
              <a:t>Пример: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800" smtClean="0">
                <a:sym typeface="Symbol" pitchFamily="18" charset="2"/>
              </a:rPr>
              <a:t>	</a:t>
            </a:r>
            <a:r>
              <a:rPr lang="en-US" sz="900" smtClean="0">
                <a:sym typeface="Symbol" pitchFamily="18" charset="2"/>
              </a:rPr>
              <a:t> </a:t>
            </a:r>
            <a:r>
              <a:rPr lang="ru-RU" sz="900" smtClean="0">
                <a:sym typeface="Symbol" pitchFamily="18" charset="2"/>
              </a:rPr>
              <a:t>2 </a:t>
            </a:r>
            <a:r>
              <a:rPr lang="en-US" sz="900" smtClean="0">
                <a:sym typeface="Symbol" pitchFamily="18" charset="2"/>
              </a:rPr>
              <a:t> </a:t>
            </a:r>
            <a:r>
              <a:rPr lang="ru-RU" sz="900" smtClean="0">
                <a:sym typeface="Symbol" pitchFamily="18" charset="2"/>
              </a:rPr>
              <a:t>1  0</a:t>
            </a:r>
            <a:r>
              <a:rPr lang="en-US" sz="900" smtClean="0">
                <a:sym typeface="Symbol" pitchFamily="18" charset="2"/>
              </a:rPr>
              <a:t> </a:t>
            </a:r>
            <a:r>
              <a:rPr lang="ru-RU" sz="900" smtClean="0">
                <a:sym typeface="Symbol" pitchFamily="18" charset="2"/>
              </a:rPr>
              <a:t> -1 -2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800" smtClean="0">
                <a:sym typeface="Symbol" pitchFamily="18" charset="2"/>
              </a:rPr>
              <a:t>	239,45</a:t>
            </a:r>
            <a:r>
              <a:rPr lang="ru-RU" sz="1800" baseline="-25000" smtClean="0">
                <a:sym typeface="Symbol" pitchFamily="18" charset="2"/>
              </a:rPr>
              <a:t>10 </a:t>
            </a:r>
            <a:r>
              <a:rPr lang="ru-RU" sz="1800" smtClean="0">
                <a:sym typeface="Symbol" pitchFamily="18" charset="2"/>
              </a:rPr>
              <a:t>= 2</a:t>
            </a:r>
            <a:r>
              <a:rPr lang="en-US" sz="1800" smtClean="0">
                <a:sym typeface="Symbol" pitchFamily="18" charset="2"/>
              </a:rPr>
              <a:t></a:t>
            </a:r>
            <a:r>
              <a:rPr lang="ru-RU" sz="1800" smtClean="0">
                <a:sym typeface="Symbol" pitchFamily="18" charset="2"/>
              </a:rPr>
              <a:t>10</a:t>
            </a:r>
            <a:r>
              <a:rPr lang="ru-RU" sz="1800" baseline="30000" smtClean="0">
                <a:sym typeface="Symbol" pitchFamily="18" charset="2"/>
              </a:rPr>
              <a:t>2</a:t>
            </a:r>
            <a:r>
              <a:rPr lang="ru-RU" sz="1800" smtClean="0">
                <a:sym typeface="Symbol" pitchFamily="18" charset="2"/>
              </a:rPr>
              <a:t> + 3</a:t>
            </a:r>
            <a:r>
              <a:rPr lang="en-US" sz="1800" smtClean="0">
                <a:sym typeface="Symbol" pitchFamily="18" charset="2"/>
              </a:rPr>
              <a:t></a:t>
            </a:r>
            <a:r>
              <a:rPr lang="ru-RU" sz="1800" smtClean="0">
                <a:sym typeface="Symbol" pitchFamily="18" charset="2"/>
              </a:rPr>
              <a:t>10</a:t>
            </a:r>
            <a:r>
              <a:rPr lang="ru-RU" sz="1800" baseline="30000" smtClean="0">
                <a:sym typeface="Symbol" pitchFamily="18" charset="2"/>
              </a:rPr>
              <a:t>1</a:t>
            </a:r>
            <a:r>
              <a:rPr lang="ru-RU" sz="1800" smtClean="0">
                <a:sym typeface="Symbol" pitchFamily="18" charset="2"/>
              </a:rPr>
              <a:t> + 9</a:t>
            </a:r>
            <a:r>
              <a:rPr lang="en-US" sz="1800" smtClean="0">
                <a:sym typeface="Symbol" pitchFamily="18" charset="2"/>
              </a:rPr>
              <a:t></a:t>
            </a:r>
            <a:r>
              <a:rPr lang="ru-RU" sz="1800" smtClean="0">
                <a:sym typeface="Symbol" pitchFamily="18" charset="2"/>
              </a:rPr>
              <a:t>10</a:t>
            </a:r>
            <a:r>
              <a:rPr lang="ru-RU" sz="1800" baseline="30000" smtClean="0">
                <a:sym typeface="Symbol" pitchFamily="18" charset="2"/>
              </a:rPr>
              <a:t>0</a:t>
            </a:r>
            <a:r>
              <a:rPr lang="ru-RU" sz="1800" smtClean="0">
                <a:sym typeface="Symbol" pitchFamily="18" charset="2"/>
              </a:rPr>
              <a:t> + 4</a:t>
            </a:r>
            <a:r>
              <a:rPr lang="en-US" sz="1800" smtClean="0">
                <a:sym typeface="Symbol" pitchFamily="18" charset="2"/>
              </a:rPr>
              <a:t></a:t>
            </a:r>
            <a:r>
              <a:rPr lang="ru-RU" sz="1800" smtClean="0">
                <a:sym typeface="Symbol" pitchFamily="18" charset="2"/>
              </a:rPr>
              <a:t>10</a:t>
            </a:r>
            <a:r>
              <a:rPr lang="ru-RU" sz="1800" baseline="30000" smtClean="0">
                <a:sym typeface="Symbol" pitchFamily="18" charset="2"/>
              </a:rPr>
              <a:t>-1</a:t>
            </a:r>
            <a:r>
              <a:rPr lang="ru-RU" sz="1800" smtClean="0">
                <a:sym typeface="Symbol" pitchFamily="18" charset="2"/>
              </a:rPr>
              <a:t> + 5</a:t>
            </a:r>
            <a:r>
              <a:rPr lang="en-US" sz="1800" smtClean="0">
                <a:sym typeface="Symbol" pitchFamily="18" charset="2"/>
              </a:rPr>
              <a:t></a:t>
            </a:r>
            <a:r>
              <a:rPr lang="ru-RU" sz="1800" smtClean="0">
                <a:sym typeface="Symbol" pitchFamily="18" charset="2"/>
              </a:rPr>
              <a:t>10</a:t>
            </a:r>
            <a:r>
              <a:rPr lang="ru-RU" sz="1800" baseline="30000" smtClean="0">
                <a:sym typeface="Symbol" pitchFamily="18" charset="2"/>
              </a:rPr>
              <a:t>-2</a:t>
            </a:r>
            <a:r>
              <a:rPr lang="ru-RU" sz="1800" smtClean="0">
                <a:sym typeface="Symbol" pitchFamily="18" charset="2"/>
              </a:rPr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000" smtClean="0">
                <a:sym typeface="Symbol" pitchFamily="18" charset="2"/>
              </a:rPr>
              <a:t>	</a:t>
            </a:r>
            <a:r>
              <a:rPr lang="en-US" sz="900" smtClean="0">
                <a:sym typeface="Symbol" pitchFamily="18" charset="2"/>
              </a:rPr>
              <a:t>a</a:t>
            </a:r>
            <a:r>
              <a:rPr lang="en-US" sz="900" baseline="-25000" smtClean="0">
                <a:sym typeface="Symbol" pitchFamily="18" charset="2"/>
              </a:rPr>
              <a:t>2</a:t>
            </a:r>
            <a:r>
              <a:rPr lang="en-US" sz="900" smtClean="0">
                <a:sym typeface="Symbol" pitchFamily="18" charset="2"/>
              </a:rPr>
              <a:t> a</a:t>
            </a:r>
            <a:r>
              <a:rPr lang="en-US" sz="900" baseline="-25000" smtClean="0">
                <a:sym typeface="Symbol" pitchFamily="18" charset="2"/>
              </a:rPr>
              <a:t>1</a:t>
            </a:r>
            <a:r>
              <a:rPr lang="en-US" sz="900" smtClean="0">
                <a:sym typeface="Symbol" pitchFamily="18" charset="2"/>
              </a:rPr>
              <a:t> a</a:t>
            </a:r>
            <a:r>
              <a:rPr lang="en-US" sz="900" baseline="-25000" smtClean="0">
                <a:sym typeface="Symbol" pitchFamily="18" charset="2"/>
              </a:rPr>
              <a:t>0</a:t>
            </a:r>
            <a:r>
              <a:rPr lang="en-US" sz="900" smtClean="0">
                <a:sym typeface="Symbol" pitchFamily="18" charset="2"/>
              </a:rPr>
              <a:t>, a</a:t>
            </a:r>
            <a:r>
              <a:rPr lang="en-US" sz="900" baseline="-25000" smtClean="0">
                <a:sym typeface="Symbol" pitchFamily="18" charset="2"/>
              </a:rPr>
              <a:t>-1</a:t>
            </a:r>
            <a:r>
              <a:rPr lang="en-US" sz="900" smtClean="0">
                <a:sym typeface="Symbol" pitchFamily="18" charset="2"/>
              </a:rPr>
              <a:t> a</a:t>
            </a:r>
            <a:r>
              <a:rPr lang="en-US" sz="900" baseline="-25000" smtClean="0">
                <a:sym typeface="Symbol" pitchFamily="18" charset="2"/>
              </a:rPr>
              <a:t>-2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Правило счета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800" b="1" smtClean="0"/>
              <a:t>Продвижением</a:t>
            </a:r>
            <a:r>
              <a:rPr lang="ru-RU" sz="1800" smtClean="0"/>
              <a:t> цифры называют замену её следующей по величине.</a:t>
            </a:r>
          </a:p>
          <a:p>
            <a:pPr eaLnBrk="1" hangingPunct="1">
              <a:defRPr/>
            </a:pPr>
            <a:r>
              <a:rPr lang="ru-RU" sz="1800" smtClean="0"/>
              <a:t>Продвижение старшей цифры (например, цифры 9 в десятичной системе) означает замену её на 0.</a:t>
            </a:r>
          </a:p>
          <a:p>
            <a:pPr eaLnBrk="1" hangingPunct="1">
              <a:defRPr/>
            </a:pPr>
            <a:r>
              <a:rPr lang="ru-RU" sz="1800" b="1" smtClean="0"/>
              <a:t>Правило счёта</a:t>
            </a:r>
            <a:r>
              <a:rPr lang="ru-RU" sz="1800" smtClean="0"/>
              <a:t>: для образования целого числа, следующего за любым данным целым числом, нужно продвинуть самую правую цифру числа; если какая-либо цифра после продвижения стала нулем, то нужно продвинуть цифру, стоящую слева от неё.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Таблица эквивалентов чисел</a:t>
            </a:r>
          </a:p>
        </p:txBody>
      </p:sp>
      <p:graphicFrame>
        <p:nvGraphicFramePr>
          <p:cNvPr id="249222" name="Group 390"/>
          <p:cNvGraphicFramePr>
            <a:graphicFrameLocks noGrp="1"/>
          </p:cNvGraphicFramePr>
          <p:nvPr>
            <p:ph type="tbl" idx="1"/>
          </p:nvPr>
        </p:nvGraphicFramePr>
        <p:xfrm>
          <a:off x="1042988" y="1989138"/>
          <a:ext cx="7632700" cy="4102100"/>
        </p:xfrm>
        <a:graphic>
          <a:graphicData uri="http://schemas.openxmlformats.org/drawingml/2006/table">
            <a:tbl>
              <a:tblPr/>
              <a:tblGrid>
                <a:gridCol w="847725"/>
                <a:gridCol w="849312"/>
                <a:gridCol w="847725"/>
                <a:gridCol w="847725"/>
                <a:gridCol w="847725"/>
                <a:gridCol w="847725"/>
                <a:gridCol w="849313"/>
                <a:gridCol w="847725"/>
                <a:gridCol w="847725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  <a:endParaRPr kumimoji="0" lang="ru-RU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</a:t>
                      </a:r>
                      <a:endParaRPr kumimoji="0" lang="ru-RU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16</a:t>
                      </a:r>
                      <a:endParaRPr kumimoji="0" lang="ru-RU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  <a:endParaRPr kumimoji="0" lang="ru-RU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</a:t>
                      </a:r>
                      <a:endParaRPr kumimoji="0" lang="ru-RU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16</a:t>
                      </a:r>
                      <a:endParaRPr kumimoji="0" lang="ru-RU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E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ontrols>
      <p:control spid="1026" name="TextBox1" r:id="rId2" imgW="790560" imgH="285840"/>
      <p:control spid="1027" name="CommandButton1" r:id="rId3" imgW="790560" imgH="285840"/>
      <p:control spid="1028" name="TextBox2" r:id="rId4" imgW="790560" imgH="285840"/>
      <p:control spid="1029" name="TextBox3" r:id="rId5" imgW="790560" imgH="285840"/>
      <p:control spid="1030" name="TextBox4" r:id="rId6" imgW="790560" imgH="285840"/>
      <p:control spid="1031" name="TextBox5" r:id="rId7" imgW="790560" imgH="285840"/>
      <p:control spid="1032" name="TextBox6" r:id="rId8" imgW="790560" imgH="285840"/>
      <p:control spid="1033" name="TextBox7" r:id="rId9" imgW="790560" imgH="285840"/>
      <p:control spid="1034" name="TextBox8" r:id="rId10" imgW="790560" imgH="285840"/>
      <p:control spid="1035" name="TextBox9" r:id="rId11" imgW="790560" imgH="285840"/>
      <p:control spid="1036" name="TextBox10" r:id="rId12" imgW="790560" imgH="285840"/>
      <p:control spid="1037" name="TextBox11" r:id="rId13" imgW="790560" imgH="285840"/>
      <p:control spid="1038" name="TextBox12" r:id="rId14" imgW="790560" imgH="285840"/>
      <p:control spid="1039" name="TextBox13" r:id="rId15" imgW="790560" imgH="285840"/>
      <p:control spid="1040" name="TextBox14" r:id="rId16" imgW="790560" imgH="285840"/>
      <p:control spid="1041" name="TextBox15" r:id="rId17" imgW="790560" imgH="285840"/>
      <p:control spid="1042" name="TextBox16" r:id="rId18" imgW="790560" imgH="285840"/>
      <p:control spid="1043" name="TextBox17" r:id="rId19" imgW="790560" imgH="285840"/>
      <p:control spid="1044" name="TextBox18" r:id="rId20" imgW="790560" imgH="285840"/>
      <p:control spid="1045" name="TextBox19" r:id="rId21" imgW="790560" imgH="285840"/>
      <p:control spid="1046" name="TextBox20" r:id="rId22" imgW="790560" imgH="285840"/>
      <p:control spid="1047" name="TextBox21" r:id="rId23" imgW="790560" imgH="285840"/>
      <p:control spid="1048" name="TextBox22" r:id="rId24" imgW="790560" imgH="285840"/>
      <p:control spid="1049" name="TextBox23" r:id="rId25" imgW="790560" imgH="285840"/>
      <p:control spid="1050" name="TextBox24" r:id="rId26" imgW="790560" imgH="285840"/>
      <p:control spid="1051" name="TextBox25" r:id="rId27" imgW="790560" imgH="285840"/>
      <p:control spid="1052" name="TextBox26" r:id="rId28" imgW="790560" imgH="285840"/>
      <p:control spid="1053" name="TextBox27" r:id="rId29" imgW="790560" imgH="285840"/>
      <p:control spid="1054" name="TextBox28" r:id="rId30" imgW="790560" imgH="285840"/>
      <p:control spid="1055" name="TextBox29" r:id="rId31" imgW="790560" imgH="285840"/>
      <p:control spid="1056" name="TextBox30" r:id="rId32" imgW="790560" imgH="285840"/>
      <p:control spid="1057" name="CommandButton2" r:id="rId33" imgW="790560" imgH="285840"/>
      <p:control spid="1058" name="TextBox31" r:id="rId34" imgW="790560" imgH="285840"/>
      <p:control spid="1059" name="TextBox32" r:id="rId35" imgW="790560" imgH="285840"/>
      <p:control spid="1060" name="TextBox33" r:id="rId36" imgW="790560" imgH="285840"/>
      <p:control spid="1061" name="TextBox34" r:id="rId37" imgW="790560" imgH="285840"/>
      <p:control spid="1062" name="CommandButton3" r:id="rId38" imgW="790560" imgH="285840"/>
      <p:control spid="1063" name="CommandButton4" r:id="rId39" imgW="790560" imgH="285840"/>
      <p:control spid="1064" name="CommandButton5" r:id="rId40" imgW="790560" imgH="285840"/>
      <p:control spid="1065" name="CommandButton6" r:id="rId41" imgW="790560" imgH="2858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Двоичная система счисления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4543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1800" smtClean="0">
                <a:effectLst/>
              </a:rPr>
              <a:t>Официальное «рождение» двоичной системы счисления (в её алфавите два символа: 0 и 1) связывают с именем Готфрида Вильгельма Лейбница. В 1703 г. он опубликовал статью, в которой были рассмотрены все правила выполнения арифметических действий над двоичными числами.</a:t>
            </a:r>
            <a:endParaRPr lang="ru-RU" sz="18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smtClean="0"/>
              <a:t>Преимущества: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ru-RU" smtClean="0"/>
              <a:t>для её реализации нужны </a:t>
            </a:r>
            <a:r>
              <a:rPr lang="ru-RU" u="sng" smtClean="0"/>
              <a:t>технические устройства с двумя устойчивыми состояниями</a:t>
            </a:r>
            <a:r>
              <a:rPr lang="ru-RU" smtClean="0"/>
              <a:t>: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ru-RU" smtClean="0"/>
              <a:t>сеть ток — нет тока;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ru-RU" smtClean="0"/>
              <a:t>намагничен — не намагничен;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ru-RU" smtClean="0"/>
              <a:t>представление информации посредством только двух состояний надежно и помехоустойчиво;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ru-RU" smtClean="0"/>
              <a:t>возможно </a:t>
            </a:r>
            <a:r>
              <a:rPr lang="ru-RU" u="sng" smtClean="0"/>
              <a:t>применение аппарата булевой алгебры</a:t>
            </a:r>
            <a:r>
              <a:rPr lang="ru-RU" smtClean="0"/>
              <a:t> для выполнения логических преобразований информации;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ru-RU" smtClean="0"/>
              <a:t>двоичная арифметика намного проще десятичной.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smtClean="0"/>
              <a:t>Недостаток: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ru-RU" smtClean="0"/>
              <a:t>быстрый рост числа разрядов, необходимых для записи чисел.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826375" cy="14319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Перевод чисел (8) </a:t>
            </a:r>
            <a:r>
              <a:rPr lang="ru-RU" smtClean="0">
                <a:sym typeface="Symbol" pitchFamily="18" charset="2"/>
              </a:rPr>
              <a:t> </a:t>
            </a:r>
            <a:r>
              <a:rPr lang="en-US" smtClean="0"/>
              <a:t>(2), (16) </a:t>
            </a:r>
            <a:r>
              <a:rPr lang="ru-RU" smtClean="0">
                <a:sym typeface="Symbol" pitchFamily="18" charset="2"/>
              </a:rPr>
              <a:t></a:t>
            </a:r>
            <a:r>
              <a:rPr lang="en-US" smtClean="0"/>
              <a:t> (2)</a:t>
            </a:r>
            <a:endParaRPr lang="ru-RU" smtClean="0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800" smtClean="0"/>
              <a:t>Перевод </a:t>
            </a:r>
            <a:r>
              <a:rPr lang="ru-RU" sz="1800" u="sng" smtClean="0"/>
              <a:t>восьмеричных</a:t>
            </a:r>
            <a:r>
              <a:rPr lang="ru-RU" sz="1800" smtClean="0"/>
              <a:t> и </a:t>
            </a:r>
            <a:r>
              <a:rPr lang="ru-RU" sz="1800" u="sng" smtClean="0"/>
              <a:t>шестнадцатеричных</a:t>
            </a:r>
            <a:r>
              <a:rPr lang="ru-RU" sz="1800" smtClean="0"/>
              <a:t> чисел в </a:t>
            </a:r>
            <a:r>
              <a:rPr lang="ru-RU" sz="1800" u="sng" smtClean="0"/>
              <a:t>двоичную</a:t>
            </a:r>
            <a:r>
              <a:rPr lang="ru-RU" sz="1800" smtClean="0"/>
              <a:t> систему: каждую цифру заменить эквивалентной ей двоичной </a:t>
            </a:r>
            <a:r>
              <a:rPr lang="ru-RU" sz="1800" i="1" smtClean="0"/>
              <a:t>триадой</a:t>
            </a:r>
            <a:r>
              <a:rPr lang="ru-RU" sz="1800" smtClean="0"/>
              <a:t> (тройкой цифр) или </a:t>
            </a:r>
            <a:r>
              <a:rPr lang="ru-RU" sz="1800" i="1" smtClean="0"/>
              <a:t>тетрадой</a:t>
            </a:r>
            <a:r>
              <a:rPr lang="ru-RU" sz="1800" smtClean="0"/>
              <a:t> (четверкой цифр).</a:t>
            </a:r>
          </a:p>
          <a:p>
            <a:pPr eaLnBrk="1" hangingPunct="1">
              <a:defRPr/>
            </a:pPr>
            <a:r>
              <a:rPr lang="ru-RU" sz="1800" smtClean="0"/>
              <a:t>Примеры:</a:t>
            </a:r>
          </a:p>
          <a:p>
            <a:pPr lvl="1" eaLnBrk="1" hangingPunct="1">
              <a:buFontTx/>
              <a:buNone/>
              <a:defRPr/>
            </a:pPr>
            <a:r>
              <a:rPr lang="ru-RU" smtClean="0"/>
              <a:t>5371</a:t>
            </a:r>
            <a:r>
              <a:rPr lang="ru-RU" baseline="-25000" smtClean="0"/>
              <a:t>8</a:t>
            </a:r>
            <a:r>
              <a:rPr lang="ru-RU" smtClean="0"/>
              <a:t> = 101 011 111 001</a:t>
            </a:r>
            <a:r>
              <a:rPr lang="ru-RU" baseline="-25000" smtClean="0"/>
              <a:t>2</a:t>
            </a:r>
            <a:r>
              <a:rPr lang="ru-RU" smtClean="0"/>
              <a:t>;</a:t>
            </a:r>
          </a:p>
          <a:p>
            <a:pPr lvl="1" eaLnBrk="1" hangingPunct="1">
              <a:buFontTx/>
              <a:buNone/>
              <a:defRPr/>
            </a:pPr>
            <a:endParaRPr lang="ru-RU" sz="600" smtClean="0"/>
          </a:p>
          <a:p>
            <a:pPr lvl="1" eaLnBrk="1" hangingPunct="1">
              <a:buFontTx/>
              <a:buNone/>
              <a:defRPr/>
            </a:pPr>
            <a:r>
              <a:rPr lang="ru-RU" sz="1200" smtClean="0"/>
              <a:t>                   5   </a:t>
            </a:r>
            <a:r>
              <a:rPr lang="en-US" sz="1200" smtClean="0"/>
              <a:t> </a:t>
            </a:r>
            <a:r>
              <a:rPr lang="ru-RU" sz="1200" smtClean="0"/>
              <a:t>   3 </a:t>
            </a:r>
            <a:r>
              <a:rPr lang="en-US" sz="1200" smtClean="0"/>
              <a:t> </a:t>
            </a:r>
            <a:r>
              <a:rPr lang="ru-RU" sz="1200" smtClean="0"/>
              <a:t>     7      1</a:t>
            </a:r>
          </a:p>
          <a:p>
            <a:pPr lvl="1" eaLnBrk="1" hangingPunct="1">
              <a:buFontTx/>
              <a:buNone/>
              <a:defRPr/>
            </a:pPr>
            <a:endParaRPr lang="en-US" smtClean="0"/>
          </a:p>
          <a:p>
            <a:pPr lvl="1" eaLnBrk="1" hangingPunct="1">
              <a:buFontTx/>
              <a:buNone/>
              <a:defRPr/>
            </a:pPr>
            <a:r>
              <a:rPr lang="ru-RU" smtClean="0"/>
              <a:t>1</a:t>
            </a:r>
            <a:r>
              <a:rPr lang="en-US" smtClean="0"/>
              <a:t>A3F</a:t>
            </a:r>
            <a:r>
              <a:rPr lang="en-US" baseline="-25000" smtClean="0"/>
              <a:t>16</a:t>
            </a:r>
            <a:r>
              <a:rPr lang="en-US" smtClean="0"/>
              <a:t> =     1 1010 0011 1111</a:t>
            </a:r>
            <a:r>
              <a:rPr lang="en-US" baseline="-25000" smtClean="0"/>
              <a:t>2</a:t>
            </a:r>
          </a:p>
          <a:p>
            <a:pPr lvl="1" eaLnBrk="1" hangingPunct="1">
              <a:buFontTx/>
              <a:buNone/>
              <a:defRPr/>
            </a:pPr>
            <a:endParaRPr lang="en-US" sz="600" smtClean="0"/>
          </a:p>
          <a:p>
            <a:pPr lvl="1" eaLnBrk="1" hangingPunct="1">
              <a:buFontTx/>
              <a:buNone/>
              <a:defRPr/>
            </a:pPr>
            <a:r>
              <a:rPr lang="en-US" sz="1200" smtClean="0"/>
              <a:t>                      1       A         3         F</a:t>
            </a:r>
          </a:p>
          <a:p>
            <a:pPr eaLnBrk="1" hangingPunct="1">
              <a:defRPr/>
            </a:pPr>
            <a:r>
              <a:rPr lang="ru-RU" sz="1800" smtClean="0"/>
              <a:t>Переведите:</a:t>
            </a:r>
          </a:p>
          <a:p>
            <a:pPr lvl="1" eaLnBrk="1" hangingPunct="1">
              <a:buFontTx/>
              <a:buNone/>
              <a:defRPr/>
            </a:pPr>
            <a:r>
              <a:rPr lang="ru-RU" smtClean="0"/>
              <a:t>		</a:t>
            </a:r>
            <a:r>
              <a:rPr lang="en-US" smtClean="0"/>
              <a:t>          3</a:t>
            </a:r>
            <a:r>
              <a:rPr lang="ru-RU" smtClean="0"/>
              <a:t>7</a:t>
            </a:r>
            <a:r>
              <a:rPr lang="en-US" smtClean="0"/>
              <a:t>5</a:t>
            </a:r>
            <a:r>
              <a:rPr lang="ru-RU" smtClean="0"/>
              <a:t>4</a:t>
            </a:r>
            <a:r>
              <a:rPr lang="ru-RU" baseline="-25000" smtClean="0"/>
              <a:t>8</a:t>
            </a:r>
            <a:r>
              <a:rPr lang="ru-RU" smtClean="0"/>
              <a:t> =                   </a:t>
            </a:r>
            <a:r>
              <a:rPr lang="en-US" smtClean="0"/>
              <a:t>    </a:t>
            </a:r>
            <a:r>
              <a:rPr lang="ru-RU" baseline="-25000" smtClean="0"/>
              <a:t>2</a:t>
            </a:r>
          </a:p>
          <a:p>
            <a:pPr lvl="1" eaLnBrk="1" hangingPunct="1">
              <a:buFontTx/>
              <a:buNone/>
              <a:defRPr/>
            </a:pPr>
            <a:r>
              <a:rPr lang="ru-RU" smtClean="0"/>
              <a:t>		</a:t>
            </a:r>
            <a:r>
              <a:rPr lang="en-US" smtClean="0"/>
              <a:t>          </a:t>
            </a:r>
            <a:r>
              <a:rPr lang="ru-RU" smtClean="0"/>
              <a:t>2</a:t>
            </a:r>
            <a:r>
              <a:rPr lang="en-US" smtClean="0"/>
              <a:t>ED</a:t>
            </a:r>
            <a:r>
              <a:rPr lang="en-US" baseline="-25000" smtClean="0"/>
              <a:t>16</a:t>
            </a:r>
            <a:r>
              <a:rPr lang="en-US" smtClean="0"/>
              <a:t> =                       </a:t>
            </a:r>
            <a:r>
              <a:rPr lang="en-US" baseline="-25000" smtClean="0"/>
              <a:t>2</a:t>
            </a:r>
            <a:endParaRPr lang="ru-RU" smtClean="0"/>
          </a:p>
        </p:txBody>
      </p:sp>
      <p:sp>
        <p:nvSpPr>
          <p:cNvPr id="2058" name="Arc 4"/>
          <p:cNvSpPr>
            <a:spLocks/>
          </p:cNvSpPr>
          <p:nvPr/>
        </p:nvSpPr>
        <p:spPr bwMode="auto">
          <a:xfrm rot="21549326" flipV="1">
            <a:off x="2411413" y="3357563"/>
            <a:ext cx="323850" cy="215900"/>
          </a:xfrm>
          <a:custGeom>
            <a:avLst/>
            <a:gdLst>
              <a:gd name="T0" fmla="*/ 0 w 37431"/>
              <a:gd name="T1" fmla="*/ 112648 h 21600"/>
              <a:gd name="T2" fmla="*/ 323850 w 37431"/>
              <a:gd name="T3" fmla="*/ 103822 h 21600"/>
              <a:gd name="T4" fmla="*/ 164127 w 37431"/>
              <a:gd name="T5" fmla="*/ 215900 h 21600"/>
              <a:gd name="T6" fmla="*/ 0 60000 65536"/>
              <a:gd name="T7" fmla="*/ 0 60000 65536"/>
              <a:gd name="T8" fmla="*/ 0 60000 65536"/>
              <a:gd name="T9" fmla="*/ 0 w 37431"/>
              <a:gd name="T10" fmla="*/ 0 h 21600"/>
              <a:gd name="T11" fmla="*/ 37431 w 374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431" h="21600" fill="none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</a:path>
              <a:path w="37431" h="21600" stroke="0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  <a:lnTo>
                  <a:pt x="189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9" name="Arc 5"/>
          <p:cNvSpPr>
            <a:spLocks/>
          </p:cNvSpPr>
          <p:nvPr/>
        </p:nvSpPr>
        <p:spPr bwMode="auto">
          <a:xfrm rot="21549326" flipV="1">
            <a:off x="2770188" y="3357563"/>
            <a:ext cx="360362" cy="195262"/>
          </a:xfrm>
          <a:custGeom>
            <a:avLst/>
            <a:gdLst>
              <a:gd name="T0" fmla="*/ 0 w 37431"/>
              <a:gd name="T1" fmla="*/ 101880 h 21600"/>
              <a:gd name="T2" fmla="*/ 360362 w 37431"/>
              <a:gd name="T3" fmla="*/ 93898 h 21600"/>
              <a:gd name="T4" fmla="*/ 182631 w 37431"/>
              <a:gd name="T5" fmla="*/ 195262 h 21600"/>
              <a:gd name="T6" fmla="*/ 0 60000 65536"/>
              <a:gd name="T7" fmla="*/ 0 60000 65536"/>
              <a:gd name="T8" fmla="*/ 0 60000 65536"/>
              <a:gd name="T9" fmla="*/ 0 w 37431"/>
              <a:gd name="T10" fmla="*/ 0 h 21600"/>
              <a:gd name="T11" fmla="*/ 37431 w 374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431" h="21600" fill="none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</a:path>
              <a:path w="37431" h="21600" stroke="0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  <a:lnTo>
                  <a:pt x="189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0" name="Arc 6"/>
          <p:cNvSpPr>
            <a:spLocks/>
          </p:cNvSpPr>
          <p:nvPr/>
        </p:nvSpPr>
        <p:spPr bwMode="auto">
          <a:xfrm rot="21549326" flipV="1">
            <a:off x="3240088" y="3357563"/>
            <a:ext cx="323850" cy="215900"/>
          </a:xfrm>
          <a:custGeom>
            <a:avLst/>
            <a:gdLst>
              <a:gd name="T0" fmla="*/ 0 w 37431"/>
              <a:gd name="T1" fmla="*/ 112648 h 21600"/>
              <a:gd name="T2" fmla="*/ 323850 w 37431"/>
              <a:gd name="T3" fmla="*/ 103822 h 21600"/>
              <a:gd name="T4" fmla="*/ 164127 w 37431"/>
              <a:gd name="T5" fmla="*/ 215900 h 21600"/>
              <a:gd name="T6" fmla="*/ 0 60000 65536"/>
              <a:gd name="T7" fmla="*/ 0 60000 65536"/>
              <a:gd name="T8" fmla="*/ 0 60000 65536"/>
              <a:gd name="T9" fmla="*/ 0 w 37431"/>
              <a:gd name="T10" fmla="*/ 0 h 21600"/>
              <a:gd name="T11" fmla="*/ 37431 w 374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431" h="21600" fill="none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</a:path>
              <a:path w="37431" h="21600" stroke="0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  <a:lnTo>
                  <a:pt x="189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1" name="Arc 7"/>
          <p:cNvSpPr>
            <a:spLocks/>
          </p:cNvSpPr>
          <p:nvPr/>
        </p:nvSpPr>
        <p:spPr bwMode="auto">
          <a:xfrm rot="21549326" flipV="1">
            <a:off x="3600450" y="3357563"/>
            <a:ext cx="323850" cy="215900"/>
          </a:xfrm>
          <a:custGeom>
            <a:avLst/>
            <a:gdLst>
              <a:gd name="T0" fmla="*/ 0 w 37431"/>
              <a:gd name="T1" fmla="*/ 112648 h 21600"/>
              <a:gd name="T2" fmla="*/ 323850 w 37431"/>
              <a:gd name="T3" fmla="*/ 103822 h 21600"/>
              <a:gd name="T4" fmla="*/ 164127 w 37431"/>
              <a:gd name="T5" fmla="*/ 215900 h 21600"/>
              <a:gd name="T6" fmla="*/ 0 60000 65536"/>
              <a:gd name="T7" fmla="*/ 0 60000 65536"/>
              <a:gd name="T8" fmla="*/ 0 60000 65536"/>
              <a:gd name="T9" fmla="*/ 0 w 37431"/>
              <a:gd name="T10" fmla="*/ 0 h 21600"/>
              <a:gd name="T11" fmla="*/ 37431 w 374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431" h="21600" fill="none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</a:path>
              <a:path w="37431" h="21600" stroke="0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  <a:lnTo>
                  <a:pt x="189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2" name="Arc 8"/>
          <p:cNvSpPr>
            <a:spLocks/>
          </p:cNvSpPr>
          <p:nvPr/>
        </p:nvSpPr>
        <p:spPr bwMode="auto">
          <a:xfrm rot="21549326" flipV="1">
            <a:off x="2484438" y="4292600"/>
            <a:ext cx="396875" cy="215900"/>
          </a:xfrm>
          <a:custGeom>
            <a:avLst/>
            <a:gdLst>
              <a:gd name="T0" fmla="*/ 0 w 37431"/>
              <a:gd name="T1" fmla="*/ 112648 h 21600"/>
              <a:gd name="T2" fmla="*/ 396875 w 37431"/>
              <a:gd name="T3" fmla="*/ 103822 h 21600"/>
              <a:gd name="T4" fmla="*/ 201136 w 37431"/>
              <a:gd name="T5" fmla="*/ 215900 h 21600"/>
              <a:gd name="T6" fmla="*/ 0 60000 65536"/>
              <a:gd name="T7" fmla="*/ 0 60000 65536"/>
              <a:gd name="T8" fmla="*/ 0 60000 65536"/>
              <a:gd name="T9" fmla="*/ 0 w 37431"/>
              <a:gd name="T10" fmla="*/ 0 h 21600"/>
              <a:gd name="T11" fmla="*/ 37431 w 374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431" h="21600" fill="none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</a:path>
              <a:path w="37431" h="21600" stroke="0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  <a:lnTo>
                  <a:pt x="189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3" name="Arc 9"/>
          <p:cNvSpPr>
            <a:spLocks/>
          </p:cNvSpPr>
          <p:nvPr/>
        </p:nvSpPr>
        <p:spPr bwMode="auto">
          <a:xfrm rot="21549326" flipV="1">
            <a:off x="2916238" y="4289425"/>
            <a:ext cx="431800" cy="217488"/>
          </a:xfrm>
          <a:custGeom>
            <a:avLst/>
            <a:gdLst>
              <a:gd name="T0" fmla="*/ 0 w 37894"/>
              <a:gd name="T1" fmla="*/ 113476 h 21600"/>
              <a:gd name="T2" fmla="*/ 431800 w 37894"/>
              <a:gd name="T3" fmla="*/ 112631 h 21600"/>
              <a:gd name="T4" fmla="*/ 216162 w 37894"/>
              <a:gd name="T5" fmla="*/ 217488 h 21600"/>
              <a:gd name="T6" fmla="*/ 0 60000 65536"/>
              <a:gd name="T7" fmla="*/ 0 60000 65536"/>
              <a:gd name="T8" fmla="*/ 0 60000 65536"/>
              <a:gd name="T9" fmla="*/ 0 w 37894"/>
              <a:gd name="T10" fmla="*/ 0 h 21600"/>
              <a:gd name="T11" fmla="*/ 37894 w 378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894" h="21600" fill="none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845" y="0"/>
                  <a:pt x="34096" y="4286"/>
                  <a:pt x="37893" y="11186"/>
                </a:cubicBezTo>
              </a:path>
              <a:path w="37894" h="21600" stroke="0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845" y="0"/>
                  <a:pt x="34096" y="4286"/>
                  <a:pt x="37893" y="11186"/>
                </a:cubicBezTo>
                <a:lnTo>
                  <a:pt x="189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4" name="Arc 10"/>
          <p:cNvSpPr>
            <a:spLocks/>
          </p:cNvSpPr>
          <p:nvPr/>
        </p:nvSpPr>
        <p:spPr bwMode="auto">
          <a:xfrm rot="21549326" flipV="1">
            <a:off x="3419475" y="4291013"/>
            <a:ext cx="431800" cy="234950"/>
          </a:xfrm>
          <a:custGeom>
            <a:avLst/>
            <a:gdLst>
              <a:gd name="T0" fmla="*/ 0 w 37431"/>
              <a:gd name="T1" fmla="*/ 122587 h 21600"/>
              <a:gd name="T2" fmla="*/ 431800 w 37431"/>
              <a:gd name="T3" fmla="*/ 112983 h 21600"/>
              <a:gd name="T4" fmla="*/ 218836 w 37431"/>
              <a:gd name="T5" fmla="*/ 234950 h 21600"/>
              <a:gd name="T6" fmla="*/ 0 60000 65536"/>
              <a:gd name="T7" fmla="*/ 0 60000 65536"/>
              <a:gd name="T8" fmla="*/ 0 60000 65536"/>
              <a:gd name="T9" fmla="*/ 0 w 37431"/>
              <a:gd name="T10" fmla="*/ 0 h 21600"/>
              <a:gd name="T11" fmla="*/ 37431 w 374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431" h="21600" fill="none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</a:path>
              <a:path w="37431" h="21600" stroke="0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  <a:lnTo>
                  <a:pt x="189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5" name="Arc 11"/>
          <p:cNvSpPr>
            <a:spLocks/>
          </p:cNvSpPr>
          <p:nvPr/>
        </p:nvSpPr>
        <p:spPr bwMode="auto">
          <a:xfrm rot="21549326" flipV="1">
            <a:off x="3924300" y="4291013"/>
            <a:ext cx="431800" cy="234950"/>
          </a:xfrm>
          <a:custGeom>
            <a:avLst/>
            <a:gdLst>
              <a:gd name="T0" fmla="*/ 0 w 37431"/>
              <a:gd name="T1" fmla="*/ 122587 h 21600"/>
              <a:gd name="T2" fmla="*/ 431800 w 37431"/>
              <a:gd name="T3" fmla="*/ 112983 h 21600"/>
              <a:gd name="T4" fmla="*/ 218836 w 37431"/>
              <a:gd name="T5" fmla="*/ 234950 h 21600"/>
              <a:gd name="T6" fmla="*/ 0 60000 65536"/>
              <a:gd name="T7" fmla="*/ 0 60000 65536"/>
              <a:gd name="T8" fmla="*/ 0 60000 65536"/>
              <a:gd name="T9" fmla="*/ 0 w 37431"/>
              <a:gd name="T10" fmla="*/ 0 h 21600"/>
              <a:gd name="T11" fmla="*/ 37431 w 374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431" h="21600" fill="none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</a:path>
              <a:path w="37431" h="21600" stroke="0" extrusionOk="0">
                <a:moveTo>
                  <a:pt x="0" y="11270"/>
                </a:moveTo>
                <a:cubicBezTo>
                  <a:pt x="3782" y="4323"/>
                  <a:pt x="11060" y="-1"/>
                  <a:pt x="18970" y="0"/>
                </a:cubicBezTo>
                <a:cubicBezTo>
                  <a:pt x="26515" y="0"/>
                  <a:pt x="33514" y="3937"/>
                  <a:pt x="37431" y="10386"/>
                </a:cubicBezTo>
                <a:lnTo>
                  <a:pt x="1897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controls>
      <p:control spid="2050" name="TextBox1" r:id="rId2" imgW="1371600" imgH="285840"/>
      <p:control spid="2051" name="TextBox2" r:id="rId3" imgW="1371600" imgH="285840"/>
      <p:control spid="2052" name="CommandButton1" r:id="rId4" imgW="1009800" imgH="285840"/>
      <p:control spid="2053" name="CommandButton2" r:id="rId5" imgW="1009800" imgH="285840"/>
      <p:control spid="2054" name="CommandButton3" r:id="rId6" imgW="1009800" imgH="285840"/>
      <p:control spid="2055" name="CommandButton4" r:id="rId7" imgW="1009800" imgH="2858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умерки">
  <a:themeElements>
    <a:clrScheme name="Сумерки 3">
      <a:dk1>
        <a:srgbClr val="6600CC"/>
      </a:dk1>
      <a:lt1>
        <a:srgbClr val="FFFFFF"/>
      </a:lt1>
      <a:dk2>
        <a:srgbClr val="4B0096"/>
      </a:dk2>
      <a:lt2>
        <a:srgbClr val="CDD7DF"/>
      </a:lt2>
      <a:accent1>
        <a:srgbClr val="9999FF"/>
      </a:accent1>
      <a:accent2>
        <a:srgbClr val="7850BA"/>
      </a:accent2>
      <a:accent3>
        <a:srgbClr val="B1AAC9"/>
      </a:accent3>
      <a:accent4>
        <a:srgbClr val="DADADA"/>
      </a:accent4>
      <a:accent5>
        <a:srgbClr val="CACAFF"/>
      </a:accent5>
      <a:accent6>
        <a:srgbClr val="6C48A8"/>
      </a:accent6>
      <a:hlink>
        <a:srgbClr val="00CCFF"/>
      </a:hlink>
      <a:folHlink>
        <a:srgbClr val="0796B3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1806</TotalTime>
  <Words>1465</Words>
  <Application>Microsoft Office PowerPoint</Application>
  <PresentationFormat>Экран (4:3)</PresentationFormat>
  <Paragraphs>239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Tahoma</vt:lpstr>
      <vt:lpstr>Wingdings</vt:lpstr>
      <vt:lpstr>Times New Roman</vt:lpstr>
      <vt:lpstr>Symbol</vt:lpstr>
      <vt:lpstr>Сумерки</vt:lpstr>
      <vt:lpstr>Системы счисления</vt:lpstr>
      <vt:lpstr>Система счисления</vt:lpstr>
      <vt:lpstr>Непозиционные системы счисления</vt:lpstr>
      <vt:lpstr>Позиционные системы счисления</vt:lpstr>
      <vt:lpstr>Развернутая форма записи числа</vt:lpstr>
      <vt:lpstr>Правило счета</vt:lpstr>
      <vt:lpstr>Таблица эквивалентов чисел</vt:lpstr>
      <vt:lpstr>Двоичная система счисления</vt:lpstr>
      <vt:lpstr>Перевод чисел (8)  (2), (16)  (2)</vt:lpstr>
      <vt:lpstr>Перевод чисел (2)  (8), (2)  (16)</vt:lpstr>
      <vt:lpstr>Перевод чисел (q)  (10)</vt:lpstr>
      <vt:lpstr>Перевод чисел (10)  (q)</vt:lpstr>
      <vt:lpstr>Максимальное значение числа</vt:lpstr>
      <vt:lpstr>Двоичная арифметика</vt:lpstr>
      <vt:lpstr>Упражнения</vt:lpstr>
      <vt:lpstr>Упражнения</vt:lpstr>
    </vt:vector>
  </TitlesOfParts>
  <Company>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счисления</dc:title>
  <dc:creator>Бычков А.В.</dc:creator>
  <cp:lastModifiedBy>asus</cp:lastModifiedBy>
  <cp:revision>88</cp:revision>
  <dcterms:created xsi:type="dcterms:W3CDTF">2005-10-04T23:03:25Z</dcterms:created>
  <dcterms:modified xsi:type="dcterms:W3CDTF">2012-04-27T11:26:01Z</dcterms:modified>
</cp:coreProperties>
</file>