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3"/>
  </p:notesMasterIdLst>
  <p:sldIdLst>
    <p:sldId id="327" r:id="rId2"/>
    <p:sldId id="328" r:id="rId3"/>
    <p:sldId id="329" r:id="rId4"/>
    <p:sldId id="335" r:id="rId5"/>
    <p:sldId id="323" r:id="rId6"/>
    <p:sldId id="324" r:id="rId7"/>
    <p:sldId id="331" r:id="rId8"/>
    <p:sldId id="334" r:id="rId9"/>
    <p:sldId id="325" r:id="rId10"/>
    <p:sldId id="333" r:id="rId11"/>
    <p:sldId id="326" r:id="rId12"/>
    <p:sldId id="330" r:id="rId13"/>
    <p:sldId id="263" r:id="rId14"/>
    <p:sldId id="264" r:id="rId15"/>
    <p:sldId id="265" r:id="rId16"/>
    <p:sldId id="266" r:id="rId17"/>
    <p:sldId id="267" r:id="rId18"/>
    <p:sldId id="299" r:id="rId19"/>
    <p:sldId id="300" r:id="rId20"/>
    <p:sldId id="302" r:id="rId21"/>
    <p:sldId id="303" r:id="rId22"/>
    <p:sldId id="304" r:id="rId23"/>
    <p:sldId id="305" r:id="rId24"/>
    <p:sldId id="306" r:id="rId25"/>
    <p:sldId id="308" r:id="rId26"/>
    <p:sldId id="309" r:id="rId27"/>
    <p:sldId id="310" r:id="rId28"/>
    <p:sldId id="311" r:id="rId29"/>
    <p:sldId id="312" r:id="rId30"/>
    <p:sldId id="313" r:id="rId31"/>
    <p:sldId id="33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42857" autoAdjust="0"/>
  </p:normalViewPr>
  <p:slideViewPr>
    <p:cSldViewPr>
      <p:cViewPr varScale="1">
        <p:scale>
          <a:sx n="113" d="100"/>
          <a:sy n="113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E8A6E-E0E4-4A64-9416-5F00FB328DA3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B140C-7B6E-4A35-8F81-AA7757F21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0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8BAF13B-2F6F-470D-919B-2948FD9DB51F}" type="datetimeFigureOut">
              <a:rPr lang="ru-RU" smtClean="0"/>
              <a:t>27.11.2015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3ED039D-0BDC-4AB6-A608-B60BD1826ED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571184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300" b="1" dirty="0" smtClean="0"/>
              <a:t>Методические подходы к обучению способам решения  задачи 27 </a:t>
            </a:r>
            <a:r>
              <a:rPr lang="ru-RU" sz="3300" b="1" u="sng" dirty="0" smtClean="0"/>
              <a:t/>
            </a:r>
            <a:br>
              <a:rPr lang="ru-RU" sz="3300" b="1" u="sng" dirty="0" smtClean="0"/>
            </a:br>
            <a:r>
              <a:rPr lang="ru-RU" sz="3300" b="1" dirty="0" smtClean="0"/>
              <a:t>ЕГЭ по информатике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47225-34CF-4BA5-8122-714699BFFDE3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80863" y="1700808"/>
            <a:ext cx="8583625" cy="4708981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    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    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1) </a:t>
            </a:r>
            <a:r>
              <a:rPr lang="ru-RU" sz="2400" b="1" dirty="0">
                <a:latin typeface="+mn-lt"/>
                <a:cs typeface="+mn-cs"/>
              </a:rPr>
              <a:t>выявить специфику задания типа </a:t>
            </a:r>
            <a:r>
              <a:rPr lang="ru-RU" sz="2400" b="1" dirty="0" smtClean="0">
                <a:latin typeface="+mn-lt"/>
                <a:cs typeface="+mn-cs"/>
              </a:rPr>
              <a:t>27 </a:t>
            </a:r>
            <a:r>
              <a:rPr lang="ru-RU" sz="2400" b="1" dirty="0">
                <a:latin typeface="+mn-lt"/>
                <a:cs typeface="+mn-cs"/>
              </a:rPr>
              <a:t>(что именно и при каких «стартовых» условиях должен сделать учащийся);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50" b="1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   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2) </a:t>
            </a:r>
            <a:r>
              <a:rPr lang="ru-RU" sz="2400" b="1" dirty="0">
                <a:latin typeface="+mn-lt"/>
                <a:cs typeface="+mn-cs"/>
              </a:rPr>
              <a:t>предложить краткое описание последовательности этапов решения задач типа </a:t>
            </a:r>
            <a:r>
              <a:rPr lang="ru-RU" sz="2400" b="1" dirty="0" smtClean="0">
                <a:latin typeface="+mn-lt"/>
                <a:cs typeface="+mn-cs"/>
              </a:rPr>
              <a:t>27;</a:t>
            </a:r>
            <a:endParaRPr lang="ru-RU" sz="2400" b="1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50" b="1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  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 3) </a:t>
            </a:r>
            <a:r>
              <a:rPr lang="ru-RU" sz="2400" b="1" dirty="0">
                <a:latin typeface="+mn-lt"/>
                <a:cs typeface="+mn-cs"/>
              </a:rPr>
              <a:t>определить требования к подготовке учащегося, необходимые для решения задач типа </a:t>
            </a:r>
            <a:r>
              <a:rPr lang="ru-RU" sz="2400" b="1" dirty="0" smtClean="0">
                <a:latin typeface="+mn-lt"/>
                <a:cs typeface="+mn-cs"/>
              </a:rPr>
              <a:t>27</a:t>
            </a:r>
            <a:endParaRPr lang="ru-RU" sz="2400" b="1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    4) </a:t>
            </a:r>
            <a:r>
              <a:rPr lang="ru-RU" sz="2400" b="1" dirty="0">
                <a:latin typeface="+mn-lt"/>
                <a:cs typeface="+mn-cs"/>
              </a:rPr>
              <a:t>рассмотреть и проанализировать критерии проверки задач типа </a:t>
            </a:r>
            <a:r>
              <a:rPr lang="ru-RU" sz="2400" b="1" dirty="0" smtClean="0">
                <a:latin typeface="+mn-lt"/>
                <a:cs typeface="+mn-cs"/>
              </a:rPr>
              <a:t>27;</a:t>
            </a:r>
            <a:endParaRPr lang="ru-RU" sz="2400" b="1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50" b="1" i="1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    </a:t>
            </a:r>
            <a:r>
              <a:rPr lang="en-US" sz="2400" b="1" dirty="0">
                <a:solidFill>
                  <a:srgbClr val="FF0000"/>
                </a:solidFill>
                <a:latin typeface="+mn-lt"/>
                <a:cs typeface="+mn-cs"/>
              </a:rPr>
              <a:t>5) </a:t>
            </a:r>
            <a:r>
              <a:rPr lang="ru-RU" sz="2400" b="1" dirty="0">
                <a:latin typeface="+mn-lt"/>
                <a:cs typeface="+mn-cs"/>
              </a:rPr>
              <a:t>рассмотреть подходы к выполнению учащимся каждого этапа решения задачи </a:t>
            </a:r>
            <a:r>
              <a:rPr lang="ru-RU" sz="2400" b="1" dirty="0" smtClean="0">
                <a:latin typeface="+mn-lt"/>
                <a:cs typeface="+mn-cs"/>
              </a:rPr>
              <a:t>27</a:t>
            </a:r>
            <a:r>
              <a:rPr lang="en-US" sz="2400" b="1" dirty="0" smtClean="0">
                <a:latin typeface="+mn-lt"/>
                <a:cs typeface="+mn-cs"/>
              </a:rPr>
              <a:t>;</a:t>
            </a:r>
            <a:endParaRPr lang="ru-RU" sz="2400" b="1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b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764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5812698" cy="928670"/>
          </a:xfrm>
        </p:spPr>
        <p:txBody>
          <a:bodyPr>
            <a:normAutofit fontScale="90000"/>
          </a:bodyPr>
          <a:lstStyle/>
          <a:p>
            <a:pPr lvl="1" algn="l"/>
            <a:r>
              <a:rPr lang="ru-RU" sz="2800" b="1" dirty="0" smtClean="0"/>
              <a:t>Изменения критериев оценивания задания 27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142984"/>
            <a:ext cx="7886680" cy="5429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600" b="1" dirty="0" smtClean="0"/>
              <a:t>Критерии оценивания задания Б</a:t>
            </a:r>
          </a:p>
          <a:p>
            <a:pPr marL="0" indent="0">
              <a:buNone/>
            </a:pPr>
            <a:r>
              <a:rPr lang="ru-RU" sz="1600" b="1" dirty="0" smtClean="0">
                <a:solidFill>
                  <a:srgbClr val="0070C0"/>
                </a:solidFill>
              </a:rPr>
              <a:t>4 балла:</a:t>
            </a:r>
          </a:p>
          <a:p>
            <a:pPr>
              <a:buAutoNum type="arabicPeriod"/>
            </a:pPr>
            <a:r>
              <a:rPr lang="ru-RU" sz="1600" dirty="0" smtClean="0"/>
              <a:t>Программа правильно работает для любых соответствующих условию входных данных.</a:t>
            </a:r>
          </a:p>
          <a:p>
            <a:pPr>
              <a:buAutoNum type="arabicPeriod"/>
            </a:pPr>
            <a:r>
              <a:rPr lang="ru-RU" sz="1600" dirty="0" smtClean="0"/>
              <a:t>Эффективна по времени и по памяти.</a:t>
            </a:r>
          </a:p>
          <a:p>
            <a:pPr>
              <a:buAutoNum type="arabicPeriod"/>
            </a:pPr>
            <a:r>
              <a:rPr lang="ru-RU" sz="1600" dirty="0" smtClean="0"/>
              <a:t>Может содержать </a:t>
            </a:r>
            <a:r>
              <a:rPr lang="ru-RU" sz="1600" b="1" dirty="0" smtClean="0"/>
              <a:t>не более трёх </a:t>
            </a:r>
            <a:r>
              <a:rPr lang="ru-RU" sz="1600" dirty="0" smtClean="0"/>
              <a:t>синтаксических ошибок.</a:t>
            </a:r>
          </a:p>
          <a:p>
            <a:pPr marL="0" indent="0">
              <a:buNone/>
            </a:pPr>
            <a:endParaRPr lang="ru-RU" sz="16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0070C0"/>
                </a:solidFill>
              </a:rPr>
              <a:t>3 балла:</a:t>
            </a:r>
          </a:p>
          <a:p>
            <a:pPr>
              <a:buAutoNum type="arabicPeriod"/>
            </a:pPr>
            <a:r>
              <a:rPr lang="ru-RU" sz="1600" dirty="0" smtClean="0"/>
              <a:t>Программа правильно работает для любых соответствующих условию входных данных.</a:t>
            </a:r>
          </a:p>
          <a:p>
            <a:pPr>
              <a:buAutoNum type="arabicPeriod"/>
            </a:pPr>
            <a:r>
              <a:rPr lang="ru-RU" sz="1600" dirty="0" smtClean="0"/>
              <a:t>Эффективна по времени.</a:t>
            </a:r>
          </a:p>
          <a:p>
            <a:pPr>
              <a:buAutoNum type="arabicPeriod"/>
            </a:pPr>
            <a:r>
              <a:rPr lang="ru-RU" sz="1600" dirty="0" smtClean="0"/>
              <a:t>Может содержать </a:t>
            </a:r>
            <a:r>
              <a:rPr lang="ru-RU" sz="1600" b="1" dirty="0" smtClean="0"/>
              <a:t>не более пяти </a:t>
            </a:r>
            <a:r>
              <a:rPr lang="ru-RU" sz="1600" dirty="0" smtClean="0"/>
              <a:t>синтаксических ошибок.</a:t>
            </a:r>
          </a:p>
          <a:p>
            <a:pPr>
              <a:buAutoNum type="arabicPeriod"/>
            </a:pPr>
            <a:r>
              <a:rPr lang="ru-RU" sz="1600" dirty="0" smtClean="0"/>
              <a:t>Допускается наличие не более одной «содержательной» ошибки:</a:t>
            </a:r>
          </a:p>
          <a:p>
            <a:pPr lvl="1"/>
            <a:r>
              <a:rPr lang="ru-RU" altLang="ru-RU" sz="1800" dirty="0">
                <a:sym typeface="Calibri" pitchFamily="34" charset="0"/>
              </a:rPr>
              <a:t>неверная инициализация при поиске минимального значения; </a:t>
            </a:r>
          </a:p>
          <a:p>
            <a:pPr lvl="1"/>
            <a:r>
              <a:rPr lang="ru-RU" altLang="ru-RU" sz="1800" dirty="0">
                <a:sym typeface="Calibri" pitchFamily="34" charset="0"/>
              </a:rPr>
              <a:t>неверная обработка начальных элементов данных; </a:t>
            </a:r>
          </a:p>
          <a:p>
            <a:pPr lvl="1"/>
            <a:r>
              <a:rPr lang="ru-RU" altLang="ru-RU" sz="1800" dirty="0">
                <a:sym typeface="Calibri" pitchFamily="34" charset="0"/>
              </a:rPr>
              <a:t>неточное определение границ массива, выход за границу массива;</a:t>
            </a:r>
          </a:p>
          <a:p>
            <a:pPr lvl="1"/>
            <a:r>
              <a:rPr lang="ru-RU" altLang="ru-RU" sz="1800" dirty="0">
                <a:sym typeface="Calibri" pitchFamily="34" charset="0"/>
              </a:rPr>
              <a:t>вычисленный индекс элемента массива на 1 отличается от верного;</a:t>
            </a:r>
          </a:p>
          <a:p>
            <a:pPr lvl="1"/>
            <a:r>
              <a:rPr lang="ru-RU" altLang="ru-RU" sz="1800" dirty="0">
                <a:sym typeface="Calibri" pitchFamily="34" charset="0"/>
              </a:rPr>
              <a:t>используется операция &lt; вместо &lt;=, </a:t>
            </a:r>
            <a:r>
              <a:rPr lang="ru-RU" altLang="ru-RU" sz="1800" dirty="0" err="1">
                <a:sym typeface="Calibri" pitchFamily="34" charset="0"/>
              </a:rPr>
              <a:t>or</a:t>
            </a:r>
            <a:r>
              <a:rPr lang="ru-RU" altLang="ru-RU" sz="1800" dirty="0">
                <a:sym typeface="Calibri" pitchFamily="34" charset="0"/>
              </a:rPr>
              <a:t> вместо </a:t>
            </a:r>
            <a:r>
              <a:rPr lang="ru-RU" altLang="ru-RU" sz="1800" dirty="0" err="1">
                <a:sym typeface="Calibri" pitchFamily="34" charset="0"/>
              </a:rPr>
              <a:t>and</a:t>
            </a:r>
            <a:r>
              <a:rPr lang="ru-RU" altLang="ru-RU" sz="1800" dirty="0">
                <a:sym typeface="Calibri" pitchFamily="34" charset="0"/>
              </a:rPr>
              <a:t> и т.п.</a:t>
            </a:r>
          </a:p>
          <a:p>
            <a:pPr marL="0" indent="0"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На 2 и, 1 и 0 баллов – критерии для задания А.</a:t>
            </a: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5A6C3-2CE4-4EF9-8086-D28AEED0694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80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5812698" cy="928670"/>
          </a:xfrm>
        </p:spPr>
        <p:txBody>
          <a:bodyPr>
            <a:normAutofit fontScale="90000"/>
          </a:bodyPr>
          <a:lstStyle/>
          <a:p>
            <a:pPr lvl="1" algn="l"/>
            <a:r>
              <a:rPr lang="ru-RU" sz="2800" b="1" dirty="0" smtClean="0"/>
              <a:t>Изменения критериев оценивания задания 27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5A6C3-2CE4-4EF9-8086-D28AEED0694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266" y="2000240"/>
            <a:ext cx="8723296" cy="243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6843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"/>
          <p:cNvSpPr txBox="1">
            <a:spLocks/>
          </p:cNvSpPr>
          <p:nvPr/>
        </p:nvSpPr>
        <p:spPr>
          <a:xfrm>
            <a:off x="1259632" y="301625"/>
            <a:ext cx="7884368" cy="471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ru-RU" b="1" dirty="0" smtClean="0"/>
              <a:t>27: сложная задача на программирование</a:t>
            </a:r>
            <a:endParaRPr lang="ru-RU" altLang="ru-RU" b="1" dirty="0"/>
          </a:p>
        </p:txBody>
      </p:sp>
      <p:sp>
        <p:nvSpPr>
          <p:cNvPr id="1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964669-3D9A-4E5A-A8BE-A292BC8F93CB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ru-RU" altLang="ru-RU" sz="1400"/>
          </a:p>
        </p:txBody>
      </p:sp>
      <p:sp>
        <p:nvSpPr>
          <p:cNvPr id="19" name="Прямоугольник 3"/>
          <p:cNvSpPr>
            <a:spLocks noChangeArrowheads="1"/>
          </p:cNvSpPr>
          <p:nvPr/>
        </p:nvSpPr>
        <p:spPr bwMode="auto">
          <a:xfrm>
            <a:off x="1259631" y="801688"/>
            <a:ext cx="756528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dirty="0"/>
              <a:t>Для заданной последовательности неотрицательных целых чисел необходимо найти </a:t>
            </a:r>
            <a:r>
              <a:rPr lang="ru-RU" altLang="ru-RU" sz="2400" b="1" dirty="0">
                <a:solidFill>
                  <a:srgbClr val="0000CC"/>
                </a:solidFill>
              </a:rPr>
              <a:t>максимальное произведение</a:t>
            </a:r>
            <a:r>
              <a:rPr lang="ru-RU" altLang="ru-RU" sz="2400" dirty="0"/>
              <a:t> двух её элементов, номера которых различаются не менее чем </a:t>
            </a:r>
            <a:r>
              <a:rPr lang="ru-RU" altLang="ru-RU" sz="2400" b="1" dirty="0">
                <a:solidFill>
                  <a:srgbClr val="0000CC"/>
                </a:solidFill>
              </a:rPr>
              <a:t>на 8</a:t>
            </a:r>
            <a:r>
              <a:rPr lang="ru-RU" altLang="ru-RU" sz="2400" dirty="0"/>
              <a:t>. Количество элементов последовательности не превышает </a:t>
            </a:r>
            <a:r>
              <a:rPr lang="ru-RU" altLang="ru-RU" sz="2400" b="1" dirty="0">
                <a:solidFill>
                  <a:srgbClr val="0000CC"/>
                </a:solidFill>
              </a:rPr>
              <a:t>10000</a:t>
            </a:r>
            <a:r>
              <a:rPr lang="ru-RU" altLang="ru-RU" sz="2400" dirty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31640" y="3573015"/>
            <a:ext cx="69847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Напишите на любом языке программирования программу для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решения поставленной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задачи. Ваша оценка будет зависеть не только от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правильности программы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но и от того, насколько она эффективна.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284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6C85BA-003E-45E3-AF59-D8B902845FC0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ru-RU" altLang="ru-RU" sz="140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43608" y="301625"/>
            <a:ext cx="8100392" cy="471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ru-RU" b="1" dirty="0" smtClean="0"/>
              <a:t>27: сложная задача на программирование</a:t>
            </a:r>
            <a:endParaRPr lang="ru-RU" altLang="ru-RU" b="1" dirty="0"/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043608" y="814388"/>
            <a:ext cx="74168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i="1" dirty="0">
                <a:solidFill>
                  <a:srgbClr val="000000"/>
                </a:solidFill>
              </a:rPr>
              <a:t>Задача А </a:t>
            </a:r>
            <a:r>
              <a:rPr lang="ru-RU" altLang="ru-RU" sz="2400" dirty="0">
                <a:solidFill>
                  <a:srgbClr val="000000"/>
                </a:solidFill>
              </a:rPr>
              <a:t>(2 балла). Данные хранятся в </a:t>
            </a:r>
            <a:r>
              <a:rPr lang="ru-RU" altLang="ru-RU" sz="2400" b="1" dirty="0">
                <a:solidFill>
                  <a:srgbClr val="000000"/>
                </a:solidFill>
              </a:rPr>
              <a:t>массиве</a:t>
            </a:r>
            <a:r>
              <a:rPr lang="ru-RU" altLang="ru-RU" sz="2400" dirty="0">
                <a:solidFill>
                  <a:srgbClr val="000000"/>
                </a:solidFill>
              </a:rPr>
              <a:t>.</a:t>
            </a:r>
            <a:endParaRPr lang="ru-RU" altLang="ru-RU" sz="18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046643" y="1284288"/>
            <a:ext cx="7989853" cy="4894262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69790" anchor="ctr">
            <a:spAutoFit/>
          </a:bodyPr>
          <a:lstStyle/>
          <a:p>
            <a:pPr indent="92075"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var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N: </a:t>
            </a:r>
            <a:r>
              <a:rPr lang="ru-RU" sz="2400" b="1" dirty="0" err="1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integer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a: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array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..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10000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of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integer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j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max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 </a:t>
            </a:r>
            <a:r>
              <a:rPr lang="ru-RU" sz="2400" b="1" dirty="0" err="1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integer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begin</a:t>
            </a:r>
            <a:endParaRPr lang="ru-RU" sz="2400" dirty="0">
              <a:solidFill>
                <a:srgbClr val="0000CC"/>
              </a:solidFill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readln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(N);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for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i:=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to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do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read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]);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max:=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for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i:= 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9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to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do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for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j:= 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to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i-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8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do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if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j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]*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en-US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 &gt;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max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then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max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:=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j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]*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en-US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];</a:t>
            </a:r>
            <a:endParaRPr lang="ru-RU" sz="2400" dirty="0">
              <a:latin typeface="Arial" panose="020B0604020202020204" pitchFamily="34" charset="0"/>
            </a:endParaRPr>
          </a:p>
          <a:p>
            <a:pPr indent="92075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writeln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max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</a:t>
            </a:r>
          </a:p>
          <a:p>
            <a:pPr indent="92075"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end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315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43608" y="301625"/>
            <a:ext cx="8100392" cy="471488"/>
          </a:xfrm>
        </p:spPr>
        <p:txBody>
          <a:bodyPr>
            <a:noAutofit/>
          </a:bodyPr>
          <a:lstStyle/>
          <a:p>
            <a:pPr algn="l"/>
            <a:r>
              <a:rPr lang="ru-RU" altLang="ru-RU" sz="3000" b="1" dirty="0" smtClean="0"/>
              <a:t>27: сложная задача на программирование</a:t>
            </a: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C0B647-71F0-4376-9C73-C1A96EE01B04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ru-RU" altLang="ru-RU" sz="1400"/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043608" y="814388"/>
            <a:ext cx="60486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i="1" dirty="0">
                <a:solidFill>
                  <a:srgbClr val="000000"/>
                </a:solidFill>
              </a:rPr>
              <a:t>Задача Б </a:t>
            </a:r>
            <a:r>
              <a:rPr lang="ru-RU" altLang="ru-RU" sz="2400" dirty="0">
                <a:solidFill>
                  <a:srgbClr val="000000"/>
                </a:solidFill>
              </a:rPr>
              <a:t>(</a:t>
            </a:r>
            <a:r>
              <a:rPr lang="en-US" altLang="ru-RU" sz="2400" dirty="0">
                <a:solidFill>
                  <a:srgbClr val="000000"/>
                </a:solidFill>
              </a:rPr>
              <a:t>3</a:t>
            </a:r>
            <a:r>
              <a:rPr lang="ru-RU" altLang="ru-RU" sz="2400" dirty="0">
                <a:solidFill>
                  <a:srgbClr val="000000"/>
                </a:solidFill>
              </a:rPr>
              <a:t> балла). Данные в </a:t>
            </a:r>
            <a:r>
              <a:rPr lang="ru-RU" altLang="ru-RU" sz="2400" dirty="0" smtClean="0">
                <a:solidFill>
                  <a:srgbClr val="000000"/>
                </a:solidFill>
              </a:rPr>
              <a:t>массиве</a:t>
            </a:r>
            <a:r>
              <a:rPr lang="en-US" altLang="ru-RU" sz="2400" dirty="0" smtClean="0">
                <a:solidFill>
                  <a:srgbClr val="000000"/>
                </a:solidFill>
              </a:rPr>
              <a:t>.</a:t>
            </a:r>
            <a:endParaRPr lang="ru-RU" altLang="ru-RU" sz="1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83540"/>
              </p:ext>
            </p:extLst>
          </p:nvPr>
        </p:nvGraphicFramePr>
        <p:xfrm>
          <a:off x="650875" y="1766888"/>
          <a:ext cx="7980361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  <a:gridCol w="420019"/>
              </a:tblGrid>
              <a:tr h="371475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9" marR="91449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9" marR="91449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9" marR="91449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9" marR="91449" marT="45798" marB="45798"/>
                </a:tc>
              </a:tr>
            </a:tbl>
          </a:graphicData>
        </a:graphic>
      </p:graphicFrame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7824788" y="1320800"/>
            <a:ext cx="368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868738" y="1320800"/>
            <a:ext cx="738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ru-RU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-8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Левая фигурная скобка 9"/>
          <p:cNvSpPr>
            <a:spLocks/>
          </p:cNvSpPr>
          <p:nvPr/>
        </p:nvSpPr>
        <p:spPr bwMode="auto">
          <a:xfrm rot="-5400000">
            <a:off x="2429669" y="375444"/>
            <a:ext cx="220663" cy="3775075"/>
          </a:xfrm>
          <a:prstGeom prst="leftBrace">
            <a:avLst>
              <a:gd name="adj1" fmla="val 66531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374900" y="2328863"/>
            <a:ext cx="368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</a:t>
            </a:r>
            <a:endParaRPr lang="ru-RU" altLang="ru-RU" sz="2400" b="1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572375" y="2143125"/>
            <a:ext cx="955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a[i]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660927"/>
              </p:ext>
            </p:extLst>
          </p:nvPr>
        </p:nvGraphicFramePr>
        <p:xfrm>
          <a:off x="636588" y="2765425"/>
          <a:ext cx="45593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Формула" r:id="rId3" imgW="1993900" imgH="381000" progId="Equation.3">
                  <p:embed/>
                </p:oleObj>
              </mc:Choice>
              <mc:Fallback>
                <p:oleObj name="Формула" r:id="rId3" imgW="19939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8" y="2765425"/>
                        <a:ext cx="4559300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Скругленная прямоугольная выноска 13"/>
          <p:cNvSpPr/>
          <p:nvPr/>
        </p:nvSpPr>
        <p:spPr bwMode="auto">
          <a:xfrm>
            <a:off x="4684713" y="2343150"/>
            <a:ext cx="2538412" cy="584200"/>
          </a:xfrm>
          <a:prstGeom prst="wedgeRoundRectCallout">
            <a:avLst>
              <a:gd name="adj1" fmla="val -60156"/>
              <a:gd name="adj2" fmla="val 39590"/>
              <a:gd name="adj3" fmla="val 16667"/>
            </a:avLst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0" bIns="0" anchor="ctr"/>
          <a:lstStyle/>
          <a:p>
            <a:pPr algn="ctr" eaLnBrk="1" hangingPunct="1">
              <a:defRPr/>
            </a:pPr>
            <a:r>
              <a:rPr lang="ru-RU" sz="2800" dirty="0">
                <a:latin typeface="+mn-lt"/>
                <a:cs typeface="Courier New" pitchFamily="49" charset="0"/>
              </a:rPr>
              <a:t>накапливать!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514350" y="3760788"/>
            <a:ext cx="7519988" cy="230822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69790" anchor="ctr">
            <a:spAutoFit/>
          </a:bodyPr>
          <a:lstStyle/>
          <a:p>
            <a:pPr>
              <a:defRPr/>
            </a:pP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max:=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;</a:t>
            </a:r>
            <a:endParaRPr lang="ru-RU" sz="24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m:= 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;</a:t>
            </a:r>
            <a:endParaRPr lang="ru-RU" sz="24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:= 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9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to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N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do</a:t>
            </a:r>
            <a:r>
              <a:rPr lang="ru-RU" sz="2400" b="1" dirty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begin</a:t>
            </a:r>
            <a:endParaRPr lang="ru-RU" sz="2400" dirty="0">
              <a:solidFill>
                <a:srgbClr val="0000CC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then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:=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];</a:t>
            </a:r>
            <a:endParaRPr lang="ru-RU" sz="24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max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then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max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:=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];</a:t>
            </a:r>
            <a:endParaRPr lang="ru-RU" sz="24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;</a:t>
            </a:r>
            <a:endParaRPr lang="ru-RU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Полилиния 15"/>
          <p:cNvSpPr>
            <a:spLocks noChangeArrowheads="1"/>
          </p:cNvSpPr>
          <p:nvPr/>
        </p:nvSpPr>
        <p:spPr bwMode="auto">
          <a:xfrm>
            <a:off x="2786063" y="2584450"/>
            <a:ext cx="808037" cy="446088"/>
          </a:xfrm>
          <a:custGeom>
            <a:avLst/>
            <a:gdLst>
              <a:gd name="T0" fmla="*/ 0 w 808075"/>
              <a:gd name="T1" fmla="*/ 0 h 446567"/>
              <a:gd name="T2" fmla="*/ 616544 w 808075"/>
              <a:gd name="T3" fmla="*/ 74029 h 446567"/>
              <a:gd name="T4" fmla="*/ 807885 w 808075"/>
              <a:gd name="T5" fmla="*/ 444178 h 446567"/>
              <a:gd name="T6" fmla="*/ 0 60000 65536"/>
              <a:gd name="T7" fmla="*/ 0 60000 65536"/>
              <a:gd name="T8" fmla="*/ 0 60000 65536"/>
              <a:gd name="T9" fmla="*/ 0 w 808075"/>
              <a:gd name="T10" fmla="*/ 0 h 446567"/>
              <a:gd name="T11" fmla="*/ 808075 w 808075"/>
              <a:gd name="T12" fmla="*/ 446567 h 4465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08075" h="446567">
                <a:moveTo>
                  <a:pt x="0" y="0"/>
                </a:moveTo>
                <a:cubicBezTo>
                  <a:pt x="241005" y="0"/>
                  <a:pt x="482010" y="0"/>
                  <a:pt x="616689" y="74428"/>
                </a:cubicBezTo>
                <a:cubicBezTo>
                  <a:pt x="751368" y="148856"/>
                  <a:pt x="779721" y="297711"/>
                  <a:pt x="808075" y="446567"/>
                </a:cubicBezTo>
              </a:path>
            </a:pathLst>
          </a:custGeom>
          <a:noFill/>
          <a:ln w="12700" algn="ctr">
            <a:solidFill>
              <a:srgbClr val="FF0000"/>
            </a:solidFill>
            <a:round/>
            <a:headEnd type="oval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01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  <p:bldP spid="12" grpId="0"/>
      <p:bldP spid="14" grpId="0" animBg="1"/>
      <p:bldP spid="15" grpId="0" build="p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43608" y="301625"/>
            <a:ext cx="8100392" cy="471488"/>
          </a:xfrm>
        </p:spPr>
        <p:txBody>
          <a:bodyPr>
            <a:noAutofit/>
          </a:bodyPr>
          <a:lstStyle/>
          <a:p>
            <a:pPr algn="l"/>
            <a:r>
              <a:rPr lang="ru-RU" altLang="ru-RU" sz="3000" b="1" dirty="0" smtClean="0"/>
              <a:t>27: сложная задача на программирование</a:t>
            </a: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F94A234-8409-4C54-B5C1-CABAFACA7048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ru-RU" altLang="ru-RU" sz="1400"/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997489" y="859135"/>
            <a:ext cx="30696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i="1" dirty="0">
                <a:solidFill>
                  <a:srgbClr val="000000"/>
                </a:solidFill>
              </a:rPr>
              <a:t>Задача Б </a:t>
            </a:r>
            <a:r>
              <a:rPr lang="ru-RU" altLang="ru-RU" sz="2400" dirty="0">
                <a:solidFill>
                  <a:srgbClr val="000000"/>
                </a:solidFill>
              </a:rPr>
              <a:t>(</a:t>
            </a:r>
            <a:r>
              <a:rPr lang="en-US" altLang="ru-RU" sz="2400" dirty="0">
                <a:solidFill>
                  <a:srgbClr val="000000"/>
                </a:solidFill>
              </a:rPr>
              <a:t>4</a:t>
            </a:r>
            <a:r>
              <a:rPr lang="ru-RU" altLang="ru-RU" sz="2400" dirty="0">
                <a:solidFill>
                  <a:srgbClr val="000000"/>
                </a:solidFill>
              </a:rPr>
              <a:t> балла</a:t>
            </a:r>
            <a:r>
              <a:rPr lang="ru-RU" altLang="ru-RU" sz="2400" dirty="0" smtClean="0">
                <a:solidFill>
                  <a:srgbClr val="000000"/>
                </a:solidFill>
              </a:rPr>
              <a:t>).</a:t>
            </a:r>
            <a:endParaRPr lang="ru-RU" altLang="ru-RU" sz="1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50875" y="1766888"/>
          <a:ext cx="7559676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</a:tblGrid>
              <a:tr h="371475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/>
                </a:tc>
              </a:tr>
            </a:tbl>
          </a:graphicData>
        </a:graphic>
      </p:graphicFrame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868738" y="1320800"/>
            <a:ext cx="738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ru-RU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-8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7324725" y="2338388"/>
            <a:ext cx="525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14350" y="2794000"/>
            <a:ext cx="6111875" cy="461963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69790" anchor="ctr">
            <a:spAutoFit/>
          </a:bodyPr>
          <a:lstStyle/>
          <a:p>
            <a:pPr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var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a: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array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..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8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of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integer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lang="ru-RU" sz="2400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1" name="Группа 18"/>
          <p:cNvGrpSpPr>
            <a:grpSpLocks/>
          </p:cNvGrpSpPr>
          <p:nvPr/>
        </p:nvGrpSpPr>
        <p:grpSpPr bwMode="auto">
          <a:xfrm>
            <a:off x="4022725" y="2152650"/>
            <a:ext cx="3343275" cy="638175"/>
            <a:chOff x="4022336" y="2152432"/>
            <a:chExt cx="3755201" cy="638128"/>
          </a:xfrm>
        </p:grpSpPr>
        <p:sp>
          <p:nvSpPr>
            <p:cNvPr id="12" name="Левая фигурная скобка 16"/>
            <p:cNvSpPr>
              <a:spLocks/>
            </p:cNvSpPr>
            <p:nvPr/>
          </p:nvSpPr>
          <p:spPr bwMode="auto">
            <a:xfrm rot="-5400000">
              <a:off x="5794625" y="380143"/>
              <a:ext cx="210623" cy="3755201"/>
            </a:xfrm>
            <a:prstGeom prst="leftBrace">
              <a:avLst>
                <a:gd name="adj1" fmla="val 66446"/>
                <a:gd name="adj2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800"/>
            </a:p>
          </p:txBody>
        </p:sp>
        <p:sp>
          <p:nvSpPr>
            <p:cNvPr id="13" name="Прямоугольник 17"/>
            <p:cNvSpPr>
              <a:spLocks noChangeArrowheads="1"/>
            </p:cNvSpPr>
            <p:nvPr/>
          </p:nvSpPr>
          <p:spPr bwMode="auto">
            <a:xfrm>
              <a:off x="4590189" y="2328895"/>
              <a:ext cx="27620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00"/>
                  </a:solidFill>
                </a:rPr>
                <a:t>храним в массиве</a:t>
              </a:r>
              <a:endParaRPr lang="ru-RU" altLang="ru-RU" sz="1800"/>
            </a:p>
          </p:txBody>
        </p:sp>
      </p:grp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514350" y="3873500"/>
            <a:ext cx="6111875" cy="461963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69790" anchor="ctr">
            <a:spAutoFit/>
          </a:bodyPr>
          <a:lstStyle/>
          <a:p>
            <a:pPr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/>
                <a:ea typeface="Times New Roman"/>
              </a:rPr>
              <a:t>for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i</a:t>
            </a:r>
            <a:r>
              <a:rPr lang="ru-RU" sz="2400" b="1" dirty="0">
                <a:latin typeface="Courier New"/>
                <a:ea typeface="Times New Roman"/>
              </a:rPr>
              <a:t>:=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1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to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8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/>
                <a:ea typeface="Times New Roman"/>
              </a:rPr>
              <a:t>do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read</a:t>
            </a:r>
            <a:r>
              <a:rPr lang="ru-RU" sz="2400" b="1" dirty="0">
                <a:latin typeface="Courier New"/>
                <a:ea typeface="Times New Roman"/>
              </a:rPr>
              <a:t>(</a:t>
            </a:r>
            <a:r>
              <a:rPr lang="ru-RU" sz="2400" b="1" dirty="0" err="1">
                <a:latin typeface="Courier New"/>
                <a:ea typeface="Times New Roman"/>
              </a:rPr>
              <a:t>a</a:t>
            </a:r>
            <a:r>
              <a:rPr lang="ru-RU" sz="2400" b="1" dirty="0">
                <a:latin typeface="Courier New"/>
                <a:ea typeface="Times New Roman"/>
              </a:rPr>
              <a:t>[</a:t>
            </a:r>
            <a:r>
              <a:rPr lang="en-US" sz="2400" b="1" dirty="0" err="1">
                <a:latin typeface="Courier New"/>
                <a:ea typeface="Times New Roman"/>
              </a:rPr>
              <a:t>i</a:t>
            </a:r>
            <a:r>
              <a:rPr lang="ru-RU" sz="2400" b="1" dirty="0">
                <a:latin typeface="Courier New"/>
                <a:ea typeface="Times New Roman"/>
              </a:rPr>
              <a:t>]);</a:t>
            </a:r>
            <a:endParaRPr lang="ru-RU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530225" y="3436938"/>
            <a:ext cx="4929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Начальное заполнение массива:</a:t>
            </a:r>
            <a:endParaRPr lang="ru-RU" altLang="ru-RU" sz="180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530225" y="4371975"/>
            <a:ext cx="2232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Продвижение:</a:t>
            </a:r>
            <a:endParaRPr lang="ru-RU" altLang="ru-RU" sz="180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514350" y="4859338"/>
            <a:ext cx="6111875" cy="1200150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69790" anchor="ctr"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/>
                <a:ea typeface="Times New Roman"/>
              </a:rPr>
              <a:t>for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i</a:t>
            </a:r>
            <a:r>
              <a:rPr lang="ru-RU" sz="2400" b="1" dirty="0">
                <a:latin typeface="Courier New"/>
                <a:ea typeface="Times New Roman"/>
              </a:rPr>
              <a:t>:=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1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to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7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/>
                <a:ea typeface="Times New Roman"/>
              </a:rPr>
              <a:t>do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</a:p>
          <a:p>
            <a:pPr>
              <a:spcAft>
                <a:spcPts val="0"/>
              </a:spcAft>
              <a:defRPr/>
            </a:pPr>
            <a:r>
              <a:rPr lang="ru-RU" sz="2400" b="1" dirty="0">
                <a:latin typeface="Courier New"/>
                <a:ea typeface="Times New Roman"/>
              </a:rPr>
              <a:t>  </a:t>
            </a:r>
            <a:r>
              <a:rPr lang="ru-RU" sz="2400" b="1" dirty="0" err="1">
                <a:latin typeface="Courier New"/>
                <a:ea typeface="Times New Roman"/>
              </a:rPr>
              <a:t>a</a:t>
            </a:r>
            <a:r>
              <a:rPr lang="ru-RU" sz="2400" b="1" dirty="0">
                <a:latin typeface="Courier New"/>
                <a:ea typeface="Times New Roman"/>
              </a:rPr>
              <a:t>[</a:t>
            </a:r>
            <a:r>
              <a:rPr lang="ru-RU" sz="2400" b="1" dirty="0" err="1">
                <a:latin typeface="Courier New"/>
                <a:ea typeface="Times New Roman"/>
              </a:rPr>
              <a:t>i</a:t>
            </a:r>
            <a:r>
              <a:rPr lang="ru-RU" sz="2400" b="1" dirty="0">
                <a:latin typeface="Courier New"/>
                <a:ea typeface="Times New Roman"/>
              </a:rPr>
              <a:t>]:</a:t>
            </a:r>
            <a:r>
              <a:rPr lang="ru-RU" sz="2400" b="1" dirty="0" err="1">
                <a:latin typeface="Courier New"/>
                <a:ea typeface="Times New Roman"/>
              </a:rPr>
              <a:t>=a</a:t>
            </a:r>
            <a:r>
              <a:rPr lang="ru-RU" sz="2400" b="1" dirty="0">
                <a:latin typeface="Courier New"/>
                <a:ea typeface="Times New Roman"/>
              </a:rPr>
              <a:t>[i+1];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defRPr/>
            </a:pPr>
            <a:r>
              <a:rPr lang="ru-RU" sz="2400" b="1" dirty="0" err="1">
                <a:latin typeface="Courier New"/>
                <a:ea typeface="Times New Roman"/>
              </a:rPr>
              <a:t>a</a:t>
            </a:r>
            <a:r>
              <a:rPr lang="ru-RU" sz="2400" b="1" dirty="0">
                <a:latin typeface="Courier New"/>
                <a:ea typeface="Times New Roman"/>
              </a:rPr>
              <a:t>[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8</a:t>
            </a:r>
            <a:r>
              <a:rPr lang="ru-RU" sz="2400" b="1" dirty="0">
                <a:latin typeface="Courier New"/>
                <a:ea typeface="Times New Roman"/>
              </a:rPr>
              <a:t>]:= </a:t>
            </a:r>
            <a:r>
              <a:rPr lang="ru-RU" sz="2400" b="1" dirty="0" err="1">
                <a:latin typeface="Courier New"/>
                <a:ea typeface="Times New Roman"/>
              </a:rPr>
              <a:t>x</a:t>
            </a:r>
            <a:r>
              <a:rPr lang="ru-RU" sz="2400" b="1" dirty="0">
                <a:latin typeface="Courier New"/>
                <a:ea typeface="Times New Roman"/>
              </a:rPr>
              <a:t>; 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7402513" y="1320800"/>
            <a:ext cx="369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Полилиния 18"/>
          <p:cNvSpPr>
            <a:spLocks noChangeArrowheads="1"/>
          </p:cNvSpPr>
          <p:nvPr/>
        </p:nvSpPr>
        <p:spPr bwMode="auto">
          <a:xfrm>
            <a:off x="2541588" y="2732088"/>
            <a:ext cx="5038725" cy="3148012"/>
          </a:xfrm>
          <a:custGeom>
            <a:avLst/>
            <a:gdLst>
              <a:gd name="T0" fmla="*/ 5034295 w 5039833"/>
              <a:gd name="T1" fmla="*/ 0 h 3147238"/>
              <a:gd name="T2" fmla="*/ 3504887 w 5039833"/>
              <a:gd name="T3" fmla="*/ 2416560 h 3147238"/>
              <a:gd name="T4" fmla="*/ 0 w 5039833"/>
              <a:gd name="T5" fmla="*/ 3151110 h 3147238"/>
              <a:gd name="T6" fmla="*/ 0 60000 65536"/>
              <a:gd name="T7" fmla="*/ 0 60000 65536"/>
              <a:gd name="T8" fmla="*/ 0 60000 65536"/>
              <a:gd name="T9" fmla="*/ 0 w 5039833"/>
              <a:gd name="T10" fmla="*/ 0 h 3147238"/>
              <a:gd name="T11" fmla="*/ 5039833 w 5039833"/>
              <a:gd name="T12" fmla="*/ 3147238 h 31472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39833" h="3147238">
                <a:moveTo>
                  <a:pt x="5039833" y="0"/>
                </a:moveTo>
                <a:cubicBezTo>
                  <a:pt x="4694275" y="944525"/>
                  <a:pt x="4348717" y="1889051"/>
                  <a:pt x="3508745" y="2413591"/>
                </a:cubicBezTo>
                <a:cubicBezTo>
                  <a:pt x="2668773" y="2938131"/>
                  <a:pt x="1334386" y="3042684"/>
                  <a:pt x="0" y="3147238"/>
                </a:cubicBezTo>
              </a:path>
            </a:pathLst>
          </a:custGeom>
          <a:noFill/>
          <a:ln w="12700" algn="ctr">
            <a:solidFill>
              <a:srgbClr val="FF0000"/>
            </a:solidFill>
            <a:round/>
            <a:headEnd type="oval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0" name="Group 55"/>
          <p:cNvGrpSpPr>
            <a:grpSpLocks/>
          </p:cNvGrpSpPr>
          <p:nvPr/>
        </p:nvGrpSpPr>
        <p:grpSpPr bwMode="auto">
          <a:xfrm>
            <a:off x="5527675" y="5599113"/>
            <a:ext cx="3222625" cy="663575"/>
            <a:chOff x="433" y="3902"/>
            <a:chExt cx="2030" cy="418"/>
          </a:xfrm>
        </p:grpSpPr>
        <p:sp>
          <p:nvSpPr>
            <p:cNvPr id="21" name="Text Box 56"/>
            <p:cNvSpPr txBox="1">
              <a:spLocks noChangeArrowheads="1"/>
            </p:cNvSpPr>
            <p:nvPr/>
          </p:nvSpPr>
          <p:spPr bwMode="auto">
            <a:xfrm>
              <a:off x="727" y="3953"/>
              <a:ext cx="1736" cy="330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 dirty="0"/>
                <a:t>   </a:t>
              </a:r>
              <a:r>
                <a:rPr lang="ru-RU" sz="2800" dirty="0"/>
                <a:t>Это очередь!</a:t>
              </a:r>
              <a:endParaRPr lang="ru-RU" sz="2400" dirty="0"/>
            </a:p>
          </p:txBody>
        </p:sp>
        <p:sp>
          <p:nvSpPr>
            <p:cNvPr id="22" name="Oval 57"/>
            <p:cNvSpPr>
              <a:spLocks noChangeArrowheads="1"/>
            </p:cNvSpPr>
            <p:nvPr/>
          </p:nvSpPr>
          <p:spPr bwMode="auto">
            <a:xfrm>
              <a:off x="433" y="390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ru-RU" altLang="ru-RU" sz="4400">
                  <a:solidFill>
                    <a:schemeClr val="bg1"/>
                  </a:solidFill>
                  <a:latin typeface="Arial Black" pitchFamily="34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3861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4" grpId="0" animBg="1"/>
      <p:bldP spid="15" grpId="0"/>
      <p:bldP spid="16" grpId="0"/>
      <p:bldP spid="17" grpId="0" animBg="1"/>
      <p:bldP spid="18" grpId="0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01625"/>
            <a:ext cx="8100392" cy="471488"/>
          </a:xfrm>
        </p:spPr>
        <p:txBody>
          <a:bodyPr>
            <a:noAutofit/>
          </a:bodyPr>
          <a:lstStyle/>
          <a:p>
            <a:pPr algn="l"/>
            <a:r>
              <a:rPr lang="ru-RU" altLang="ru-RU" sz="3000" b="1" dirty="0" smtClean="0"/>
              <a:t>27: сложная задача на программирование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51649D-9D28-4072-9EED-34E0323295E9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ru-RU" altLang="ru-RU" sz="1400"/>
          </a:p>
        </p:txBody>
      </p:sp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1043608" y="814387"/>
            <a:ext cx="30696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i="1" dirty="0">
                <a:solidFill>
                  <a:srgbClr val="000000"/>
                </a:solidFill>
              </a:rPr>
              <a:t>Задача Б </a:t>
            </a:r>
            <a:r>
              <a:rPr lang="ru-RU" altLang="ru-RU" sz="2400" dirty="0">
                <a:solidFill>
                  <a:srgbClr val="000000"/>
                </a:solidFill>
              </a:rPr>
              <a:t>(</a:t>
            </a:r>
            <a:r>
              <a:rPr lang="en-US" altLang="ru-RU" sz="2400" dirty="0">
                <a:solidFill>
                  <a:srgbClr val="000000"/>
                </a:solidFill>
              </a:rPr>
              <a:t>4</a:t>
            </a:r>
            <a:r>
              <a:rPr lang="ru-RU" altLang="ru-RU" sz="2400" dirty="0">
                <a:solidFill>
                  <a:srgbClr val="000000"/>
                </a:solidFill>
              </a:rPr>
              <a:t> балла</a:t>
            </a:r>
            <a:r>
              <a:rPr lang="ru-RU" altLang="ru-RU" sz="2400" dirty="0" smtClean="0">
                <a:solidFill>
                  <a:srgbClr val="000000"/>
                </a:solidFill>
              </a:rPr>
              <a:t>).</a:t>
            </a:r>
            <a:endParaRPr lang="ru-RU" altLang="ru-RU" sz="18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6963" y="2122488"/>
            <a:ext cx="6950075" cy="434022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69790" anchor="ctr">
            <a:spAutoFit/>
          </a:bodyPr>
          <a:lstStyle/>
          <a:p>
            <a:pPr marL="269875" indent="-269875">
              <a:defRPr/>
            </a:pPr>
            <a:r>
              <a:rPr lang="en-US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const</a:t>
            </a:r>
            <a:r>
              <a:rPr lang="en-US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d</a:t>
            </a:r>
            <a:r>
              <a:rPr lang="en-US" sz="2300" b="1" dirty="0">
                <a:latin typeface="Courier New" pitchFamily="49" charset="0"/>
                <a:cs typeface="Times New Roman" pitchFamily="18" charset="0"/>
              </a:rPr>
              <a:t> = </a:t>
            </a:r>
            <a:r>
              <a:rPr lang="en-US" sz="2300" b="1" dirty="0">
                <a:solidFill>
                  <a:srgbClr val="00B0F0"/>
                </a:solidFill>
                <a:latin typeface="Courier New" pitchFamily="49" charset="0"/>
                <a:cs typeface="Times New Roman" pitchFamily="18" charset="0"/>
              </a:rPr>
              <a:t>8</a:t>
            </a:r>
            <a:r>
              <a:rPr lang="en-US" sz="2300" b="1" dirty="0">
                <a:latin typeface="Courier New" pitchFamily="49" charset="0"/>
                <a:cs typeface="Times New Roman" pitchFamily="18" charset="0"/>
              </a:rPr>
              <a:t>; </a:t>
            </a:r>
            <a:r>
              <a:rPr lang="en-US" sz="23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{ </a:t>
            </a:r>
            <a:r>
              <a:rPr lang="ru-RU" sz="23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сдвиг </a:t>
            </a:r>
            <a:r>
              <a:rPr lang="en-US" sz="23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}</a:t>
            </a:r>
          </a:p>
          <a:p>
            <a:pPr marL="269875" indent="-269875">
              <a:defRPr/>
            </a:pPr>
            <a:r>
              <a:rPr lang="en-US" sz="2300" b="1" dirty="0">
                <a:latin typeface="Courier New" pitchFamily="49" charset="0"/>
                <a:cs typeface="Times New Roman" pitchFamily="18" charset="0"/>
              </a:rPr>
              <a:t>...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{</a:t>
            </a:r>
            <a:r>
              <a:rPr lang="ru-RU" sz="23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 уже прочитали первые </a:t>
            </a:r>
            <a:r>
              <a:rPr lang="en-US" sz="23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d </a:t>
            </a:r>
            <a:r>
              <a:rPr lang="ru-RU" sz="23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штук </a:t>
            </a:r>
            <a:r>
              <a:rPr lang="en-US" sz="23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}</a:t>
            </a:r>
            <a:endParaRPr lang="ru-RU" sz="2300" b="1" dirty="0">
              <a:solidFill>
                <a:srgbClr val="008000"/>
              </a:solidFill>
              <a:latin typeface="Courier New" pitchFamily="49" charset="0"/>
              <a:cs typeface="Times New Roman" pitchFamily="18" charset="0"/>
            </a:endParaRPr>
          </a:p>
          <a:p>
            <a:pPr marL="269875" indent="-269875">
              <a:defRPr/>
            </a:pPr>
            <a:r>
              <a:rPr lang="ru-RU" sz="2300" b="1" dirty="0" err="1">
                <a:latin typeface="Courier New" pitchFamily="49" charset="0"/>
                <a:cs typeface="Times New Roman" pitchFamily="18" charset="0"/>
              </a:rPr>
              <a:t>max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:= </a:t>
            </a:r>
            <a:r>
              <a:rPr lang="ru-RU" sz="2300" b="1" dirty="0">
                <a:solidFill>
                  <a:srgbClr val="00B0F0"/>
                </a:solidFill>
                <a:latin typeface="Courier New" pitchFamily="49" charset="0"/>
                <a:cs typeface="Times New Roman" pitchFamily="18" charset="0"/>
              </a:rPr>
              <a:t>0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;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defRPr/>
            </a:pP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m:= </a:t>
            </a:r>
            <a:r>
              <a:rPr lang="ru-RU" sz="2300" b="1" dirty="0">
                <a:solidFill>
                  <a:srgbClr val="00B0F0"/>
                </a:solidFill>
                <a:latin typeface="Courier New" pitchFamily="49" charset="0"/>
                <a:cs typeface="Times New Roman" pitchFamily="18" charset="0"/>
              </a:rPr>
              <a:t>0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;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defRPr/>
            </a:pP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Courier New" pitchFamily="49" charset="0"/>
                <a:cs typeface="Times New Roman" pitchFamily="18" charset="0"/>
              </a:rPr>
              <a:t>i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:=</a:t>
            </a:r>
            <a:r>
              <a:rPr lang="en-US" sz="2300" b="1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d</a:t>
            </a:r>
            <a:r>
              <a:rPr lang="en-US" sz="2300" b="1" dirty="0">
                <a:latin typeface="Courier New" pitchFamily="49" charset="0"/>
                <a:cs typeface="Times New Roman" pitchFamily="18" charset="0"/>
              </a:rPr>
              <a:t>+</a:t>
            </a:r>
            <a:r>
              <a:rPr lang="en-US" sz="2300" b="1" dirty="0">
                <a:solidFill>
                  <a:srgbClr val="00B0F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ru-RU" sz="2300" b="1" dirty="0" err="1">
                <a:latin typeface="Courier New" pitchFamily="49" charset="0"/>
                <a:cs typeface="Times New Roman" pitchFamily="18" charset="0"/>
              </a:rPr>
              <a:t>to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N </a:t>
            </a: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do</a:t>
            </a:r>
            <a:r>
              <a:rPr lang="ru-RU" sz="2300" b="1" dirty="0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begin</a:t>
            </a:r>
            <a:endParaRPr lang="ru-RU" sz="23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defRPr/>
            </a:pP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 </a:t>
            </a:r>
            <a:r>
              <a:rPr lang="ru-RU" sz="2300" b="1" dirty="0" err="1">
                <a:latin typeface="Courier New" pitchFamily="49" charset="0"/>
                <a:cs typeface="Times New Roman" pitchFamily="18" charset="0"/>
              </a:rPr>
              <a:t>read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(x);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defRPr/>
            </a:pP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 </a:t>
            </a: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a[</a:t>
            </a:r>
            <a:r>
              <a:rPr lang="ru-RU" sz="2300" b="1" dirty="0">
                <a:solidFill>
                  <a:srgbClr val="00B0F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] &gt; m </a:t>
            </a: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then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m:= a[</a:t>
            </a:r>
            <a:r>
              <a:rPr lang="ru-RU" sz="2300" b="1" dirty="0">
                <a:solidFill>
                  <a:srgbClr val="00B0F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];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defRPr/>
            </a:pP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 </a:t>
            </a: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m*x &gt; </a:t>
            </a:r>
            <a:r>
              <a:rPr lang="ru-RU" sz="2300" b="1" dirty="0" err="1">
                <a:latin typeface="Courier New" pitchFamily="49" charset="0"/>
                <a:cs typeface="Times New Roman" pitchFamily="18" charset="0"/>
              </a:rPr>
              <a:t>max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then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ru-RU" sz="2300" b="1" dirty="0" err="1">
                <a:latin typeface="Courier New" pitchFamily="49" charset="0"/>
                <a:cs typeface="Times New Roman" pitchFamily="18" charset="0"/>
              </a:rPr>
              <a:t>max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:= m*x;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defRPr/>
            </a:pP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 </a:t>
            </a: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300" b="1" dirty="0">
                <a:latin typeface="Courier New" pitchFamily="49" charset="0"/>
                <a:cs typeface="Times New Roman" pitchFamily="18" charset="0"/>
              </a:rPr>
              <a:t>j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:=</a:t>
            </a:r>
            <a:r>
              <a:rPr lang="ru-RU" sz="2300" b="1" dirty="0">
                <a:solidFill>
                  <a:srgbClr val="00B0F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to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d</a:t>
            </a:r>
            <a:r>
              <a:rPr lang="en-US" sz="2300" b="1" dirty="0">
                <a:latin typeface="Courier New" pitchFamily="49" charset="0"/>
                <a:cs typeface="Times New Roman" pitchFamily="18" charset="0"/>
              </a:rPr>
              <a:t>-</a:t>
            </a:r>
            <a:r>
              <a:rPr lang="en-US" sz="2300" b="1" dirty="0">
                <a:solidFill>
                  <a:srgbClr val="00B0F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do</a:t>
            </a:r>
            <a:r>
              <a:rPr lang="ru-RU" sz="2300" b="1" dirty="0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</a:t>
            </a:r>
          </a:p>
          <a:p>
            <a:pPr marL="269875" indent="-269875">
              <a:defRPr/>
            </a:pP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   a[</a:t>
            </a:r>
            <a:r>
              <a:rPr lang="en-US" sz="2300" b="1" dirty="0">
                <a:latin typeface="Courier New" pitchFamily="49" charset="0"/>
                <a:cs typeface="Times New Roman" pitchFamily="18" charset="0"/>
              </a:rPr>
              <a:t>j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]:= a[</a:t>
            </a:r>
            <a:r>
              <a:rPr lang="en-US" sz="2300" b="1" dirty="0">
                <a:latin typeface="Courier New" pitchFamily="49" charset="0"/>
                <a:cs typeface="Times New Roman" pitchFamily="18" charset="0"/>
              </a:rPr>
              <a:t>j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+</a:t>
            </a:r>
            <a:r>
              <a:rPr lang="ru-RU" sz="2300" b="1" dirty="0">
                <a:solidFill>
                  <a:srgbClr val="00B0F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];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defRPr/>
            </a:pP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  a[</a:t>
            </a:r>
            <a:r>
              <a:rPr lang="en-US" sz="2300" b="1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d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]:= x;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269875" indent="-269875">
              <a:defRPr/>
            </a:pPr>
            <a:r>
              <a:rPr lang="ru-RU" sz="2300" b="1" dirty="0" err="1">
                <a:solidFill>
                  <a:srgbClr val="0000CC"/>
                </a:solidFill>
                <a:latin typeface="Courier New" pitchFamily="49" charset="0"/>
                <a:cs typeface="Times New Roman" pitchFamily="18" charset="0"/>
              </a:rPr>
              <a:t>end</a:t>
            </a:r>
            <a:r>
              <a:rPr lang="ru-RU" sz="2300" b="1" dirty="0">
                <a:latin typeface="Courier New" pitchFamily="49" charset="0"/>
                <a:cs typeface="Times New Roman" pitchFamily="18" charset="0"/>
              </a:rPr>
              <a:t>;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50875" y="1628775"/>
          <a:ext cx="7559676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  <a:gridCol w="419982"/>
              </a:tblGrid>
              <a:tr h="371475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98" marB="45798"/>
                </a:tc>
              </a:tr>
            </a:tbl>
          </a:graphicData>
        </a:graphic>
      </p:graphicFrame>
      <p:sp>
        <p:nvSpPr>
          <p:cNvPr id="7" name="Прямоугольник 24"/>
          <p:cNvSpPr>
            <a:spLocks noChangeArrowheads="1"/>
          </p:cNvSpPr>
          <p:nvPr/>
        </p:nvSpPr>
        <p:spPr bwMode="auto">
          <a:xfrm>
            <a:off x="3868738" y="1182688"/>
            <a:ext cx="922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a[1]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Прямоугольник 29"/>
          <p:cNvSpPr>
            <a:spLocks noChangeArrowheads="1"/>
          </p:cNvSpPr>
          <p:nvPr/>
        </p:nvSpPr>
        <p:spPr bwMode="auto">
          <a:xfrm>
            <a:off x="7402513" y="1182688"/>
            <a:ext cx="369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Полилиния 8"/>
          <p:cNvSpPr>
            <a:spLocks noChangeArrowheads="1"/>
          </p:cNvSpPr>
          <p:nvPr/>
        </p:nvSpPr>
        <p:spPr bwMode="auto">
          <a:xfrm>
            <a:off x="3317875" y="1924050"/>
            <a:ext cx="4262438" cy="3987800"/>
          </a:xfrm>
          <a:custGeom>
            <a:avLst/>
            <a:gdLst>
              <a:gd name="T0" fmla="*/ 1844980 w 5039833"/>
              <a:gd name="T1" fmla="*/ 0 h 3147238"/>
              <a:gd name="T2" fmla="*/ 1532930 w 5039833"/>
              <a:gd name="T3" fmla="*/ 10681222 h 3147238"/>
              <a:gd name="T4" fmla="*/ 0 w 5039833"/>
              <a:gd name="T5" fmla="*/ 13022298 h 3147238"/>
              <a:gd name="T6" fmla="*/ 0 60000 65536"/>
              <a:gd name="T7" fmla="*/ 0 60000 65536"/>
              <a:gd name="T8" fmla="*/ 0 60000 65536"/>
              <a:gd name="T9" fmla="*/ 0 w 5039833"/>
              <a:gd name="T10" fmla="*/ 0 h 3147238"/>
              <a:gd name="T11" fmla="*/ 5039833 w 5039833"/>
              <a:gd name="T12" fmla="*/ 3147238 h 31472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39833" h="3147238">
                <a:moveTo>
                  <a:pt x="5039833" y="0"/>
                </a:moveTo>
                <a:cubicBezTo>
                  <a:pt x="4694275" y="944525"/>
                  <a:pt x="5027399" y="2056904"/>
                  <a:pt x="4187427" y="2581444"/>
                </a:cubicBezTo>
                <a:cubicBezTo>
                  <a:pt x="3347455" y="3105984"/>
                  <a:pt x="1334386" y="3042684"/>
                  <a:pt x="0" y="3147238"/>
                </a:cubicBezTo>
              </a:path>
            </a:pathLst>
          </a:custGeom>
          <a:noFill/>
          <a:ln w="12700" algn="ctr">
            <a:solidFill>
              <a:srgbClr val="FF0000"/>
            </a:solidFill>
            <a:round/>
            <a:headEnd type="oval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Полилиния 9"/>
          <p:cNvSpPr>
            <a:spLocks noChangeArrowheads="1"/>
          </p:cNvSpPr>
          <p:nvPr/>
        </p:nvSpPr>
        <p:spPr bwMode="auto">
          <a:xfrm>
            <a:off x="2860675" y="2052638"/>
            <a:ext cx="1403350" cy="2349500"/>
          </a:xfrm>
          <a:custGeom>
            <a:avLst/>
            <a:gdLst>
              <a:gd name="T0" fmla="*/ 2349 w 5039833"/>
              <a:gd name="T1" fmla="*/ 0 h 3147238"/>
              <a:gd name="T2" fmla="*/ 1703 w 5039833"/>
              <a:gd name="T3" fmla="*/ 331013 h 3147238"/>
              <a:gd name="T4" fmla="*/ 0 w 5039833"/>
              <a:gd name="T5" fmla="*/ 544829 h 3147238"/>
              <a:gd name="T6" fmla="*/ 0 60000 65536"/>
              <a:gd name="T7" fmla="*/ 0 60000 65536"/>
              <a:gd name="T8" fmla="*/ 0 60000 65536"/>
              <a:gd name="T9" fmla="*/ 0 w 5039833"/>
              <a:gd name="T10" fmla="*/ 0 h 3147238"/>
              <a:gd name="T11" fmla="*/ 5039833 w 5039833"/>
              <a:gd name="T12" fmla="*/ 3147238 h 31472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39833" h="3147238">
                <a:moveTo>
                  <a:pt x="5039833" y="0"/>
                </a:moveTo>
                <a:cubicBezTo>
                  <a:pt x="4694275" y="944525"/>
                  <a:pt x="4492874" y="1387581"/>
                  <a:pt x="3652902" y="1912121"/>
                </a:cubicBezTo>
                <a:cubicBezTo>
                  <a:pt x="2812930" y="2436661"/>
                  <a:pt x="1334386" y="3042684"/>
                  <a:pt x="0" y="3147238"/>
                </a:cubicBezTo>
              </a:path>
            </a:pathLst>
          </a:custGeom>
          <a:noFill/>
          <a:ln w="12700" algn="ctr">
            <a:solidFill>
              <a:srgbClr val="FF0000"/>
            </a:solidFill>
            <a:round/>
            <a:headEnd type="oval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36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0450" y="301625"/>
            <a:ext cx="8083550" cy="471488"/>
          </a:xfrm>
        </p:spPr>
        <p:txBody>
          <a:bodyPr>
            <a:noAutofit/>
          </a:bodyPr>
          <a:lstStyle/>
          <a:p>
            <a:pPr algn="l"/>
            <a:r>
              <a:rPr lang="ru-RU" altLang="ru-RU" sz="3000" b="1" dirty="0" smtClean="0"/>
              <a:t>27: сложная задача на программирование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139743-96A1-4F3E-BBAD-5E81AEA18A0E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ru-RU" altLang="ru-RU" sz="1400"/>
          </a:p>
        </p:txBody>
      </p:sp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1013354" y="832909"/>
            <a:ext cx="7245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i="1" dirty="0">
                <a:solidFill>
                  <a:srgbClr val="000000"/>
                </a:solidFill>
              </a:rPr>
              <a:t>Задача Б </a:t>
            </a:r>
            <a:r>
              <a:rPr lang="ru-RU" altLang="ru-RU" sz="2400" dirty="0">
                <a:solidFill>
                  <a:srgbClr val="000000"/>
                </a:solidFill>
              </a:rPr>
              <a:t>(</a:t>
            </a:r>
            <a:r>
              <a:rPr lang="en-US" altLang="ru-RU" sz="2400" dirty="0">
                <a:solidFill>
                  <a:srgbClr val="000000"/>
                </a:solidFill>
              </a:rPr>
              <a:t>4</a:t>
            </a:r>
            <a:r>
              <a:rPr lang="ru-RU" altLang="ru-RU" sz="2400" dirty="0">
                <a:solidFill>
                  <a:srgbClr val="000000"/>
                </a:solidFill>
              </a:rPr>
              <a:t> балла). Без сдвига (очередь-кольцо).</a:t>
            </a:r>
            <a:endParaRPr lang="ru-RU" alt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1038" y="2444750"/>
          <a:ext cx="3455984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998"/>
                <a:gridCol w="431998"/>
                <a:gridCol w="431998"/>
                <a:gridCol w="431998"/>
                <a:gridCol w="431998"/>
                <a:gridCol w="431998"/>
                <a:gridCol w="431998"/>
                <a:gridCol w="431998"/>
              </a:tblGrid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0" marR="0" marT="0" marB="0" anchor="ctr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 marL="0" marR="0" marT="0" marB="0" anchor="ctr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 marL="0" marR="0" marT="0" marB="0" anchor="ctr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 marL="0" marR="0" marT="0" marB="0" anchor="ctr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 marL="0" marR="0" marT="0" marB="0" anchor="ctr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6</a:t>
                      </a:r>
                      <a:endParaRPr lang="ru-RU" sz="1800" dirty="0"/>
                    </a:p>
                  </a:txBody>
                  <a:tcPr marL="0" marR="0" marT="0" marB="0" anchor="ctr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7</a:t>
                      </a:r>
                      <a:endParaRPr lang="ru-RU" sz="1800" dirty="0"/>
                    </a:p>
                  </a:txBody>
                  <a:tcPr marL="0" marR="0" marT="0" marB="0" anchor="ctr"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8</a:t>
                      </a:r>
                      <a:endParaRPr lang="ru-RU" sz="1800" dirty="0"/>
                    </a:p>
                  </a:txBody>
                  <a:tcPr marL="0" marR="0" marT="0" marB="0" anchor="ctr">
                    <a:solidFill>
                      <a:srgbClr val="66FF66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647700" y="1198563"/>
            <a:ext cx="523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667125" y="2051050"/>
            <a:ext cx="525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7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81038" y="1571625"/>
          <a:ext cx="7775568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  <a:gridCol w="431976"/>
              </a:tblGrid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6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7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8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9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10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11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12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13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14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15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16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17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18</a:t>
                      </a:r>
                      <a:endParaRPr lang="ru-RU" sz="1800" dirty="0"/>
                    </a:p>
                  </a:txBody>
                  <a:tcPr marL="0" marR="0" marT="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7818438" y="1198563"/>
            <a:ext cx="852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N-1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36588" y="2051050"/>
            <a:ext cx="523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2875" y="1198563"/>
            <a:ext cx="525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ru-RU" altLang="ru-RU" sz="1800" b="1">
              <a:solidFill>
                <a:srgbClr val="0000CC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84150" y="2400300"/>
            <a:ext cx="525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4673600" y="2400300"/>
            <a:ext cx="4337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a[</a:t>
            </a:r>
            <a:r>
              <a:rPr lang="en-US" altLang="ru-RU" sz="24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 mod d</a:t>
            </a: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]:=</a:t>
            </a:r>
            <a:r>
              <a:rPr lang="ru-RU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data[i];</a:t>
            </a:r>
            <a:endParaRPr lang="ru-RU" altLang="ru-RU" sz="18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514350" y="3021013"/>
            <a:ext cx="6111875" cy="461962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69790" anchor="ctr">
            <a:spAutoFit/>
          </a:bodyPr>
          <a:lstStyle/>
          <a:p>
            <a:pPr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/>
                <a:ea typeface="Times New Roman"/>
              </a:rPr>
              <a:t>for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i</a:t>
            </a:r>
            <a:r>
              <a:rPr lang="ru-RU" sz="2400" b="1" dirty="0">
                <a:latin typeface="Courier New"/>
                <a:ea typeface="Times New Roman"/>
              </a:rPr>
              <a:t>:=</a:t>
            </a:r>
            <a:r>
              <a:rPr lang="en-US" sz="2400" b="1" dirty="0">
                <a:solidFill>
                  <a:srgbClr val="00B0F0"/>
                </a:solidFill>
                <a:latin typeface="Courier New"/>
                <a:ea typeface="Times New Roman"/>
              </a:rPr>
              <a:t>0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to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d</a:t>
            </a:r>
            <a:r>
              <a:rPr lang="ru-RU" sz="2400" b="1" dirty="0">
                <a:latin typeface="Courier New"/>
                <a:ea typeface="Times New Roman"/>
              </a:rPr>
              <a:t>-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1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/>
                <a:ea typeface="Times New Roman"/>
              </a:rPr>
              <a:t>do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read</a:t>
            </a:r>
            <a:r>
              <a:rPr lang="ru-RU" sz="2400" b="1" dirty="0">
                <a:latin typeface="Courier New"/>
                <a:ea typeface="Times New Roman"/>
              </a:rPr>
              <a:t>(</a:t>
            </a:r>
            <a:r>
              <a:rPr lang="ru-RU" sz="2400" b="1" dirty="0" err="1">
                <a:latin typeface="Courier New"/>
                <a:ea typeface="Times New Roman"/>
              </a:rPr>
              <a:t>a</a:t>
            </a:r>
            <a:r>
              <a:rPr lang="ru-RU" sz="2400" b="1" dirty="0">
                <a:latin typeface="Courier New"/>
                <a:ea typeface="Times New Roman"/>
              </a:rPr>
              <a:t>[</a:t>
            </a:r>
            <a:r>
              <a:rPr lang="en-US" sz="2400" b="1" dirty="0" err="1">
                <a:latin typeface="Courier New"/>
                <a:ea typeface="Times New Roman"/>
              </a:rPr>
              <a:t>i</a:t>
            </a:r>
            <a:r>
              <a:rPr lang="ru-RU" sz="2400" b="1" dirty="0">
                <a:latin typeface="Courier New"/>
                <a:ea typeface="Times New Roman"/>
              </a:rPr>
              <a:t>]);</a:t>
            </a:r>
            <a:endParaRPr lang="ru-RU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514350" y="3678238"/>
            <a:ext cx="8404225" cy="2678112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69790" anchor="ctr">
            <a:spAutoFit/>
          </a:bodyPr>
          <a:lstStyle/>
          <a:p>
            <a:pPr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to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N-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do</a:t>
            </a:r>
            <a:r>
              <a:rPr lang="ru-RU" sz="2400" b="1" dirty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begin</a:t>
            </a:r>
            <a:endParaRPr lang="ru-RU" sz="2400" b="1" dirty="0">
              <a:solidFill>
                <a:srgbClr val="0000CC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read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);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k:=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mod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d;</a:t>
            </a:r>
            <a:endParaRPr lang="ru-RU" sz="2400" b="1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then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:=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max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then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max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:=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]:</a:t>
            </a:r>
            <a:r>
              <a:rPr lang="ru-RU" sz="2400" b="1" dirty="0" err="1">
                <a:latin typeface="Courier New" pitchFamily="49" charset="0"/>
                <a:cs typeface="Courier New" pitchFamily="49" charset="0"/>
              </a:rPr>
              <a:t>=x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defRPr/>
            </a:pPr>
            <a:r>
              <a:rPr lang="ru-RU" sz="2400" b="1" dirty="0" err="1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;     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747713" y="2492375"/>
            <a:ext cx="312737" cy="277813"/>
          </a:xfrm>
          <a:prstGeom prst="rect">
            <a:avLst/>
          </a:prstGeom>
          <a:solidFill>
            <a:srgbClr val="E6E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1171575" y="2492375"/>
            <a:ext cx="323850" cy="277813"/>
          </a:xfrm>
          <a:prstGeom prst="rect">
            <a:avLst/>
          </a:prstGeom>
          <a:solidFill>
            <a:srgbClr val="E6E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98613" y="2492375"/>
            <a:ext cx="330200" cy="277813"/>
          </a:xfrm>
          <a:prstGeom prst="rect">
            <a:avLst/>
          </a:prstGeom>
          <a:solidFill>
            <a:srgbClr val="E6E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000000"/>
                </a:solidFill>
              </a:rPr>
              <a:t>1</a:t>
            </a:r>
            <a:r>
              <a:rPr lang="en-US" altLang="ru-RU" sz="1800">
                <a:solidFill>
                  <a:srgbClr val="000000"/>
                </a:solidFill>
              </a:rPr>
              <a:t>1</a:t>
            </a: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020888" y="1981200"/>
            <a:ext cx="368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</a:t>
            </a:r>
            <a:endParaRPr lang="ru-RU" altLang="ru-RU" sz="1800"/>
          </a:p>
        </p:txBody>
      </p:sp>
      <p:sp>
        <p:nvSpPr>
          <p:cNvPr id="20" name="Полилиния 19"/>
          <p:cNvSpPr>
            <a:spLocks noChangeArrowheads="1"/>
          </p:cNvSpPr>
          <p:nvPr/>
        </p:nvSpPr>
        <p:spPr bwMode="auto">
          <a:xfrm>
            <a:off x="506413" y="2254250"/>
            <a:ext cx="1535112" cy="2403475"/>
          </a:xfrm>
          <a:custGeom>
            <a:avLst/>
            <a:gdLst>
              <a:gd name="T0" fmla="*/ 187768 w 1924988"/>
              <a:gd name="T1" fmla="*/ 2459482 h 2392325"/>
              <a:gd name="T2" fmla="*/ 51198 w 1924988"/>
              <a:gd name="T3" fmla="*/ 787035 h 2392325"/>
              <a:gd name="T4" fmla="*/ 494953 w 1924988"/>
              <a:gd name="T5" fmla="*/ 0 h 2392325"/>
              <a:gd name="T6" fmla="*/ 0 60000 65536"/>
              <a:gd name="T7" fmla="*/ 0 60000 65536"/>
              <a:gd name="T8" fmla="*/ 0 60000 65536"/>
              <a:gd name="T9" fmla="*/ 0 w 1924988"/>
              <a:gd name="T10" fmla="*/ 0 h 2392325"/>
              <a:gd name="T11" fmla="*/ 1924988 w 1924988"/>
              <a:gd name="T12" fmla="*/ 2392325 h 23923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4988" h="2392325">
                <a:moveTo>
                  <a:pt x="730271" y="2392325"/>
                </a:moveTo>
                <a:cubicBezTo>
                  <a:pt x="205091" y="1788880"/>
                  <a:pt x="0" y="1164265"/>
                  <a:pt x="199119" y="765544"/>
                </a:cubicBezTo>
                <a:cubicBezTo>
                  <a:pt x="398238" y="366823"/>
                  <a:pt x="988232" y="119898"/>
                  <a:pt x="1924988" y="0"/>
                </a:cubicBezTo>
              </a:path>
            </a:pathLst>
          </a:custGeom>
          <a:noFill/>
          <a:ln w="12700" algn="ctr">
            <a:solidFill>
              <a:srgbClr val="FF0000"/>
            </a:solidFill>
            <a:round/>
            <a:headEnd type="oval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2044700" y="2492375"/>
            <a:ext cx="330200" cy="277813"/>
          </a:xfrm>
          <a:prstGeom prst="rect">
            <a:avLst/>
          </a:prstGeom>
          <a:solidFill>
            <a:srgbClr val="E6E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000000"/>
                </a:solidFill>
              </a:rPr>
              <a:t>1</a:t>
            </a:r>
            <a:r>
              <a:rPr lang="en-US" altLang="ru-RU" sz="1800">
                <a:solidFill>
                  <a:srgbClr val="000000"/>
                </a:solidFill>
              </a:rPr>
              <a:t>2</a:t>
            </a:r>
            <a:endParaRPr lang="ru-RU" altLang="ru-RU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6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 animBg="1"/>
      <p:bldP spid="15" grpId="0" build="p" animBg="1"/>
      <p:bldP spid="16" grpId="0" animBg="1"/>
      <p:bldP spid="17" grpId="0" animBg="1"/>
      <p:bldP spid="18" grpId="0" animBg="1"/>
      <p:bldP spid="19" grpId="0"/>
      <p:bldP spid="20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4"/>
          <p:cNvSpPr txBox="1">
            <a:spLocks noChangeArrowheads="1"/>
          </p:cNvSpPr>
          <p:nvPr/>
        </p:nvSpPr>
        <p:spPr bwMode="auto">
          <a:xfrm>
            <a:off x="1115616" y="0"/>
            <a:ext cx="6599634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b="1" u="sng" dirty="0" smtClean="0">
                <a:latin typeface="Arial" pitchFamily="34" charset="0"/>
              </a:rPr>
              <a:t>Задача</a:t>
            </a:r>
            <a:endParaRPr lang="ru-RU" altLang="ru-RU" b="1" u="sng" dirty="0">
              <a:latin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D31EDD-AADD-4A23-88E4-EB7C721914B8}" type="slidenum">
              <a:rPr lang="ru-RU"/>
              <a:pPr>
                <a:defRPr/>
              </a:pPr>
              <a:t>18</a:t>
            </a:fld>
            <a:endParaRPr lang="ru-RU"/>
          </a:p>
        </p:txBody>
      </p:sp>
      <p:sp>
        <p:nvSpPr>
          <p:cNvPr id="35844" name="Rectangle 1"/>
          <p:cNvSpPr>
            <a:spLocks noChangeArrowheads="1"/>
          </p:cNvSpPr>
          <p:nvPr/>
        </p:nvSpPr>
        <p:spPr bwMode="auto">
          <a:xfrm>
            <a:off x="971600" y="214490"/>
            <a:ext cx="8065592" cy="646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altLang="ru-RU" b="1" dirty="0">
                <a:ea typeface="TimesNewRomanPSMT"/>
                <a:cs typeface="Times New Roman" pitchFamily="18" charset="0"/>
              </a:rPr>
              <a:t>По каналу связи передаётся последовательность положительных целых чисел, все числа не превышают 1000. Количество чисел известно, но может быть очень велико. Затем передаётся контрольное значение последовательности – наибольшее число </a:t>
            </a:r>
            <a:r>
              <a:rPr lang="ru-RU" altLang="ru-RU" b="1" i="1" dirty="0">
                <a:ea typeface="TimesNewRomanPSMT"/>
                <a:cs typeface="Times New Roman" pitchFamily="18" charset="0"/>
              </a:rPr>
              <a:t>R</a:t>
            </a:r>
            <a:r>
              <a:rPr lang="ru-RU" altLang="ru-RU" b="1" dirty="0">
                <a:ea typeface="TimesNewRomanPSMT"/>
                <a:cs typeface="Times New Roman" pitchFamily="18" charset="0"/>
              </a:rPr>
              <a:t>, удовлетворяющее следующим условиям:</a:t>
            </a:r>
            <a:endParaRPr lang="ru-RU" altLang="ru-RU" b="1" dirty="0">
              <a:latin typeface="Arial" pitchFamily="34" charset="0"/>
              <a:ea typeface="TimesNewRomanPSMT"/>
              <a:cs typeface="Times New Roman" pitchFamily="18" charset="0"/>
            </a:endParaRPr>
          </a:p>
          <a:p>
            <a:pPr algn="just" eaLnBrk="0" hangingPunct="0"/>
            <a:r>
              <a:rPr lang="ru-RU" altLang="ru-RU" b="1" dirty="0">
                <a:ea typeface="TimesNewRomanPSMT"/>
                <a:cs typeface="Times New Roman" pitchFamily="18" charset="0"/>
              </a:rPr>
              <a:t>1) </a:t>
            </a:r>
            <a:r>
              <a:rPr lang="ru-RU" altLang="ru-RU" b="1" i="1" dirty="0">
                <a:ea typeface="TimesNewRomanPSMT"/>
                <a:cs typeface="Times New Roman" pitchFamily="18" charset="0"/>
              </a:rPr>
              <a:t>R </a:t>
            </a:r>
            <a:r>
              <a:rPr lang="ru-RU" altLang="ru-RU" b="1" dirty="0">
                <a:ea typeface="TimesNewRomanPSMT"/>
                <a:cs typeface="Times New Roman" pitchFamily="18" charset="0"/>
              </a:rPr>
              <a:t>– произведение двух различных переданных элементов последовательности («различные» означает, что не рассматриваются квадраты переданных чисел; допускаются произведения различных элементов последовательности, равных по величине);</a:t>
            </a:r>
            <a:endParaRPr lang="ru-RU" altLang="ru-RU" b="1" dirty="0">
              <a:latin typeface="Arial" pitchFamily="34" charset="0"/>
              <a:ea typeface="TimesNewRomanPSMT"/>
              <a:cs typeface="Times New Roman" pitchFamily="18" charset="0"/>
            </a:endParaRPr>
          </a:p>
          <a:p>
            <a:pPr algn="just" eaLnBrk="0" hangingPunct="0"/>
            <a:r>
              <a:rPr lang="ru-RU" altLang="ru-RU" b="1" dirty="0">
                <a:ea typeface="TimesNewRomanPSMT"/>
                <a:cs typeface="TimesNewRomanPSMT"/>
              </a:rPr>
              <a:t>2) </a:t>
            </a:r>
            <a:r>
              <a:rPr lang="ru-RU" altLang="ru-RU" b="1" i="1" dirty="0">
                <a:ea typeface="TimesNewRomanPSMT"/>
                <a:cs typeface="TimesNewRomanPSMT"/>
              </a:rPr>
              <a:t>R </a:t>
            </a:r>
            <a:r>
              <a:rPr lang="ru-RU" altLang="ru-RU" b="1" dirty="0">
                <a:ea typeface="TimesNewRomanPSMT"/>
                <a:cs typeface="TimesNewRomanPSMT"/>
              </a:rPr>
              <a:t>делится на 21.</a:t>
            </a:r>
            <a:endParaRPr lang="ru-RU" altLang="ru-RU" b="1" dirty="0">
              <a:latin typeface="Arial" pitchFamily="34" charset="0"/>
            </a:endParaRPr>
          </a:p>
          <a:p>
            <a:pPr algn="just" eaLnBrk="0" hangingPunct="0"/>
            <a:r>
              <a:rPr lang="ru-RU" altLang="ru-RU" b="1" dirty="0">
                <a:ea typeface="TimesNewRomanPSMT"/>
                <a:cs typeface="TimesNewRomanPSMT"/>
              </a:rPr>
              <a:t>Если такого числа </a:t>
            </a:r>
            <a:r>
              <a:rPr lang="ru-RU" altLang="ru-RU" b="1" i="1" dirty="0">
                <a:ea typeface="TimesNewRomanPSMT"/>
                <a:cs typeface="TimesNewRomanPSMT"/>
              </a:rPr>
              <a:t>R </a:t>
            </a:r>
            <a:r>
              <a:rPr lang="ru-RU" altLang="ru-RU" b="1" dirty="0">
                <a:ea typeface="TimesNewRomanPSMT"/>
                <a:cs typeface="TimesNewRomanPSMT"/>
              </a:rPr>
              <a:t>нет, то контрольное значение полагается равным 0.</a:t>
            </a:r>
            <a:endParaRPr lang="ru-RU" altLang="ru-RU" b="1" dirty="0">
              <a:latin typeface="Arial" pitchFamily="34" charset="0"/>
            </a:endParaRPr>
          </a:p>
          <a:p>
            <a:pPr algn="just" eaLnBrk="0" hangingPunct="0"/>
            <a:r>
              <a:rPr lang="ru-RU" altLang="ru-RU" b="1" dirty="0">
                <a:ea typeface="TimesNewRomanPSMT"/>
                <a:cs typeface="TimesNewRomanPSMT"/>
              </a:rPr>
              <a:t>В результате помех при передаче как сами числа, так и контрольное значение могут быть искажены.</a:t>
            </a:r>
            <a:endParaRPr lang="ru-RU" altLang="ru-RU" b="1" dirty="0">
              <a:latin typeface="Arial" pitchFamily="34" charset="0"/>
            </a:endParaRPr>
          </a:p>
          <a:p>
            <a:pPr algn="just" eaLnBrk="0" hangingPunct="0"/>
            <a:endParaRPr lang="ru-RU" altLang="ru-RU" b="1" dirty="0">
              <a:ea typeface="TimesNewRomanPSMT"/>
              <a:cs typeface="TimesNewRomanPSMT"/>
            </a:endParaRPr>
          </a:p>
          <a:p>
            <a:pPr algn="just" eaLnBrk="0" hangingPunct="0"/>
            <a:r>
              <a:rPr lang="ru-RU" altLang="ru-RU" b="1" dirty="0">
                <a:ea typeface="TimesNewRomanPSMT"/>
                <a:cs typeface="TimesNewRomanPSMT"/>
              </a:rPr>
              <a:t>Напишите эффективную, в том числе по используемой памяти, программу (укажите используемую версию языка программирования, например, </a:t>
            </a:r>
            <a:r>
              <a:rPr lang="ru-RU" altLang="ru-RU" b="1" dirty="0" err="1">
                <a:ea typeface="TimesNewRomanPSMT"/>
                <a:cs typeface="TimesNewRomanPSMT"/>
              </a:rPr>
              <a:t>Borland</a:t>
            </a:r>
            <a:r>
              <a:rPr lang="ru-RU" altLang="ru-RU" b="1" dirty="0">
                <a:ea typeface="TimesNewRomanPSMT"/>
                <a:cs typeface="TimesNewRomanPSMT"/>
              </a:rPr>
              <a:t> </a:t>
            </a:r>
            <a:r>
              <a:rPr lang="ru-RU" altLang="ru-RU" b="1" dirty="0" err="1">
                <a:ea typeface="TimesNewRomanPSMT"/>
                <a:cs typeface="TimesNewRomanPSMT"/>
              </a:rPr>
              <a:t>Pascal</a:t>
            </a:r>
            <a:r>
              <a:rPr lang="ru-RU" altLang="ru-RU" b="1" dirty="0">
                <a:ea typeface="TimesNewRomanPSMT"/>
                <a:cs typeface="TimesNewRomanPSMT"/>
              </a:rPr>
              <a:t> 7.0), которая будет проверять правильность контрольного значения. </a:t>
            </a:r>
            <a:r>
              <a:rPr lang="ru-RU" altLang="ru-RU" b="1" u="sng" dirty="0">
                <a:ea typeface="TimesNewRomanPSMT"/>
                <a:cs typeface="TimesNewRomanPSMT"/>
              </a:rPr>
              <a:t>Программа должна напечатать отчёт по следующей форме:</a:t>
            </a:r>
            <a:endParaRPr lang="ru-RU" altLang="ru-RU" b="1" u="sng" dirty="0">
              <a:latin typeface="Arial" pitchFamily="34" charset="0"/>
            </a:endParaRPr>
          </a:p>
          <a:p>
            <a:pPr algn="ctr" eaLnBrk="0" hangingPunct="0"/>
            <a:r>
              <a:rPr lang="ru-RU" altLang="ru-RU" b="1" dirty="0">
                <a:latin typeface="Arial" pitchFamily="34" charset="0"/>
                <a:ea typeface="TimesNewRomanPSMT"/>
                <a:cs typeface="TimesNewRomanPSMT"/>
              </a:rPr>
              <a:t>Вычисленное контрольное значение: …</a:t>
            </a:r>
            <a:endParaRPr lang="ru-RU" altLang="ru-RU" b="1" dirty="0">
              <a:latin typeface="Arial" pitchFamily="34" charset="0"/>
            </a:endParaRPr>
          </a:p>
          <a:p>
            <a:pPr algn="ctr" eaLnBrk="0" hangingPunct="0"/>
            <a:r>
              <a:rPr lang="ru-RU" altLang="ru-RU" b="1" dirty="0">
                <a:latin typeface="Arial" pitchFamily="34" charset="0"/>
                <a:ea typeface="TimesNewRomanPSMT"/>
                <a:cs typeface="TimesNewRomanPSMT"/>
              </a:rPr>
              <a:t>Контроль пройден (или – Контроль не пройден)</a:t>
            </a:r>
            <a:endParaRPr lang="ru-RU" altLang="ru-RU" b="1" dirty="0">
              <a:latin typeface="Arial" pitchFamily="34" charset="0"/>
            </a:endParaRPr>
          </a:p>
          <a:p>
            <a:pPr algn="just" eaLnBrk="0" hangingPunct="0"/>
            <a:r>
              <a:rPr lang="ru-RU" altLang="ru-RU" b="1" dirty="0">
                <a:ea typeface="TimesNewRomanPSMT"/>
                <a:cs typeface="TimesNewRomanPSMT"/>
              </a:rPr>
              <a:t>Перед текстом программы кратко опишите используемый Вами алгоритм решения. На вход программе в первой строке подаётся количество чисел </a:t>
            </a:r>
            <a:r>
              <a:rPr lang="ru-RU" altLang="ru-RU" b="1" i="1" dirty="0">
                <a:ea typeface="TimesNewRomanPSMT"/>
                <a:cs typeface="TimesNewRomanPSMT"/>
              </a:rPr>
              <a:t>N</a:t>
            </a:r>
            <a:r>
              <a:rPr lang="ru-RU" altLang="ru-RU" b="1" dirty="0">
                <a:ea typeface="TimesNewRomanPSMT"/>
                <a:cs typeface="TimesNewRomanPSMT"/>
              </a:rPr>
              <a:t>. В каждой из последующих </a:t>
            </a:r>
            <a:r>
              <a:rPr lang="ru-RU" altLang="ru-RU" b="1" i="1" dirty="0">
                <a:ea typeface="TimesNewRomanPSMT"/>
                <a:cs typeface="TimesNewRomanPSMT"/>
              </a:rPr>
              <a:t>N </a:t>
            </a:r>
            <a:r>
              <a:rPr lang="ru-RU" altLang="ru-RU" b="1" dirty="0">
                <a:ea typeface="TimesNewRomanPSMT"/>
                <a:cs typeface="TimesNewRomanPSMT"/>
              </a:rPr>
              <a:t>строк записано одно натуральное число, не превышающее 1000. В последней строке записано контрольное значение.</a:t>
            </a:r>
            <a:endParaRPr lang="ru-RU" altLang="ru-RU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23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7DA60-3F1B-487D-B9D7-2806814EDEBA}" type="slidenum">
              <a:rPr lang="ru-RU"/>
              <a:pPr>
                <a:defRPr/>
              </a:pPr>
              <a:t>19</a:t>
            </a:fld>
            <a:endParaRPr lang="ru-RU"/>
          </a:p>
        </p:txBody>
      </p:sp>
      <p:sp>
        <p:nvSpPr>
          <p:cNvPr id="36867" name="TextBox 3"/>
          <p:cNvSpPr txBox="1">
            <a:spLocks noChangeArrowheads="1"/>
          </p:cNvSpPr>
          <p:nvPr/>
        </p:nvSpPr>
        <p:spPr bwMode="auto">
          <a:xfrm>
            <a:off x="142875" y="2143125"/>
            <a:ext cx="3857625" cy="4524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b="1" i="1" u="sng">
                <a:solidFill>
                  <a:srgbClr val="0000FF"/>
                </a:solidFill>
              </a:rPr>
              <a:t>Пример входных данных:</a:t>
            </a:r>
          </a:p>
          <a:p>
            <a:r>
              <a:rPr lang="ru-RU" altLang="ru-RU" b="1">
                <a:solidFill>
                  <a:srgbClr val="0000FF"/>
                </a:solidFill>
              </a:rPr>
              <a:t>6        </a:t>
            </a:r>
            <a:endParaRPr lang="ru-RU" altLang="ru-RU" b="1" i="1">
              <a:solidFill>
                <a:srgbClr val="0000FF"/>
              </a:solidFill>
            </a:endParaRPr>
          </a:p>
          <a:p>
            <a:r>
              <a:rPr lang="ru-RU" altLang="ru-RU" b="1">
                <a:solidFill>
                  <a:srgbClr val="0000FF"/>
                </a:solidFill>
              </a:rPr>
              <a:t>70</a:t>
            </a:r>
          </a:p>
          <a:p>
            <a:r>
              <a:rPr lang="ru-RU" altLang="ru-RU" b="1">
                <a:solidFill>
                  <a:srgbClr val="0000FF"/>
                </a:solidFill>
              </a:rPr>
              <a:t>21</a:t>
            </a:r>
          </a:p>
          <a:p>
            <a:r>
              <a:rPr lang="ru-RU" altLang="ru-RU" b="1">
                <a:solidFill>
                  <a:srgbClr val="0000FF"/>
                </a:solidFill>
              </a:rPr>
              <a:t>997</a:t>
            </a:r>
          </a:p>
          <a:p>
            <a:r>
              <a:rPr lang="ru-RU" altLang="ru-RU" b="1">
                <a:solidFill>
                  <a:srgbClr val="0000FF"/>
                </a:solidFill>
              </a:rPr>
              <a:t>7</a:t>
            </a:r>
          </a:p>
          <a:p>
            <a:r>
              <a:rPr lang="ru-RU" altLang="ru-RU" b="1">
                <a:solidFill>
                  <a:srgbClr val="0000FF"/>
                </a:solidFill>
              </a:rPr>
              <a:t>9</a:t>
            </a:r>
          </a:p>
          <a:p>
            <a:r>
              <a:rPr lang="ru-RU" altLang="ru-RU" b="1">
                <a:solidFill>
                  <a:srgbClr val="0000FF"/>
                </a:solidFill>
              </a:rPr>
              <a:t>300</a:t>
            </a:r>
          </a:p>
          <a:p>
            <a:r>
              <a:rPr lang="ru-RU" altLang="ru-RU" b="1">
                <a:solidFill>
                  <a:srgbClr val="0000FF"/>
                </a:solidFill>
              </a:rPr>
              <a:t>21000    </a:t>
            </a:r>
            <a:endParaRPr lang="ru-RU" altLang="ru-RU" b="1" i="1">
              <a:solidFill>
                <a:srgbClr val="00B050"/>
              </a:solidFill>
            </a:endParaRPr>
          </a:p>
          <a:p>
            <a:endParaRPr lang="ru-RU" altLang="ru-RU" b="1" i="1" u="sng">
              <a:solidFill>
                <a:srgbClr val="0000FF"/>
              </a:solidFill>
            </a:endParaRPr>
          </a:p>
          <a:p>
            <a:r>
              <a:rPr lang="ru-RU" altLang="ru-RU" b="1" i="1" u="sng">
                <a:solidFill>
                  <a:srgbClr val="0000FF"/>
                </a:solidFill>
              </a:rPr>
              <a:t>Пример выходных данных </a:t>
            </a:r>
            <a:r>
              <a:rPr lang="ru-RU" altLang="ru-RU" b="1" i="1">
                <a:solidFill>
                  <a:srgbClr val="0000FF"/>
                </a:solidFill>
              </a:rPr>
              <a:t>для приведённого выше примера входных данных:</a:t>
            </a:r>
          </a:p>
          <a:p>
            <a:r>
              <a:rPr lang="ru-RU" altLang="ru-RU" b="1">
                <a:solidFill>
                  <a:srgbClr val="0000FF"/>
                </a:solidFill>
                <a:latin typeface="Century Gothic" pitchFamily="34" charset="0"/>
              </a:rPr>
              <a:t>Вычисленное контрольное значение: 21000</a:t>
            </a:r>
          </a:p>
          <a:p>
            <a:r>
              <a:rPr lang="ru-RU" altLang="ru-RU" b="1">
                <a:solidFill>
                  <a:srgbClr val="0000FF"/>
                </a:solidFill>
                <a:latin typeface="Century Gothic" pitchFamily="34" charset="0"/>
              </a:rPr>
              <a:t>Контроль пройден</a:t>
            </a:r>
          </a:p>
        </p:txBody>
      </p:sp>
      <p:sp>
        <p:nvSpPr>
          <p:cNvPr id="36868" name="TextBox 4"/>
          <p:cNvSpPr txBox="1">
            <a:spLocks noChangeArrowheads="1"/>
          </p:cNvSpPr>
          <p:nvPr/>
        </p:nvSpPr>
        <p:spPr bwMode="auto">
          <a:xfrm>
            <a:off x="4214813" y="214313"/>
            <a:ext cx="45720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altLang="ru-RU" sz="2000" b="1" dirty="0">
                <a:ea typeface="TimesNewRomanPSMT"/>
                <a:cs typeface="Times New Roman" pitchFamily="18" charset="0"/>
              </a:rPr>
              <a:t>По каналу связи передаётся последовательность положительных целых чисел, все числа не превышают 1000. Количество чисел известно, но может быть очень велико. Затем передаётся </a:t>
            </a:r>
            <a:r>
              <a:rPr lang="ru-RU" altLang="ru-RU" sz="2000" b="1" u="sng" dirty="0">
                <a:ea typeface="TimesNewRomanPSMT"/>
                <a:cs typeface="Times New Roman" pitchFamily="18" charset="0"/>
              </a:rPr>
              <a:t>контрольное значение последовательности – наибольшее число </a:t>
            </a:r>
            <a:r>
              <a:rPr lang="ru-RU" altLang="ru-RU" sz="2000" b="1" i="1" u="sng" dirty="0">
                <a:ea typeface="TimesNewRomanPSMT"/>
                <a:cs typeface="Times New Roman" pitchFamily="18" charset="0"/>
              </a:rPr>
              <a:t>R</a:t>
            </a:r>
            <a:r>
              <a:rPr lang="ru-RU" altLang="ru-RU" sz="2000" b="1" u="sng" dirty="0">
                <a:ea typeface="TimesNewRomanPSMT"/>
                <a:cs typeface="Times New Roman" pitchFamily="18" charset="0"/>
              </a:rPr>
              <a:t>, удовлетворяющее следующим условиям:</a:t>
            </a:r>
            <a:endParaRPr lang="ru-RU" altLang="ru-RU" sz="2000" b="1" u="sng" dirty="0">
              <a:latin typeface="Arial" pitchFamily="34" charset="0"/>
              <a:ea typeface="TimesNewRomanPSMT"/>
              <a:cs typeface="Times New Roman" pitchFamily="18" charset="0"/>
            </a:endParaRPr>
          </a:p>
          <a:p>
            <a:pPr algn="just" eaLnBrk="0" hangingPunct="0"/>
            <a:r>
              <a:rPr lang="ru-RU" altLang="ru-RU" sz="2000" b="1" dirty="0">
                <a:ea typeface="TimesNewRomanPSMT"/>
                <a:cs typeface="Times New Roman" pitchFamily="18" charset="0"/>
              </a:rPr>
              <a:t>1) </a:t>
            </a:r>
            <a:r>
              <a:rPr lang="ru-RU" altLang="ru-RU" sz="2000" b="1" i="1" dirty="0">
                <a:ea typeface="TimesNewRomanPSMT"/>
                <a:cs typeface="Times New Roman" pitchFamily="18" charset="0"/>
              </a:rPr>
              <a:t>R </a:t>
            </a:r>
            <a:r>
              <a:rPr lang="ru-RU" altLang="ru-RU" sz="2000" b="1" dirty="0">
                <a:ea typeface="TimesNewRomanPSMT"/>
                <a:cs typeface="Times New Roman" pitchFamily="18" charset="0"/>
              </a:rPr>
              <a:t>– произведение двух различных переданных элементов последовательности («различные» означает, что не рассматриваются квадраты переданных чисел; допускаются произведения различных элементов последовательности, равных по величине);</a:t>
            </a:r>
            <a:endParaRPr lang="ru-RU" altLang="ru-RU" sz="2000" b="1" dirty="0">
              <a:latin typeface="Arial" pitchFamily="34" charset="0"/>
            </a:endParaRPr>
          </a:p>
          <a:p>
            <a:pPr algn="just" eaLnBrk="0" hangingPunct="0"/>
            <a:r>
              <a:rPr lang="ru-RU" altLang="ru-RU" sz="2000" b="1" dirty="0">
                <a:ea typeface="TimesNewRomanPSMT"/>
                <a:cs typeface="TimesNewRomanPSMT"/>
              </a:rPr>
              <a:t>2) </a:t>
            </a:r>
            <a:r>
              <a:rPr lang="ru-RU" altLang="ru-RU" sz="2000" b="1" i="1" dirty="0">
                <a:ea typeface="TimesNewRomanPSMT"/>
                <a:cs typeface="TimesNewRomanPSMT"/>
              </a:rPr>
              <a:t>R </a:t>
            </a:r>
            <a:r>
              <a:rPr lang="ru-RU" altLang="ru-RU" sz="2000" b="1" dirty="0">
                <a:ea typeface="TimesNewRomanPSMT"/>
                <a:cs typeface="TimesNewRomanPSMT"/>
              </a:rPr>
              <a:t>делится на 21.</a:t>
            </a:r>
            <a:endParaRPr lang="ru-RU" altLang="ru-RU" sz="2000" b="1" dirty="0">
              <a:latin typeface="Arial" pitchFamily="34" charset="0"/>
            </a:endParaRPr>
          </a:p>
          <a:p>
            <a:pPr algn="just" eaLnBrk="0" hangingPunct="0"/>
            <a:r>
              <a:rPr lang="ru-RU" altLang="ru-RU" sz="2000" b="1" dirty="0">
                <a:ea typeface="TimesNewRomanPSMT"/>
                <a:cs typeface="TimesNewRomanPSMT"/>
              </a:rPr>
              <a:t>Если такого числа </a:t>
            </a:r>
            <a:r>
              <a:rPr lang="ru-RU" altLang="ru-RU" sz="2000" b="1" i="1" dirty="0">
                <a:ea typeface="TimesNewRomanPSMT"/>
                <a:cs typeface="TimesNewRomanPSMT"/>
              </a:rPr>
              <a:t>R </a:t>
            </a:r>
            <a:r>
              <a:rPr lang="ru-RU" altLang="ru-RU" sz="2000" b="1" dirty="0">
                <a:ea typeface="TimesNewRomanPSMT"/>
                <a:cs typeface="TimesNewRomanPSMT"/>
              </a:rPr>
              <a:t>нет, то контрольное значение полагается равным 0.</a:t>
            </a:r>
            <a:endParaRPr lang="ru-RU" altLang="ru-RU" sz="2000" b="1" dirty="0">
              <a:latin typeface="Arial" pitchFamily="34" charset="0"/>
            </a:endParaRPr>
          </a:p>
        </p:txBody>
      </p:sp>
      <p:sp>
        <p:nvSpPr>
          <p:cNvPr id="36869" name="Прямоугольник 5"/>
          <p:cNvSpPr>
            <a:spLocks noChangeArrowheads="1"/>
          </p:cNvSpPr>
          <p:nvPr/>
        </p:nvSpPr>
        <p:spPr bwMode="auto">
          <a:xfrm>
            <a:off x="214313" y="500063"/>
            <a:ext cx="3786187" cy="1477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b="1">
                <a:solidFill>
                  <a:srgbClr val="FF0000"/>
                </a:solidFill>
                <a:ea typeface="TimesNewRomanPSMT"/>
                <a:cs typeface="Times New Roman" pitchFamily="18" charset="0"/>
              </a:rPr>
              <a:t>Напишите эффективную, в том числе по используемой памяти, программу , которая будет проверять правильность контрольного значения. </a:t>
            </a:r>
            <a:endParaRPr lang="ru-RU" altLang="ru-RU">
              <a:solidFill>
                <a:srgbClr val="FF0000"/>
              </a:solidFill>
              <a:ea typeface="TimesNewRomanPSMT"/>
              <a:cs typeface="Times New Roman" pitchFamily="18" charset="0"/>
            </a:endParaRPr>
          </a:p>
        </p:txBody>
      </p:sp>
      <p:sp>
        <p:nvSpPr>
          <p:cNvPr id="36870" name="TextBox 6"/>
          <p:cNvSpPr txBox="1">
            <a:spLocks noChangeArrowheads="1"/>
          </p:cNvSpPr>
          <p:nvPr/>
        </p:nvSpPr>
        <p:spPr bwMode="auto">
          <a:xfrm>
            <a:off x="857250" y="2571750"/>
            <a:ext cx="3357563" cy="2308225"/>
          </a:xfrm>
          <a:prstGeom prst="rect">
            <a:avLst/>
          </a:prstGeom>
          <a:solidFill>
            <a:srgbClr val="EBF1CF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b="1" dirty="0">
                <a:ea typeface="TimesNewRomanPSMT"/>
                <a:cs typeface="Times New Roman" pitchFamily="18" charset="0"/>
              </a:rPr>
              <a:t>На </a:t>
            </a:r>
            <a:r>
              <a:rPr lang="ru-RU" altLang="ru-RU" b="1" u="sng" dirty="0">
                <a:ea typeface="TimesNewRomanPSMT"/>
                <a:cs typeface="Times New Roman" pitchFamily="18" charset="0"/>
              </a:rPr>
              <a:t>вход </a:t>
            </a:r>
            <a:r>
              <a:rPr lang="ru-RU" altLang="ru-RU" b="1" dirty="0">
                <a:ea typeface="TimesNewRomanPSMT"/>
                <a:cs typeface="Times New Roman" pitchFamily="18" charset="0"/>
              </a:rPr>
              <a:t>программе в первой строке подаётся количество чисел </a:t>
            </a:r>
            <a:r>
              <a:rPr lang="ru-RU" altLang="ru-RU" b="1" i="1" dirty="0">
                <a:ea typeface="TimesNewRomanPSMT"/>
                <a:cs typeface="Times New Roman" pitchFamily="18" charset="0"/>
              </a:rPr>
              <a:t>N</a:t>
            </a:r>
            <a:r>
              <a:rPr lang="ru-RU" altLang="ru-RU" b="1" dirty="0">
                <a:ea typeface="TimesNewRomanPSMT"/>
                <a:cs typeface="Times New Roman" pitchFamily="18" charset="0"/>
              </a:rPr>
              <a:t>. В каждой из последующих </a:t>
            </a:r>
            <a:r>
              <a:rPr lang="ru-RU" altLang="ru-RU" b="1" i="1" dirty="0">
                <a:ea typeface="TimesNewRomanPSMT"/>
                <a:cs typeface="Times New Roman" pitchFamily="18" charset="0"/>
              </a:rPr>
              <a:t>N </a:t>
            </a:r>
            <a:r>
              <a:rPr lang="ru-RU" altLang="ru-RU" b="1" dirty="0">
                <a:ea typeface="TimesNewRomanPSMT"/>
                <a:cs typeface="Times New Roman" pitchFamily="18" charset="0"/>
              </a:rPr>
              <a:t>строк записано одно натуральное число, не превышающее 1000. В последней строке записано контрольное значение.</a:t>
            </a:r>
            <a:endParaRPr lang="ru-RU" altLang="ru-RU" dirty="0">
              <a:ea typeface="TimesNewRomanPSM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47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499176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000" b="1" dirty="0">
                <a:ea typeface="Calibri" pitchFamily="34" charset="0"/>
                <a:cs typeface="Times New Roman" pitchFamily="18" charset="0"/>
              </a:rPr>
              <a:t>Д</a:t>
            </a:r>
            <a:r>
              <a:rPr lang="ru-RU" sz="3000" b="1" dirty="0" smtClean="0">
                <a:ea typeface="Calibri" pitchFamily="34" charset="0"/>
                <a:cs typeface="Times New Roman" pitchFamily="18" charset="0"/>
              </a:rPr>
              <a:t>ля получения максимального балла от учащегося требуется:</a:t>
            </a:r>
            <a:endParaRPr lang="ru-RU" sz="3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FC3148-8A13-42F2-9E8A-5B926BBBF132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60099" y="1412647"/>
            <a:ext cx="8572500" cy="501675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0" hangingPunct="0">
              <a:buFont typeface="Calibri" pitchFamily="34" charset="0"/>
              <a:buAutoNum type="arabicPeriod"/>
            </a:pPr>
            <a:r>
              <a:rPr lang="ru-RU" altLang="ru-RU" sz="2000" b="1" dirty="0">
                <a:ea typeface="Calibri" pitchFamily="34" charset="0"/>
                <a:cs typeface="Times New Roman" pitchFamily="18" charset="0"/>
              </a:rPr>
              <a:t>уметь анализировать «накрученное» условие и представлять метод решения в виде формальной записи на языке программирования;</a:t>
            </a:r>
          </a:p>
          <a:p>
            <a:pPr algn="just" eaLnBrk="0" hangingPunct="0">
              <a:buFont typeface="Calibri" pitchFamily="34" charset="0"/>
              <a:buAutoNum type="arabicPeriod"/>
            </a:pPr>
            <a:r>
              <a:rPr lang="ru-RU" altLang="ru-RU" sz="2000" b="1" dirty="0">
                <a:ea typeface="Calibri" pitchFamily="34" charset="0"/>
                <a:cs typeface="Times New Roman" pitchFamily="18" charset="0"/>
              </a:rPr>
              <a:t>хорошо знать способы описания и обработки переменных целого, вещественно, строкового, логического типов данных (так, примеров  описания строковых данных в </a:t>
            </a:r>
            <a:r>
              <a:rPr lang="ru-RU" altLang="ru-RU" sz="2000" b="1" dirty="0" err="1">
                <a:ea typeface="Calibri" pitchFamily="34" charset="0"/>
                <a:cs typeface="Times New Roman" pitchFamily="18" charset="0"/>
              </a:rPr>
              <a:t>КИМе</a:t>
            </a:r>
            <a:r>
              <a:rPr lang="ru-RU" altLang="ru-RU" sz="2000" b="1" dirty="0">
                <a:ea typeface="Calibri" pitchFamily="34" charset="0"/>
                <a:cs typeface="Times New Roman" pitchFamily="18" charset="0"/>
              </a:rPr>
              <a:t> нет)</a:t>
            </a:r>
            <a:endParaRPr lang="ru-RU" altLang="ru-RU" sz="2000" b="1" dirty="0"/>
          </a:p>
          <a:p>
            <a:pPr algn="just" eaLnBrk="0" hangingPunct="0">
              <a:buFont typeface="Calibri" pitchFamily="34" charset="0"/>
              <a:buAutoNum type="arabicPeriod"/>
            </a:pPr>
            <a:r>
              <a:rPr lang="ru-RU" altLang="ru-RU" sz="2000" b="1" dirty="0">
                <a:ea typeface="Calibri" pitchFamily="34" charset="0"/>
                <a:cs typeface="Calibri" pitchFamily="34" charset="0"/>
              </a:rPr>
              <a:t>обладать знаниями и умениями </a:t>
            </a:r>
            <a:r>
              <a:rPr lang="ru-RU" altLang="ru-RU" sz="2000" b="1" dirty="0" smtClean="0">
                <a:ea typeface="Calibri" pitchFamily="34" charset="0"/>
                <a:cs typeface="Calibri" pitchFamily="34" charset="0"/>
              </a:rPr>
              <a:t> необходимыми для решения задания 25 плюс </a:t>
            </a:r>
            <a:r>
              <a:rPr lang="ru-RU" altLang="ru-RU" sz="2000" b="1" dirty="0">
                <a:ea typeface="Calibri" pitchFamily="34" charset="0"/>
                <a:cs typeface="Calibri" pitchFamily="34" charset="0"/>
              </a:rPr>
              <a:t>следующими:</a:t>
            </a:r>
            <a:endParaRPr lang="ru-RU" altLang="ru-RU" sz="2000" b="1" dirty="0"/>
          </a:p>
          <a:p>
            <a:pPr lvl="1" algn="just" eaLnBrk="0" hangingPunct="0">
              <a:buFont typeface="Calibri" pitchFamily="34" charset="0"/>
              <a:buAutoNum type="alphaUcPeriod"/>
            </a:pPr>
            <a:r>
              <a:rPr lang="ru-RU" altLang="ru-RU" sz="2000" b="1" dirty="0">
                <a:ea typeface="Calibri" pitchFamily="34" charset="0"/>
                <a:cs typeface="Calibri" pitchFamily="34" charset="0"/>
              </a:rPr>
              <a:t>Слияние двух упорядоченных массивов в один без использования сортировки.</a:t>
            </a:r>
            <a:endParaRPr lang="ru-RU" altLang="ru-RU" sz="2000" b="1" dirty="0"/>
          </a:p>
          <a:p>
            <a:pPr lvl="1" algn="just" eaLnBrk="0" hangingPunct="0">
              <a:buFont typeface="Calibri" pitchFamily="34" charset="0"/>
              <a:buAutoNum type="alphaUcPeriod"/>
            </a:pPr>
            <a:r>
              <a:rPr lang="ru-RU" altLang="ru-RU" sz="2000" b="1" dirty="0">
                <a:ea typeface="Calibri" pitchFamily="34" charset="0"/>
                <a:cs typeface="Calibri" pitchFamily="34" charset="0"/>
              </a:rPr>
              <a:t>Обработка отдельных символов данной строки. Подсчет частоты появления символа в строке.</a:t>
            </a:r>
            <a:endParaRPr lang="ru-RU" altLang="ru-RU" sz="2000" b="1" dirty="0"/>
          </a:p>
          <a:p>
            <a:pPr lvl="1" algn="just" eaLnBrk="0" hangingPunct="0">
              <a:buFont typeface="Calibri" pitchFamily="34" charset="0"/>
              <a:buAutoNum type="alphaUcPeriod"/>
            </a:pPr>
            <a:r>
              <a:rPr lang="ru-RU" altLang="ru-RU" sz="2000" b="1" dirty="0">
                <a:ea typeface="Calibri" pitchFamily="34" charset="0"/>
                <a:cs typeface="Calibri" pitchFamily="34" charset="0"/>
              </a:rPr>
              <a:t>Работа с подстроками данной строки с разбиением на слова по пробельным символам. Поиск подстроки внутри данной строки, замена найденной подстроки на другую строку.</a:t>
            </a:r>
            <a:endParaRPr lang="ru-RU" altLang="ru-RU" sz="2000" b="1" dirty="0"/>
          </a:p>
          <a:p>
            <a:pPr algn="just" eaLnBrk="0" hangingPunct="0"/>
            <a:r>
              <a:rPr lang="ru-RU" altLang="ru-RU" sz="2000" b="1" dirty="0">
                <a:ea typeface="Calibri" pitchFamily="34" charset="0"/>
                <a:cs typeface="Calibri" pitchFamily="34" charset="0"/>
              </a:rPr>
              <a:t>4. </a:t>
            </a:r>
            <a:r>
              <a:rPr lang="ru-RU" altLang="ru-RU" sz="2000" b="1" dirty="0" smtClean="0">
                <a:ea typeface="Calibri" pitchFamily="34" charset="0"/>
                <a:cs typeface="Calibri" pitchFamily="34" charset="0"/>
              </a:rPr>
              <a:t>иметь </a:t>
            </a:r>
            <a:r>
              <a:rPr lang="ru-RU" altLang="ru-RU" sz="2000" b="1" dirty="0">
                <a:ea typeface="Calibri" pitchFamily="34" charset="0"/>
                <a:cs typeface="Calibri" pitchFamily="34" charset="0"/>
              </a:rPr>
              <a:t>достаточный опыт написания программ, чтобы «чувствовать» и исправлять возможные ошибки без использования компьютера.</a:t>
            </a:r>
            <a:endParaRPr lang="ru-RU" alt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6478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8CBDC1-9FA6-4C56-837C-1A8B6335BD1F}" type="slidenum">
              <a:rPr lang="ru-RU"/>
              <a:pPr>
                <a:defRPr/>
              </a:pPr>
              <a:t>20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043608" y="1060624"/>
            <a:ext cx="8064896" cy="50629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Произведение двух чисел делится на 21, если: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900" b="1" dirty="0">
                <a:latin typeface="+mn-lt"/>
                <a:cs typeface="+mn-cs"/>
              </a:rPr>
              <a:t>один из сомножителей делится на 21 (второй может быть любым) либо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900" b="1" dirty="0">
                <a:latin typeface="+mn-lt"/>
                <a:cs typeface="+mn-cs"/>
              </a:rPr>
              <a:t>ни один из сомножителей не делится на 21, причём один из сомножителей делится на 7, а другой – на 3.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Поэтому программа, вычисляющая кодовое число, может работать так.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Программа читает все входные данные один раз, не запоминая все данные в массиве. Программа для прочитанного фрагмента входной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последовательности хранит значения четырёх величин: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М7 – самое большое число, кратное 7, но не кратное 3;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M3 – самое большое число, кратное 3, но не кратное 7;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M21 – самое большое число, кратное 21;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МAX – самое большое число среди всех элементов последовательности,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отличное от М21 (если число М21 встретилось более одного раза и оно же является максимальным, то MAX = M21).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После того как все данные прочитаны, искомое контрольное значение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>
                <a:latin typeface="+mn-lt"/>
                <a:cs typeface="+mn-cs"/>
              </a:rPr>
              <a:t>вычисляется как максимум из произведений М21*MAX и М7*М3.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3608" y="44624"/>
            <a:ext cx="7743204" cy="10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Словесное описание алгоритма решения задачи, предваряющее  ее запись на языке программирования является обязательной частью решения задачи </a:t>
            </a:r>
            <a:r>
              <a:rPr lang="ru-RU" sz="2000" b="1" dirty="0" smtClean="0">
                <a:latin typeface="+mn-lt"/>
                <a:cs typeface="+mn-cs"/>
              </a:rPr>
              <a:t>27:</a:t>
            </a:r>
            <a:endParaRPr lang="ru-RU" sz="2000" b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5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1C5EA8-5155-4E80-A60C-6DE22B28098E}" type="slidenum">
              <a:rPr lang="ru-RU"/>
              <a:pPr>
                <a:defRPr/>
              </a:pPr>
              <a:t>21</a:t>
            </a:fld>
            <a:endParaRPr lang="ru-RU"/>
          </a:p>
        </p:txBody>
      </p:sp>
      <p:sp>
        <p:nvSpPr>
          <p:cNvPr id="39939" name="TextBox 3"/>
          <p:cNvSpPr txBox="1">
            <a:spLocks noChangeArrowheads="1"/>
          </p:cNvSpPr>
          <p:nvPr/>
        </p:nvSpPr>
        <p:spPr bwMode="auto">
          <a:xfrm>
            <a:off x="142875" y="214313"/>
            <a:ext cx="8858250" cy="6370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ru-RU" sz="2400" b="1" dirty="0" err="1">
                <a:solidFill>
                  <a:srgbClr val="FF0000"/>
                </a:solidFill>
              </a:rPr>
              <a:t>var</a:t>
            </a:r>
            <a:r>
              <a:rPr lang="en-US" altLang="ru-RU" sz="2400" b="1" dirty="0">
                <a:solidFill>
                  <a:srgbClr val="FF0000"/>
                </a:solidFill>
              </a:rPr>
              <a:t> M7,M3,M21,R,MAX,dat,res,i,N: </a:t>
            </a:r>
            <a:r>
              <a:rPr lang="en-US" altLang="ru-RU" sz="2400" b="1" dirty="0" err="1">
                <a:solidFill>
                  <a:srgbClr val="FF0000"/>
                </a:solidFill>
              </a:rPr>
              <a:t>longint</a:t>
            </a:r>
            <a:r>
              <a:rPr lang="en-US" altLang="ru-RU" sz="2400" b="1" dirty="0">
                <a:solidFill>
                  <a:srgbClr val="FF0000"/>
                </a:solidFill>
              </a:rPr>
              <a:t>;</a:t>
            </a:r>
          </a:p>
          <a:p>
            <a:r>
              <a:rPr lang="en-US" altLang="ru-RU" sz="2400" b="1" dirty="0"/>
              <a:t>begin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M7 := 0;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M3 := 0;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M21 := 0;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MAX := 0;</a:t>
            </a:r>
          </a:p>
          <a:p>
            <a:r>
              <a:rPr lang="en-US" altLang="ru-RU" sz="2400" b="1" dirty="0" err="1"/>
              <a:t>readln</a:t>
            </a:r>
            <a:r>
              <a:rPr lang="en-US" altLang="ru-RU" sz="2400" b="1" dirty="0"/>
              <a:t>(N);</a:t>
            </a:r>
          </a:p>
          <a:p>
            <a:r>
              <a:rPr lang="pt-BR" altLang="ru-RU" sz="2400" b="1" dirty="0"/>
              <a:t>for i := 1 to N do</a:t>
            </a:r>
          </a:p>
          <a:p>
            <a:r>
              <a:rPr lang="en-US" altLang="ru-RU" sz="2400" b="1" dirty="0"/>
              <a:t>Begin</a:t>
            </a:r>
            <a:endParaRPr lang="ru-RU" altLang="ru-RU" sz="2400" b="1" dirty="0"/>
          </a:p>
          <a:p>
            <a:r>
              <a:rPr lang="ru-RU" altLang="ru-RU" sz="2400" b="1" dirty="0"/>
              <a:t> …</a:t>
            </a:r>
            <a:endParaRPr lang="en-US" altLang="ru-RU" sz="2400" b="1" dirty="0"/>
          </a:p>
          <a:p>
            <a:r>
              <a:rPr lang="en-US" altLang="ru-RU" sz="2400" b="1" dirty="0"/>
              <a:t>end;</a:t>
            </a:r>
          </a:p>
          <a:p>
            <a:r>
              <a:rPr lang="en-US" altLang="ru-RU" sz="2400" b="1" dirty="0" err="1"/>
              <a:t>readln</a:t>
            </a:r>
            <a:r>
              <a:rPr lang="en-US" altLang="ru-RU" sz="2400" b="1" dirty="0"/>
              <a:t>(R);</a:t>
            </a:r>
          </a:p>
          <a:p>
            <a:r>
              <a:rPr lang="en-US" altLang="ru-RU" sz="2400" b="1" dirty="0">
                <a:solidFill>
                  <a:srgbClr val="0000FF"/>
                </a:solidFill>
              </a:rPr>
              <a:t>if (M7*M3 &lt; M21*MAX) then</a:t>
            </a:r>
            <a:r>
              <a:rPr lang="ru-RU" altLang="ru-RU" sz="2400" b="1" dirty="0">
                <a:solidFill>
                  <a:srgbClr val="0000FF"/>
                </a:solidFill>
              </a:rPr>
              <a:t> </a:t>
            </a:r>
            <a:r>
              <a:rPr lang="en-US" altLang="ru-RU" sz="2400" b="1" dirty="0">
                <a:solidFill>
                  <a:srgbClr val="0000FF"/>
                </a:solidFill>
              </a:rPr>
              <a:t>res := M21*MAX</a:t>
            </a:r>
            <a:r>
              <a:rPr lang="ru-RU" altLang="ru-RU" sz="2400" b="1" dirty="0">
                <a:solidFill>
                  <a:srgbClr val="0000FF"/>
                </a:solidFill>
              </a:rPr>
              <a:t> </a:t>
            </a:r>
            <a:r>
              <a:rPr lang="en-US" altLang="ru-RU" sz="2400" b="1" dirty="0">
                <a:solidFill>
                  <a:srgbClr val="0000FF"/>
                </a:solidFill>
              </a:rPr>
              <a:t>else</a:t>
            </a:r>
            <a:r>
              <a:rPr lang="ru-RU" altLang="ru-RU" sz="2400" b="1" dirty="0">
                <a:solidFill>
                  <a:srgbClr val="0000FF"/>
                </a:solidFill>
              </a:rPr>
              <a:t> </a:t>
            </a:r>
            <a:r>
              <a:rPr lang="en-US" altLang="ru-RU" sz="2400" b="1" dirty="0">
                <a:solidFill>
                  <a:srgbClr val="0000FF"/>
                </a:solidFill>
              </a:rPr>
              <a:t>res := M7*M3;</a:t>
            </a:r>
          </a:p>
          <a:p>
            <a:r>
              <a:rPr lang="ru-RU" altLang="ru-RU" sz="2400" b="1" dirty="0" err="1">
                <a:solidFill>
                  <a:srgbClr val="0000FF"/>
                </a:solidFill>
              </a:rPr>
              <a:t>writeln</a:t>
            </a:r>
            <a:r>
              <a:rPr lang="ru-RU" altLang="ru-RU" sz="2400" b="1" dirty="0">
                <a:solidFill>
                  <a:srgbClr val="0000FF"/>
                </a:solidFill>
              </a:rPr>
              <a:t>('Вычисленное контрольное значение: ',</a:t>
            </a:r>
            <a:r>
              <a:rPr lang="ru-RU" altLang="ru-RU" sz="2400" b="1" dirty="0" err="1">
                <a:solidFill>
                  <a:srgbClr val="0000FF"/>
                </a:solidFill>
              </a:rPr>
              <a:t>res</a:t>
            </a:r>
            <a:r>
              <a:rPr lang="ru-RU" altLang="ru-RU" sz="2400" b="1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ru-RU" sz="2400" b="1" dirty="0">
                <a:solidFill>
                  <a:srgbClr val="0000FF"/>
                </a:solidFill>
              </a:rPr>
              <a:t>if R = res then </a:t>
            </a:r>
            <a:r>
              <a:rPr lang="en-US" altLang="ru-RU" sz="2400" b="1" dirty="0" err="1">
                <a:solidFill>
                  <a:srgbClr val="0000FF"/>
                </a:solidFill>
              </a:rPr>
              <a:t>writeln</a:t>
            </a:r>
            <a:r>
              <a:rPr lang="en-US" altLang="ru-RU" sz="2400" b="1" dirty="0">
                <a:solidFill>
                  <a:srgbClr val="0000FF"/>
                </a:solidFill>
              </a:rPr>
              <a:t>('</a:t>
            </a:r>
            <a:r>
              <a:rPr lang="ru-RU" altLang="ru-RU" sz="2400" b="1" dirty="0">
                <a:solidFill>
                  <a:srgbClr val="0000FF"/>
                </a:solidFill>
              </a:rPr>
              <a:t>Контроль пройден')</a:t>
            </a:r>
          </a:p>
          <a:p>
            <a:r>
              <a:rPr lang="ru-RU" altLang="ru-RU" sz="2400" b="1" dirty="0" err="1">
                <a:solidFill>
                  <a:srgbClr val="0000FF"/>
                </a:solidFill>
              </a:rPr>
              <a:t>else</a:t>
            </a:r>
            <a:r>
              <a:rPr lang="ru-RU" altLang="ru-RU" sz="2400" b="1" dirty="0">
                <a:solidFill>
                  <a:srgbClr val="0000FF"/>
                </a:solidFill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</a:rPr>
              <a:t>writeln</a:t>
            </a:r>
            <a:r>
              <a:rPr lang="ru-RU" altLang="ru-RU" sz="2400" b="1" dirty="0">
                <a:solidFill>
                  <a:srgbClr val="0000FF"/>
                </a:solidFill>
              </a:rPr>
              <a:t>('Контроль не пройден');</a:t>
            </a:r>
          </a:p>
          <a:p>
            <a:r>
              <a:rPr lang="en-US" altLang="ru-RU" sz="2400" b="1" dirty="0"/>
              <a:t>end.</a:t>
            </a:r>
            <a:endParaRPr lang="ru-RU" altLang="ru-RU" sz="2400" b="1" dirty="0"/>
          </a:p>
        </p:txBody>
      </p:sp>
      <p:sp>
        <p:nvSpPr>
          <p:cNvPr id="39940" name="TextBox 4"/>
          <p:cNvSpPr txBox="1">
            <a:spLocks noChangeArrowheads="1"/>
          </p:cNvSpPr>
          <p:nvPr/>
        </p:nvSpPr>
        <p:spPr bwMode="auto">
          <a:xfrm>
            <a:off x="6000750" y="285750"/>
            <a:ext cx="2571750" cy="92392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b="1">
                <a:solidFill>
                  <a:srgbClr val="FF0000"/>
                </a:solidFill>
                <a:ea typeface="TimesNewRomanPSMT"/>
                <a:cs typeface="Times New Roman" pitchFamily="18" charset="0"/>
              </a:rPr>
              <a:t>Количество чисел  </a:t>
            </a:r>
            <a:r>
              <a:rPr lang="en-US" altLang="ru-RU" b="1">
                <a:solidFill>
                  <a:srgbClr val="FF0000"/>
                </a:solidFill>
                <a:ea typeface="TimesNewRomanPSMT"/>
                <a:cs typeface="Times New Roman" pitchFamily="18" charset="0"/>
              </a:rPr>
              <a:t>N </a:t>
            </a:r>
            <a:r>
              <a:rPr lang="ru-RU" altLang="ru-RU" b="1">
                <a:solidFill>
                  <a:srgbClr val="FF0000"/>
                </a:solidFill>
                <a:ea typeface="TimesNewRomanPSMT"/>
                <a:cs typeface="Times New Roman" pitchFamily="18" charset="0"/>
              </a:rPr>
              <a:t>известно, но может быть очень велико. </a:t>
            </a:r>
            <a:endParaRPr lang="ru-RU" altLang="ru-RU">
              <a:solidFill>
                <a:srgbClr val="FF0000"/>
              </a:solidFill>
              <a:ea typeface="TimesNewRomanPSMT"/>
              <a:cs typeface="Times New Roman" pitchFamily="18" charset="0"/>
            </a:endParaRPr>
          </a:p>
        </p:txBody>
      </p:sp>
      <p:sp>
        <p:nvSpPr>
          <p:cNvPr id="39941" name="TextBox 5"/>
          <p:cNvSpPr txBox="1">
            <a:spLocks noChangeArrowheads="1"/>
          </p:cNvSpPr>
          <p:nvPr/>
        </p:nvSpPr>
        <p:spPr bwMode="auto">
          <a:xfrm>
            <a:off x="3500438" y="1357313"/>
            <a:ext cx="3571875" cy="2032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b="1">
                <a:solidFill>
                  <a:srgbClr val="FF0000"/>
                </a:solidFill>
                <a:ea typeface="TimesNewRomanPSMT"/>
                <a:cs typeface="Times New Roman" pitchFamily="18" charset="0"/>
              </a:rPr>
              <a:t>все числа не превышают 1000</a:t>
            </a:r>
          </a:p>
          <a:p>
            <a:r>
              <a:rPr lang="ru-RU" altLang="ru-RU" b="1">
                <a:solidFill>
                  <a:srgbClr val="FF0000"/>
                </a:solidFill>
                <a:ea typeface="TimesNewRomanPSMT"/>
                <a:cs typeface="Times New Roman" pitchFamily="18" charset="0"/>
              </a:rPr>
              <a:t>…</a:t>
            </a:r>
          </a:p>
          <a:p>
            <a:endParaRPr lang="ru-RU" altLang="ru-RU" b="1">
              <a:solidFill>
                <a:srgbClr val="FF0000"/>
              </a:solidFill>
              <a:ea typeface="TimesNewRomanPSMT"/>
              <a:cs typeface="Times New Roman" pitchFamily="18" charset="0"/>
            </a:endParaRPr>
          </a:p>
          <a:p>
            <a:r>
              <a:rPr lang="ru-RU" altLang="ru-RU" b="1" i="1">
                <a:solidFill>
                  <a:srgbClr val="FF0000"/>
                </a:solidFill>
                <a:ea typeface="TimesNewRomanPSMT"/>
                <a:cs typeface="Times New Roman" pitchFamily="18" charset="0"/>
              </a:rPr>
              <a:t>R </a:t>
            </a:r>
            <a:r>
              <a:rPr lang="ru-RU" altLang="ru-RU" b="1">
                <a:solidFill>
                  <a:srgbClr val="FF0000"/>
                </a:solidFill>
                <a:ea typeface="TimesNewRomanPSMT"/>
                <a:cs typeface="Times New Roman" pitchFamily="18" charset="0"/>
              </a:rPr>
              <a:t>– произведение двух различных переданных элементов последовательности</a:t>
            </a:r>
          </a:p>
          <a:p>
            <a:endParaRPr lang="ru-RU" altLang="ru-RU">
              <a:ea typeface="TimesNewRomanPSM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40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E25332-8906-4C7A-ABF8-499E1D4B0F1E}" type="slidenum">
              <a:rPr lang="ru-RU"/>
              <a:pPr>
                <a:defRPr/>
              </a:pPr>
              <a:t>22</a:t>
            </a:fld>
            <a:endParaRPr lang="ru-RU"/>
          </a:p>
        </p:txBody>
      </p:sp>
      <p:sp>
        <p:nvSpPr>
          <p:cNvPr id="40963" name="TextBox 3"/>
          <p:cNvSpPr txBox="1">
            <a:spLocks noChangeArrowheads="1"/>
          </p:cNvSpPr>
          <p:nvPr/>
        </p:nvSpPr>
        <p:spPr bwMode="auto">
          <a:xfrm>
            <a:off x="142875" y="214313"/>
            <a:ext cx="8858250" cy="6370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ru-RU" sz="2400" b="1">
                <a:solidFill>
                  <a:srgbClr val="FF0000"/>
                </a:solidFill>
              </a:rPr>
              <a:t>var M7,M3,M21,R,MAX,dat,res,i,N: longint;</a:t>
            </a:r>
          </a:p>
          <a:p>
            <a:r>
              <a:rPr lang="en-US" altLang="ru-RU" sz="2400" b="1"/>
              <a:t>begin</a:t>
            </a:r>
          </a:p>
          <a:p>
            <a:r>
              <a:rPr lang="en-US" altLang="ru-RU" sz="2400" b="1">
                <a:solidFill>
                  <a:srgbClr val="006600"/>
                </a:solidFill>
              </a:rPr>
              <a:t>M7 := 0;</a:t>
            </a:r>
          </a:p>
          <a:p>
            <a:r>
              <a:rPr lang="en-US" altLang="ru-RU" sz="2400" b="1">
                <a:solidFill>
                  <a:srgbClr val="006600"/>
                </a:solidFill>
              </a:rPr>
              <a:t>M3 := 0;</a:t>
            </a:r>
          </a:p>
          <a:p>
            <a:r>
              <a:rPr lang="en-US" altLang="ru-RU" sz="2400" b="1">
                <a:solidFill>
                  <a:srgbClr val="006600"/>
                </a:solidFill>
              </a:rPr>
              <a:t>M21 := 0;</a:t>
            </a:r>
          </a:p>
          <a:p>
            <a:r>
              <a:rPr lang="en-US" altLang="ru-RU" sz="2400" b="1">
                <a:solidFill>
                  <a:srgbClr val="006600"/>
                </a:solidFill>
              </a:rPr>
              <a:t>MAX := 0;</a:t>
            </a:r>
          </a:p>
          <a:p>
            <a:r>
              <a:rPr lang="en-US" altLang="ru-RU" sz="2400" b="1"/>
              <a:t>readln(N);</a:t>
            </a:r>
          </a:p>
          <a:p>
            <a:r>
              <a:rPr lang="pt-BR" altLang="ru-RU" sz="2400" b="1"/>
              <a:t>for i := 1 to N do</a:t>
            </a:r>
          </a:p>
          <a:p>
            <a:r>
              <a:rPr lang="en-US" altLang="ru-RU" sz="2400" b="1"/>
              <a:t>Begin</a:t>
            </a:r>
            <a:endParaRPr lang="ru-RU" altLang="ru-RU" sz="2400" b="1"/>
          </a:p>
          <a:p>
            <a:r>
              <a:rPr lang="ru-RU" altLang="ru-RU" sz="2400" b="1"/>
              <a:t> …</a:t>
            </a:r>
            <a:endParaRPr lang="en-US" altLang="ru-RU" sz="2400" b="1"/>
          </a:p>
          <a:p>
            <a:r>
              <a:rPr lang="en-US" altLang="ru-RU" sz="2400" b="1"/>
              <a:t>end;</a:t>
            </a:r>
          </a:p>
          <a:p>
            <a:r>
              <a:rPr lang="en-US" altLang="ru-RU" sz="2400" b="1"/>
              <a:t>readln(R);</a:t>
            </a:r>
          </a:p>
          <a:p>
            <a:r>
              <a:rPr lang="en-US" altLang="ru-RU" sz="2400" b="1">
                <a:solidFill>
                  <a:srgbClr val="0000FF"/>
                </a:solidFill>
              </a:rPr>
              <a:t>if (M7*M3 &lt; M21*MAX) then</a:t>
            </a:r>
            <a:r>
              <a:rPr lang="ru-RU" altLang="ru-RU" sz="2400" b="1">
                <a:solidFill>
                  <a:srgbClr val="0000FF"/>
                </a:solidFill>
              </a:rPr>
              <a:t> </a:t>
            </a:r>
            <a:r>
              <a:rPr lang="en-US" altLang="ru-RU" sz="2400" b="1">
                <a:solidFill>
                  <a:srgbClr val="0000FF"/>
                </a:solidFill>
              </a:rPr>
              <a:t>res := M21*MAX</a:t>
            </a:r>
            <a:r>
              <a:rPr lang="ru-RU" altLang="ru-RU" sz="2400" b="1">
                <a:solidFill>
                  <a:srgbClr val="0000FF"/>
                </a:solidFill>
              </a:rPr>
              <a:t> </a:t>
            </a:r>
            <a:r>
              <a:rPr lang="en-US" altLang="ru-RU" sz="2400" b="1">
                <a:solidFill>
                  <a:srgbClr val="0000FF"/>
                </a:solidFill>
              </a:rPr>
              <a:t>else</a:t>
            </a:r>
            <a:r>
              <a:rPr lang="ru-RU" altLang="ru-RU" sz="2400" b="1">
                <a:solidFill>
                  <a:srgbClr val="0000FF"/>
                </a:solidFill>
              </a:rPr>
              <a:t> </a:t>
            </a:r>
            <a:r>
              <a:rPr lang="en-US" altLang="ru-RU" sz="2400" b="1">
                <a:solidFill>
                  <a:srgbClr val="0000FF"/>
                </a:solidFill>
              </a:rPr>
              <a:t>res := M7*M3;</a:t>
            </a:r>
          </a:p>
          <a:p>
            <a:r>
              <a:rPr lang="ru-RU" altLang="ru-RU" sz="2400" b="1">
                <a:solidFill>
                  <a:srgbClr val="0000FF"/>
                </a:solidFill>
              </a:rPr>
              <a:t>writeln('Вычисленное контрольное значение: ',res);</a:t>
            </a:r>
          </a:p>
          <a:p>
            <a:r>
              <a:rPr lang="en-US" altLang="ru-RU" sz="2400" b="1">
                <a:solidFill>
                  <a:srgbClr val="0000FF"/>
                </a:solidFill>
              </a:rPr>
              <a:t>if R = res then writeln('</a:t>
            </a:r>
            <a:r>
              <a:rPr lang="ru-RU" altLang="ru-RU" sz="2400" b="1">
                <a:solidFill>
                  <a:srgbClr val="0000FF"/>
                </a:solidFill>
              </a:rPr>
              <a:t>Контроль пройден')</a:t>
            </a:r>
          </a:p>
          <a:p>
            <a:r>
              <a:rPr lang="ru-RU" altLang="ru-RU" sz="2400" b="1">
                <a:solidFill>
                  <a:srgbClr val="0000FF"/>
                </a:solidFill>
              </a:rPr>
              <a:t>else writeln('Контроль не пройден');</a:t>
            </a:r>
          </a:p>
          <a:p>
            <a:r>
              <a:rPr lang="en-US" altLang="ru-RU" sz="2400" b="1"/>
              <a:t>end.</a:t>
            </a:r>
            <a:endParaRPr lang="ru-RU" altLang="ru-RU" sz="2400" b="1"/>
          </a:p>
        </p:txBody>
      </p:sp>
      <p:sp>
        <p:nvSpPr>
          <p:cNvPr id="40964" name="TextBox 5"/>
          <p:cNvSpPr txBox="1">
            <a:spLocks noChangeArrowheads="1"/>
          </p:cNvSpPr>
          <p:nvPr/>
        </p:nvSpPr>
        <p:spPr bwMode="auto">
          <a:xfrm>
            <a:off x="3429000" y="857250"/>
            <a:ext cx="3571875" cy="3140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b="1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контрольное значение последовательности – </a:t>
            </a:r>
            <a:r>
              <a:rPr lang="ru-RU" altLang="ru-RU" b="1" u="sng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наибольшее число </a:t>
            </a:r>
            <a:r>
              <a:rPr lang="ru-RU" altLang="ru-RU" b="1" i="1" u="sng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R</a:t>
            </a:r>
            <a:r>
              <a:rPr lang="ru-RU" altLang="ru-RU" b="1" u="sng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, удовлетворяющее следующим условиям:</a:t>
            </a:r>
            <a:r>
              <a:rPr lang="ru-RU" altLang="ru-RU" b="1" i="1">
                <a:solidFill>
                  <a:schemeClr val="bg1"/>
                </a:solidFill>
                <a:ea typeface="TimesNewRomanPSMT"/>
                <a:cs typeface="Times New Roman" pitchFamily="18" charset="0"/>
              </a:rPr>
              <a:t> </a:t>
            </a:r>
            <a:endParaRPr lang="en-US" altLang="ru-RU" b="1" i="1">
              <a:solidFill>
                <a:schemeClr val="bg1"/>
              </a:solidFill>
              <a:ea typeface="TimesNewRomanPSMT"/>
              <a:cs typeface="Times New Roman" pitchFamily="18" charset="0"/>
            </a:endParaRPr>
          </a:p>
          <a:p>
            <a:r>
              <a:rPr lang="en-US" altLang="ru-RU" b="1" i="1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1) </a:t>
            </a:r>
            <a:r>
              <a:rPr lang="ru-RU" altLang="ru-RU" b="1" i="1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R </a:t>
            </a:r>
            <a:r>
              <a:rPr lang="ru-RU" altLang="ru-RU" b="1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– произведение двух различных переданных элементов последовательности</a:t>
            </a:r>
            <a:endParaRPr lang="en-US" altLang="ru-RU" b="1" i="1">
              <a:solidFill>
                <a:srgbClr val="006600"/>
              </a:solidFill>
              <a:ea typeface="TimesNewRomanPSMT"/>
              <a:cs typeface="Times New Roman" pitchFamily="18" charset="0"/>
            </a:endParaRPr>
          </a:p>
          <a:p>
            <a:r>
              <a:rPr lang="en-US" altLang="ru-RU" b="1" i="1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2) </a:t>
            </a:r>
            <a:r>
              <a:rPr lang="ru-RU" altLang="ru-RU" b="1" i="1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R </a:t>
            </a:r>
            <a:r>
              <a:rPr lang="ru-RU" altLang="ru-RU" b="1">
                <a:solidFill>
                  <a:srgbClr val="006600"/>
                </a:solidFill>
                <a:ea typeface="TimesNewRomanPSMT"/>
                <a:cs typeface="Times New Roman" pitchFamily="18" charset="0"/>
              </a:rPr>
              <a:t>делится на 21</a:t>
            </a:r>
            <a:endParaRPr lang="en-US" altLang="ru-RU" b="1" u="sng">
              <a:solidFill>
                <a:srgbClr val="006600"/>
              </a:solidFill>
              <a:ea typeface="TimesNewRomanPSMT"/>
              <a:cs typeface="Times New Roman" pitchFamily="18" charset="0"/>
            </a:endParaRPr>
          </a:p>
          <a:p>
            <a:endParaRPr lang="en-US" altLang="ru-RU" b="1" u="sng">
              <a:solidFill>
                <a:srgbClr val="006600"/>
              </a:solidFill>
              <a:ea typeface="TimesNewRomanPSMT"/>
              <a:cs typeface="Times New Roman" pitchFamily="18" charset="0"/>
            </a:endParaRPr>
          </a:p>
          <a:p>
            <a:endParaRPr lang="ru-RU" altLang="ru-RU">
              <a:solidFill>
                <a:srgbClr val="006600"/>
              </a:solidFill>
              <a:ea typeface="TimesNewRomanPSM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84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B4DB75-4B35-4773-A8A5-AF5B923E4B4C}" type="slidenum">
              <a:rPr lang="ru-RU"/>
              <a:pPr>
                <a:defRPr/>
              </a:pPr>
              <a:t>23</a:t>
            </a:fld>
            <a:endParaRPr lang="ru-RU"/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142875" y="71438"/>
            <a:ext cx="8858250" cy="6740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ru-RU" sz="2400" b="1">
                <a:solidFill>
                  <a:srgbClr val="FF0000"/>
                </a:solidFill>
              </a:rPr>
              <a:t>var M7,M3,M21,R,MAX,dat,res,i,N: longint;</a:t>
            </a:r>
          </a:p>
          <a:p>
            <a:r>
              <a:rPr lang="en-US" altLang="ru-RU" sz="2400" b="1"/>
              <a:t>begin</a:t>
            </a:r>
          </a:p>
          <a:p>
            <a:r>
              <a:rPr lang="en-US" altLang="ru-RU" sz="2400" b="1">
                <a:solidFill>
                  <a:srgbClr val="006600"/>
                </a:solidFill>
              </a:rPr>
              <a:t>M7 := 0;</a:t>
            </a:r>
          </a:p>
          <a:p>
            <a:r>
              <a:rPr lang="en-US" altLang="ru-RU" sz="2400" b="1">
                <a:solidFill>
                  <a:srgbClr val="006600"/>
                </a:solidFill>
              </a:rPr>
              <a:t>M3 := 0;</a:t>
            </a:r>
          </a:p>
          <a:p>
            <a:r>
              <a:rPr lang="en-US" altLang="ru-RU" sz="2400" b="1">
                <a:solidFill>
                  <a:srgbClr val="006600"/>
                </a:solidFill>
              </a:rPr>
              <a:t>M21 := 0;</a:t>
            </a:r>
          </a:p>
          <a:p>
            <a:r>
              <a:rPr lang="en-US" altLang="ru-RU" sz="2400" b="1">
                <a:solidFill>
                  <a:srgbClr val="006600"/>
                </a:solidFill>
              </a:rPr>
              <a:t>MAX := 0;</a:t>
            </a:r>
          </a:p>
          <a:p>
            <a:r>
              <a:rPr lang="en-US" altLang="ru-RU" sz="2400" b="1"/>
              <a:t>readln(N);</a:t>
            </a:r>
          </a:p>
          <a:p>
            <a:r>
              <a:rPr lang="pt-BR" altLang="ru-RU" sz="2400" b="1"/>
              <a:t>for i := 1 to N do</a:t>
            </a:r>
          </a:p>
          <a:p>
            <a:r>
              <a:rPr lang="en-US" altLang="ru-RU" sz="2400" b="1"/>
              <a:t>Begin</a:t>
            </a:r>
            <a:endParaRPr lang="ru-RU" altLang="ru-RU" sz="2400" b="1"/>
          </a:p>
          <a:p>
            <a:r>
              <a:rPr lang="ru-RU" altLang="ru-RU" sz="2400" b="1"/>
              <a:t> …</a:t>
            </a:r>
          </a:p>
          <a:p>
            <a:endParaRPr lang="en-US" altLang="ru-RU" sz="2400" b="1"/>
          </a:p>
          <a:p>
            <a:r>
              <a:rPr lang="en-US" altLang="ru-RU" sz="2400" b="1"/>
              <a:t>end;</a:t>
            </a:r>
          </a:p>
          <a:p>
            <a:r>
              <a:rPr lang="en-US" altLang="ru-RU" sz="2400" b="1"/>
              <a:t>readln(R);</a:t>
            </a:r>
          </a:p>
          <a:p>
            <a:r>
              <a:rPr lang="en-US" altLang="ru-RU" sz="2400" b="1">
                <a:solidFill>
                  <a:srgbClr val="0000FF"/>
                </a:solidFill>
              </a:rPr>
              <a:t>if (M7*M3 &lt; M21*MAX) then</a:t>
            </a:r>
            <a:r>
              <a:rPr lang="ru-RU" altLang="ru-RU" sz="2400" b="1">
                <a:solidFill>
                  <a:srgbClr val="0000FF"/>
                </a:solidFill>
              </a:rPr>
              <a:t> </a:t>
            </a:r>
            <a:r>
              <a:rPr lang="en-US" altLang="ru-RU" sz="2400" b="1">
                <a:solidFill>
                  <a:srgbClr val="0000FF"/>
                </a:solidFill>
              </a:rPr>
              <a:t>res := M21*MAX</a:t>
            </a:r>
            <a:r>
              <a:rPr lang="ru-RU" altLang="ru-RU" sz="2400" b="1">
                <a:solidFill>
                  <a:srgbClr val="0000FF"/>
                </a:solidFill>
              </a:rPr>
              <a:t> </a:t>
            </a:r>
            <a:r>
              <a:rPr lang="en-US" altLang="ru-RU" sz="2400" b="1">
                <a:solidFill>
                  <a:srgbClr val="0000FF"/>
                </a:solidFill>
              </a:rPr>
              <a:t>else</a:t>
            </a:r>
            <a:r>
              <a:rPr lang="ru-RU" altLang="ru-RU" sz="2400" b="1">
                <a:solidFill>
                  <a:srgbClr val="0000FF"/>
                </a:solidFill>
              </a:rPr>
              <a:t> </a:t>
            </a:r>
            <a:r>
              <a:rPr lang="en-US" altLang="ru-RU" sz="2400" b="1">
                <a:solidFill>
                  <a:srgbClr val="0000FF"/>
                </a:solidFill>
              </a:rPr>
              <a:t>res := M7*M3;</a:t>
            </a:r>
          </a:p>
          <a:p>
            <a:r>
              <a:rPr lang="ru-RU" altLang="ru-RU" sz="2400" b="1">
                <a:solidFill>
                  <a:srgbClr val="0000FF"/>
                </a:solidFill>
              </a:rPr>
              <a:t>writeln('Вычисленное контрольное значение: ',res);</a:t>
            </a:r>
          </a:p>
          <a:p>
            <a:r>
              <a:rPr lang="en-US" altLang="ru-RU" sz="2400" b="1">
                <a:solidFill>
                  <a:srgbClr val="0000FF"/>
                </a:solidFill>
              </a:rPr>
              <a:t>if R = res then writeln('</a:t>
            </a:r>
            <a:r>
              <a:rPr lang="ru-RU" altLang="ru-RU" sz="2400" b="1">
                <a:solidFill>
                  <a:srgbClr val="0000FF"/>
                </a:solidFill>
              </a:rPr>
              <a:t>Контроль пройден')</a:t>
            </a:r>
          </a:p>
          <a:p>
            <a:r>
              <a:rPr lang="ru-RU" altLang="ru-RU" sz="2400" b="1">
                <a:solidFill>
                  <a:srgbClr val="0000FF"/>
                </a:solidFill>
              </a:rPr>
              <a:t>else writeln('Контроль не пройден');</a:t>
            </a:r>
          </a:p>
          <a:p>
            <a:r>
              <a:rPr lang="en-US" altLang="ru-RU" sz="2400" b="1"/>
              <a:t>end.</a:t>
            </a:r>
            <a:endParaRPr lang="ru-RU" altLang="ru-RU" sz="2400" b="1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2643188" y="571500"/>
            <a:ext cx="6215062" cy="4286250"/>
          </a:xfrm>
          <a:prstGeom prst="wedgeRectCallout">
            <a:avLst>
              <a:gd name="adj1" fmla="val -86676"/>
              <a:gd name="adj2" fmla="val 2374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chemeClr val="tx1"/>
                </a:solidFill>
              </a:rPr>
              <a:t>readln</a:t>
            </a:r>
            <a:r>
              <a:rPr lang="en-US" sz="2000" b="1" dirty="0">
                <a:solidFill>
                  <a:schemeClr val="tx1"/>
                </a:solidFill>
              </a:rPr>
              <a:t>(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if ((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 mod 7) = 0) and ((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 mod 3) &gt; 0) and (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 &gt; M7) then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M7 := 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;</a:t>
            </a:r>
            <a:endParaRPr lang="ru-RU" sz="20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if ((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 mod 3) = 0) and ((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 mod 7) &gt; 0) and (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 &gt; M3) then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M3 := 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;</a:t>
            </a:r>
            <a:endParaRPr lang="ru-RU" sz="20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if (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 mod 21 = 0) and (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 &gt; M21) then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begin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            </a:t>
            </a:r>
            <a:r>
              <a:rPr lang="en-US" sz="2000" b="1" dirty="0">
                <a:solidFill>
                  <a:schemeClr val="tx1"/>
                </a:solidFill>
              </a:rPr>
              <a:t>if M21 &gt; MAX then MAX := M21;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            </a:t>
            </a:r>
            <a:r>
              <a:rPr lang="en-US" sz="2000" b="1" dirty="0">
                <a:solidFill>
                  <a:schemeClr val="tx1"/>
                </a:solidFill>
              </a:rPr>
              <a:t>M21 := 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endParaRPr lang="en-US" sz="20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end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            </a:t>
            </a:r>
            <a:r>
              <a:rPr lang="en-US" sz="2000" b="1" dirty="0">
                <a:solidFill>
                  <a:schemeClr val="tx1"/>
                </a:solidFill>
              </a:rPr>
              <a:t>else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</a:rPr>
              <a:t>if 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 &gt; MAX then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MAX := </a:t>
            </a:r>
            <a:r>
              <a:rPr lang="en-US" sz="2000" b="1" dirty="0" err="1">
                <a:solidFill>
                  <a:schemeClr val="tx1"/>
                </a:solidFill>
              </a:rPr>
              <a:t>dat</a:t>
            </a:r>
            <a:r>
              <a:rPr lang="en-US" sz="2000" b="1" dirty="0">
                <a:solidFill>
                  <a:schemeClr val="tx1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1158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1043608" y="214313"/>
            <a:ext cx="7643192" cy="1143000"/>
          </a:xfrm>
        </p:spPr>
        <p:txBody>
          <a:bodyPr>
            <a:normAutofit/>
          </a:bodyPr>
          <a:lstStyle/>
          <a:p>
            <a:r>
              <a:rPr lang="ru-RU" altLang="ru-RU" sz="3000" b="1" dirty="0" smtClean="0"/>
              <a:t>Решение задачи на 2 балла из 4 возможных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C31E5A-69E1-4C92-A3F5-D8192ACDAA40}" type="slidenum">
              <a:rPr lang="ru-RU"/>
              <a:pPr>
                <a:defRPr/>
              </a:pPr>
              <a:t>24</a:t>
            </a:fld>
            <a:endParaRPr lang="ru-RU"/>
          </a:p>
        </p:txBody>
      </p:sp>
      <p:sp>
        <p:nvSpPr>
          <p:cNvPr id="43012" name="TextBox 3"/>
          <p:cNvSpPr txBox="1">
            <a:spLocks noChangeArrowheads="1"/>
          </p:cNvSpPr>
          <p:nvPr/>
        </p:nvSpPr>
        <p:spPr bwMode="auto">
          <a:xfrm>
            <a:off x="1043608" y="1124744"/>
            <a:ext cx="7886080" cy="563231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2000" b="1" dirty="0"/>
              <a:t>Не выполнены условия, позволяющие поставить 3 или 4 балла.</a:t>
            </a:r>
          </a:p>
          <a:p>
            <a:endParaRPr lang="ru-RU" altLang="ru-RU" sz="2000" b="1" dirty="0"/>
          </a:p>
          <a:p>
            <a:r>
              <a:rPr lang="ru-RU" altLang="ru-RU" sz="2000" b="1" dirty="0"/>
              <a:t>Программа работает в целом верно, эффективно или нет, но в реализации алгоритма содержится до двух содержательных ошибок, допустимые виды ошибок перечислены в критериях на 3 балла.</a:t>
            </a:r>
          </a:p>
          <a:p>
            <a:r>
              <a:rPr lang="ru-RU" altLang="ru-RU" sz="2000" b="1" dirty="0"/>
              <a:t>Количество синтаксических «описок» не должно быть более семи.</a:t>
            </a:r>
          </a:p>
          <a:p>
            <a:r>
              <a:rPr lang="ru-RU" altLang="ru-RU" sz="2000" b="1" dirty="0"/>
              <a:t>Программа может быть неэффективна по времени. Например, все</a:t>
            </a:r>
          </a:p>
          <a:p>
            <a:r>
              <a:rPr lang="ru-RU" altLang="ru-RU" sz="2000" b="1" dirty="0"/>
              <a:t>числа запоминаются в массиве (ниже n – количество прочитанных</a:t>
            </a:r>
          </a:p>
          <a:p>
            <a:r>
              <a:rPr lang="ru-RU" altLang="ru-RU" sz="2000" b="1" dirty="0"/>
              <a:t>чисел), и перебираются все возможные пары элементов</a:t>
            </a:r>
            <a:r>
              <a:rPr lang="en-US" altLang="ru-RU" sz="2000" b="1" dirty="0"/>
              <a:t> </a:t>
            </a:r>
            <a:r>
              <a:rPr lang="ru-RU" altLang="ru-RU" sz="2000" b="1" dirty="0"/>
              <a:t>последовательности.</a:t>
            </a:r>
          </a:p>
          <a:p>
            <a:r>
              <a:rPr lang="ru-RU" altLang="ru-RU" sz="2000" b="1" dirty="0"/>
              <a:t>Например, так:</a:t>
            </a:r>
          </a:p>
          <a:p>
            <a:r>
              <a:rPr lang="en-US" altLang="ru-RU" sz="2000" b="1" dirty="0"/>
              <a:t>max := 0;</a:t>
            </a:r>
          </a:p>
          <a:p>
            <a:r>
              <a:rPr lang="pt-BR" altLang="ru-RU" sz="2000" b="1" dirty="0"/>
              <a:t>for i := 1 to n - 1 do</a:t>
            </a:r>
          </a:p>
          <a:p>
            <a:r>
              <a:rPr lang="en-US" altLang="ru-RU" sz="2000" b="1" dirty="0"/>
              <a:t>for j := </a:t>
            </a:r>
            <a:r>
              <a:rPr lang="en-US" altLang="ru-RU" sz="2000" b="1" dirty="0" err="1"/>
              <a:t>i</a:t>
            </a:r>
            <a:r>
              <a:rPr lang="en-US" altLang="ru-RU" sz="2000" b="1" dirty="0"/>
              <a:t> + 1 to n do</a:t>
            </a:r>
          </a:p>
          <a:p>
            <a:r>
              <a:rPr lang="en-US" altLang="ru-RU" sz="2000" b="1" dirty="0"/>
              <a:t>if ((a[</a:t>
            </a:r>
            <a:r>
              <a:rPr lang="en-US" altLang="ru-RU" sz="2000" b="1" dirty="0" err="1"/>
              <a:t>i</a:t>
            </a:r>
            <a:r>
              <a:rPr lang="en-US" altLang="ru-RU" sz="2000" b="1" dirty="0"/>
              <a:t>]*a[j]) mod 21 = 0) and</a:t>
            </a:r>
          </a:p>
          <a:p>
            <a:r>
              <a:rPr lang="en-US" altLang="ru-RU" sz="2000" b="1" dirty="0"/>
              <a:t>((a[</a:t>
            </a:r>
            <a:r>
              <a:rPr lang="en-US" altLang="ru-RU" sz="2000" b="1" dirty="0" err="1"/>
              <a:t>i</a:t>
            </a:r>
            <a:r>
              <a:rPr lang="en-US" altLang="ru-RU" sz="2000" b="1" dirty="0"/>
              <a:t>]*a[j]) &gt; max) then</a:t>
            </a:r>
          </a:p>
          <a:p>
            <a:r>
              <a:rPr lang="en-US" altLang="ru-RU" sz="2000" b="1" dirty="0"/>
              <a:t>max := a[</a:t>
            </a:r>
            <a:r>
              <a:rPr lang="en-US" altLang="ru-RU" sz="2000" b="1" dirty="0" err="1"/>
              <a:t>i</a:t>
            </a:r>
            <a:r>
              <a:rPr lang="en-US" altLang="ru-RU" sz="2000" b="1" dirty="0"/>
              <a:t>]*a[j];</a:t>
            </a:r>
            <a:endParaRPr lang="ru-RU" alt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687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12E1F-0AC5-4794-AAEB-268541762FA0}" type="slidenum">
              <a:rPr lang="ru-RU"/>
              <a:pPr>
                <a:defRPr/>
              </a:pPr>
              <a:t>25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211138"/>
            <a:ext cx="22145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Задача </a:t>
            </a:r>
            <a:r>
              <a:rPr lang="ru-RU" sz="2000" b="1" dirty="0" smtClean="0">
                <a:latin typeface="+mn-lt"/>
                <a:cs typeface="+mn-cs"/>
              </a:rPr>
              <a:t>27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45060" name="TextBox 1"/>
          <p:cNvSpPr txBox="1">
            <a:spLocks noChangeArrowheads="1"/>
          </p:cNvSpPr>
          <p:nvPr/>
        </p:nvSpPr>
        <p:spPr bwMode="auto">
          <a:xfrm>
            <a:off x="3563938" y="411163"/>
            <a:ext cx="5472112" cy="618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2200" b="1" dirty="0"/>
              <a:t>На вход программе подаются строчные английские буквы. Ввод этих символов заканчивается точкой (другие символы, отличные от “.” и букв “</a:t>
            </a:r>
            <a:r>
              <a:rPr lang="ru-RU" altLang="ru-RU" sz="2200" b="1" dirty="0" err="1"/>
              <a:t>a”..“z</a:t>
            </a:r>
            <a:r>
              <a:rPr lang="ru-RU" altLang="ru-RU" sz="2200" b="1" dirty="0"/>
              <a:t>”, во входных данных отсутствуют; в программе на языке Бейсик символы можно вводить по одному в строке, пока не будет введена точка).</a:t>
            </a:r>
          </a:p>
          <a:p>
            <a:r>
              <a:rPr lang="ru-RU" altLang="ru-RU" sz="2200" b="1" dirty="0"/>
              <a:t> Требуется написать эффективную программу, которая </a:t>
            </a:r>
            <a:r>
              <a:rPr lang="ru-RU" altLang="ru-RU" sz="2200" b="1" u="sng" dirty="0"/>
              <a:t>будет печатать буквы, встречающиеся во входной последовательности, в порядке уменьшения частоты их встречаемости. </a:t>
            </a:r>
            <a:r>
              <a:rPr lang="ru-RU" altLang="ru-RU" sz="2200" b="1" dirty="0"/>
              <a:t>Каждая буква должна быть распечатана один раз. Точка при этом не учитывается.</a:t>
            </a:r>
          </a:p>
          <a:p>
            <a:r>
              <a:rPr lang="ru-RU" altLang="ru-RU" sz="2200" b="1" u="sng" dirty="0"/>
              <a:t>Если какие-то буквы встречаются одинаковое число раз, то они выводятся в алфавитном порядке. </a:t>
            </a:r>
          </a:p>
        </p:txBody>
      </p:sp>
      <p:sp>
        <p:nvSpPr>
          <p:cNvPr id="45061" name="TextBox 3"/>
          <p:cNvSpPr txBox="1">
            <a:spLocks noChangeArrowheads="1"/>
          </p:cNvSpPr>
          <p:nvPr/>
        </p:nvSpPr>
        <p:spPr bwMode="auto">
          <a:xfrm>
            <a:off x="468313" y="1268413"/>
            <a:ext cx="2808287" cy="3416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2400" b="1" dirty="0"/>
              <a:t>Например, пусть на вход подаются следующие символы:</a:t>
            </a:r>
          </a:p>
          <a:p>
            <a:r>
              <a:rPr lang="ru-RU" altLang="ru-RU" sz="2400" b="1" dirty="0" err="1"/>
              <a:t>batat</a:t>
            </a:r>
            <a:r>
              <a:rPr lang="ru-RU" altLang="ru-RU" sz="2400" b="1" dirty="0"/>
              <a:t>.</a:t>
            </a:r>
          </a:p>
          <a:p>
            <a:r>
              <a:rPr lang="ru-RU" altLang="ru-RU" sz="2400" b="1" dirty="0"/>
              <a:t>В данном случае программа должна вывести</a:t>
            </a:r>
          </a:p>
          <a:p>
            <a:r>
              <a:rPr lang="ru-RU" altLang="ru-RU" sz="2400" b="1" dirty="0" err="1"/>
              <a:t>atb</a:t>
            </a:r>
            <a:endParaRPr lang="ru-RU" alt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15484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000" b="1" dirty="0" smtClean="0"/>
              <a:t>Пояснение к </a:t>
            </a:r>
            <a:r>
              <a:rPr lang="ru-RU" altLang="ru-RU" sz="3000" b="1" dirty="0" smtClean="0"/>
              <a:t> обычному решению</a:t>
            </a:r>
            <a:endParaRPr lang="ru-RU" altLang="ru-RU" sz="3000" b="1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E280D-A625-4847-BFE5-27E0EC92B44F}" type="slidenum">
              <a:rPr lang="ru-RU"/>
              <a:pPr>
                <a:defRPr/>
              </a:pPr>
              <a:t>26</a:t>
            </a:fld>
            <a:endParaRPr lang="ru-RU"/>
          </a:p>
        </p:txBody>
      </p:sp>
      <p:sp>
        <p:nvSpPr>
          <p:cNvPr id="46084" name="TextBox 3"/>
          <p:cNvSpPr txBox="1">
            <a:spLocks noChangeArrowheads="1"/>
          </p:cNvSpPr>
          <p:nvPr/>
        </p:nvSpPr>
        <p:spPr bwMode="auto">
          <a:xfrm>
            <a:off x="1043608" y="1844675"/>
            <a:ext cx="7632080" cy="409342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altLang="ru-RU" sz="2000" b="1" dirty="0"/>
              <a:t>Про­грам­ма чи­та­ет все вход­ные сим­во­лы до точки один раз, подсчи­ты­вая в мас­си­ве, хра­ня­щем 26 целых чисел, ко­ли­че­ство каж­дой из букв.</a:t>
            </a:r>
          </a:p>
          <a:p>
            <a:pPr algn="just"/>
            <a:r>
              <a:rPr lang="ru-RU" altLang="ru-RU" sz="2000" b="1" dirty="0"/>
              <a:t>Сами вход­ные сим­во­лы при этом не за­по­ми­на­ют­ся. В до­пол­ни­тель­ный мас­сив, со­сто­я­щий из 26 сим­во­лов, за­но­сят­ся буквы от «</a:t>
            </a:r>
            <a:r>
              <a:rPr lang="ru-RU" altLang="ru-RU" sz="2000" b="1" i="1" dirty="0"/>
              <a:t>а</a:t>
            </a:r>
            <a:r>
              <a:rPr lang="ru-RU" altLang="ru-RU" sz="2000" b="1" dirty="0"/>
              <a:t>» до «</a:t>
            </a:r>
            <a:r>
              <a:rPr lang="ru-RU" altLang="ru-RU" sz="2000" b="1" i="1" dirty="0"/>
              <a:t>z</a:t>
            </a:r>
            <a:r>
              <a:rPr lang="ru-RU" altLang="ru-RU" sz="2000" b="1" dirty="0"/>
              <a:t>». Затем эле­мен­ты пер­во­го мас­си­ва сор­ти­ру­ют­ся по </a:t>
            </a:r>
            <a:r>
              <a:rPr lang="ru-RU" altLang="ru-RU" sz="2000" b="1" dirty="0" err="1"/>
              <a:t>неубы­ва­нию</a:t>
            </a:r>
            <a:r>
              <a:rPr lang="ru-RU" altLang="ru-RU" sz="2000" b="1" dirty="0"/>
              <a:t> любым ал­го­рит­мом сор­ти­ров­ки, па­рал­лель­но перестав­ля­ют­ся и эле­мен­ты вто­ро­го мас­си­ва (воз­мож­но использование од­но­го мас­си­ва за­пи­сей, со­сто­я­щих из двух полей). При этом эле­мен­ты с рав­ным чис­лом вхож­де­ний сим­во­лов местами не ме­ня­ют­ся. Во вто­ром из от­сор­ти­ро­ван­ных мас­си­вов про­пус­ка­ют­ся эле­мен­ты, ко­ли­че­ство ко­то­рых равно 0, осталь­ные эле­мен­ты пе­ча­та­ют­ся под­ряд.</a:t>
            </a:r>
          </a:p>
        </p:txBody>
      </p:sp>
    </p:spTree>
    <p:extLst>
      <p:ext uri="{BB962C8B-B14F-4D97-AF65-F5344CB8AC3E}">
        <p14:creationId xmlns:p14="http://schemas.microsoft.com/office/powerpoint/2010/main" val="132472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000" dirty="0" smtClean="0"/>
              <a:t>Немного об особенностях символьного типа </a:t>
            </a:r>
            <a:endParaRPr lang="ru-RU" sz="3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78D00-D98E-4F02-8427-9FBF75E97FA2}" type="slidenum">
              <a:rPr lang="ru-RU"/>
              <a:pPr>
                <a:defRPr/>
              </a:pPr>
              <a:t>27</a:t>
            </a:fld>
            <a:endParaRPr lang="ru-RU"/>
          </a:p>
        </p:txBody>
      </p:sp>
      <p:sp>
        <p:nvSpPr>
          <p:cNvPr id="47108" name="TextBox 3"/>
          <p:cNvSpPr txBox="1">
            <a:spLocks noChangeArrowheads="1"/>
          </p:cNvSpPr>
          <p:nvPr/>
        </p:nvSpPr>
        <p:spPr bwMode="auto">
          <a:xfrm>
            <a:off x="1259632" y="1556792"/>
            <a:ext cx="7776368" cy="4985980"/>
          </a:xfrm>
          <a:prstGeom prst="rect">
            <a:avLst/>
          </a:prstGeom>
          <a:solidFill>
            <a:srgbClr val="EBF1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2000" b="1" dirty="0"/>
              <a:t>Переменная типа </a:t>
            </a:r>
            <a:r>
              <a:rPr lang="ru-RU" altLang="ru-RU" sz="2000" b="1" dirty="0" err="1"/>
              <a:t>char</a:t>
            </a:r>
            <a:r>
              <a:rPr lang="ru-RU" altLang="ru-RU" sz="2000" b="1" dirty="0"/>
              <a:t> может принимать значения из определенной упорядоченной последовательности символов. Переменная этого типа занимает 1 байт и принимает одно из 256 значений кода ASCII</a:t>
            </a:r>
            <a:endParaRPr lang="en-US" altLang="ru-RU" sz="2000" b="1" dirty="0"/>
          </a:p>
          <a:p>
            <a:r>
              <a:rPr lang="ru-RU" altLang="ru-RU" sz="2000" b="1" dirty="0"/>
              <a:t>Обычно символы, имеющие экранное представление, записывают в явном виде, заключив в апострофы (например, 'A', 'b', '*').</a:t>
            </a:r>
            <a:br>
              <a:rPr lang="ru-RU" altLang="ru-RU" sz="2000" b="1" dirty="0"/>
            </a:br>
            <a:r>
              <a:rPr lang="ru-RU" altLang="ru-RU" sz="2000" b="1" dirty="0"/>
              <a:t>Две стандартные функции позволяют поставить в соответствие данную последовательность символов множеству целых неотрицательных чисел (порядковым номерам символов последовательности).</a:t>
            </a:r>
            <a:endParaRPr lang="en-US" altLang="ru-RU" sz="2000" b="1" dirty="0"/>
          </a:p>
          <a:p>
            <a:r>
              <a:rPr lang="ru-RU" altLang="ru-RU" sz="2000" b="1" dirty="0"/>
              <a:t>Эти функции называются функциями преобразования:</a:t>
            </a:r>
          </a:p>
          <a:p>
            <a:r>
              <a:rPr lang="ru-RU" altLang="ru-RU" sz="2000" b="1" dirty="0" err="1"/>
              <a:t>ord</a:t>
            </a:r>
            <a:r>
              <a:rPr lang="ru-RU" altLang="ru-RU" sz="2000" b="1" dirty="0"/>
              <a:t>(</a:t>
            </a:r>
            <a:r>
              <a:rPr lang="ru-RU" altLang="ru-RU" sz="2000" b="1" dirty="0" err="1"/>
              <a:t>ch</a:t>
            </a:r>
            <a:r>
              <a:rPr lang="ru-RU" altLang="ru-RU" sz="2000" b="1" dirty="0"/>
              <a:t>) – выдает номер символа (нумерация с нуля),</a:t>
            </a:r>
            <a:br>
              <a:rPr lang="ru-RU" altLang="ru-RU" sz="2000" b="1" dirty="0"/>
            </a:br>
            <a:r>
              <a:rPr lang="ru-RU" altLang="ru-RU" sz="2000" b="1" dirty="0" err="1"/>
              <a:t>chr</a:t>
            </a:r>
            <a:r>
              <a:rPr lang="ru-RU" altLang="ru-RU" sz="2000" b="1" dirty="0"/>
              <a:t>(i) – выдает i-</a:t>
            </a:r>
            <a:r>
              <a:rPr lang="ru-RU" altLang="ru-RU" sz="2000" b="1" dirty="0" err="1"/>
              <a:t>ый</a:t>
            </a:r>
            <a:r>
              <a:rPr lang="ru-RU" altLang="ru-RU" sz="2000" b="1" dirty="0"/>
              <a:t> символ из таблицы символов.</a:t>
            </a:r>
          </a:p>
          <a:p>
            <a:r>
              <a:rPr lang="ru-RU" altLang="ru-RU" sz="2000" b="1" dirty="0"/>
              <a:t>Пример. </a:t>
            </a:r>
            <a:r>
              <a:rPr lang="ru-RU" altLang="ru-RU" sz="2000" b="1" dirty="0" err="1"/>
              <a:t>ord</a:t>
            </a:r>
            <a:r>
              <a:rPr lang="ru-RU" altLang="ru-RU" sz="2000" b="1" dirty="0"/>
              <a:t>(H) выдает номер символа Н в последовательности всех символов, используемых транслятором. </a:t>
            </a:r>
            <a:r>
              <a:rPr lang="ru-RU" altLang="ru-RU" sz="2000" b="1" dirty="0" err="1"/>
              <a:t>chr</a:t>
            </a:r>
            <a:r>
              <a:rPr lang="ru-RU" altLang="ru-RU" sz="2000" b="1" dirty="0"/>
              <a:t>(15) выдает 15-ый символ этой последовательности.</a:t>
            </a:r>
          </a:p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96921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8FEFD-C249-4D9F-91D5-CE2DDC486B1D}" type="slidenum">
              <a:rPr lang="ru-RU"/>
              <a:pPr>
                <a:defRPr/>
              </a:pPr>
              <a:t>28</a:t>
            </a:fld>
            <a:endParaRPr lang="ru-RU"/>
          </a:p>
        </p:txBody>
      </p:sp>
      <p:sp>
        <p:nvSpPr>
          <p:cNvPr id="48131" name="TextBox 4"/>
          <p:cNvSpPr txBox="1">
            <a:spLocks noChangeArrowheads="1"/>
          </p:cNvSpPr>
          <p:nvPr/>
        </p:nvSpPr>
        <p:spPr bwMode="auto">
          <a:xfrm>
            <a:off x="2210991" y="0"/>
            <a:ext cx="6912372" cy="674030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ru-RU" sz="2400" b="1" dirty="0" err="1">
                <a:solidFill>
                  <a:srgbClr val="FF0000"/>
                </a:solidFill>
              </a:rPr>
              <a:t>var</a:t>
            </a:r>
            <a:r>
              <a:rPr lang="en-US" altLang="ru-RU" sz="2400" b="1" dirty="0">
                <a:solidFill>
                  <a:srgbClr val="FF0000"/>
                </a:solidFill>
              </a:rPr>
              <a:t> </a:t>
            </a:r>
            <a:endParaRPr lang="ru-RU" altLang="ru-RU" sz="2400" b="1" dirty="0">
              <a:solidFill>
                <a:srgbClr val="FF0000"/>
              </a:solidFill>
            </a:endParaRPr>
          </a:p>
          <a:p>
            <a:r>
              <a:rPr lang="en-US" altLang="ru-RU" sz="2400" b="1" dirty="0">
                <a:solidFill>
                  <a:srgbClr val="FF0000"/>
                </a:solidFill>
              </a:rPr>
              <a:t>a: array[0..25] of integer;</a:t>
            </a:r>
          </a:p>
          <a:p>
            <a:r>
              <a:rPr lang="en-US" altLang="ru-RU" sz="2400" b="1" dirty="0">
                <a:solidFill>
                  <a:srgbClr val="FF0000"/>
                </a:solidFill>
              </a:rPr>
              <a:t>b: array[0..25] of ‘</a:t>
            </a:r>
            <a:r>
              <a:rPr lang="en-US" altLang="ru-RU" sz="2400" b="1" dirty="0" err="1">
                <a:solidFill>
                  <a:srgbClr val="FF0000"/>
                </a:solidFill>
              </a:rPr>
              <a:t>a’..’z</a:t>
            </a:r>
            <a:r>
              <a:rPr lang="en-US" altLang="ru-RU" sz="2400" b="1" dirty="0">
                <a:solidFill>
                  <a:srgbClr val="FF0000"/>
                </a:solidFill>
              </a:rPr>
              <a:t>’;</a:t>
            </a:r>
          </a:p>
          <a:p>
            <a:r>
              <a:rPr lang="en-US" altLang="ru-RU" sz="2400" b="1" dirty="0">
                <a:solidFill>
                  <a:srgbClr val="FF0000"/>
                </a:solidFill>
              </a:rPr>
              <a:t>c: char;</a:t>
            </a:r>
          </a:p>
          <a:p>
            <a:r>
              <a:rPr lang="en-US" altLang="ru-RU" sz="2400" b="1" dirty="0" err="1">
                <a:solidFill>
                  <a:srgbClr val="FF0000"/>
                </a:solidFill>
              </a:rPr>
              <a:t>i,j,k</a:t>
            </a:r>
            <a:r>
              <a:rPr lang="en-US" altLang="ru-RU" sz="2400" b="1" dirty="0">
                <a:solidFill>
                  <a:srgbClr val="FF0000"/>
                </a:solidFill>
              </a:rPr>
              <a:t>: integer;</a:t>
            </a:r>
          </a:p>
          <a:p>
            <a:r>
              <a:rPr lang="en-US" altLang="ru-RU" sz="2400" b="1" dirty="0"/>
              <a:t>begin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for i:=0 to25 do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begin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a[</a:t>
            </a:r>
            <a:r>
              <a:rPr lang="en-US" altLang="ru-RU" sz="2400" b="1" dirty="0" err="1">
                <a:solidFill>
                  <a:srgbClr val="006600"/>
                </a:solidFill>
              </a:rPr>
              <a:t>i</a:t>
            </a:r>
            <a:r>
              <a:rPr lang="en-US" altLang="ru-RU" sz="2400" b="1" dirty="0">
                <a:solidFill>
                  <a:srgbClr val="006600"/>
                </a:solidFill>
              </a:rPr>
              <a:t>]:=0;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b[</a:t>
            </a:r>
            <a:r>
              <a:rPr lang="en-US" altLang="ru-RU" sz="2400" b="1" dirty="0" err="1">
                <a:solidFill>
                  <a:srgbClr val="006600"/>
                </a:solidFill>
              </a:rPr>
              <a:t>i</a:t>
            </a:r>
            <a:r>
              <a:rPr lang="en-US" altLang="ru-RU" sz="2400" b="1" dirty="0">
                <a:solidFill>
                  <a:srgbClr val="006600"/>
                </a:solidFill>
              </a:rPr>
              <a:t>]:=</a:t>
            </a:r>
            <a:r>
              <a:rPr lang="en-US" altLang="ru-RU" sz="2400" b="1" dirty="0" err="1">
                <a:solidFill>
                  <a:srgbClr val="006600"/>
                </a:solidFill>
              </a:rPr>
              <a:t>chr</a:t>
            </a:r>
            <a:r>
              <a:rPr lang="en-US" altLang="ru-RU" sz="2400" b="1" dirty="0">
                <a:solidFill>
                  <a:srgbClr val="006600"/>
                </a:solidFill>
              </a:rPr>
              <a:t>(</a:t>
            </a:r>
            <a:r>
              <a:rPr lang="en-US" altLang="ru-RU" sz="2400" b="1" dirty="0" err="1">
                <a:solidFill>
                  <a:srgbClr val="006600"/>
                </a:solidFill>
              </a:rPr>
              <a:t>ord</a:t>
            </a:r>
            <a:r>
              <a:rPr lang="en-US" altLang="ru-RU" sz="2400" b="1" dirty="0">
                <a:solidFill>
                  <a:srgbClr val="006600"/>
                </a:solidFill>
              </a:rPr>
              <a:t>(‘a’)+</a:t>
            </a:r>
            <a:r>
              <a:rPr lang="en-US" altLang="ru-RU" sz="2400" b="1" dirty="0" err="1">
                <a:solidFill>
                  <a:srgbClr val="006600"/>
                </a:solidFill>
              </a:rPr>
              <a:t>i</a:t>
            </a:r>
            <a:r>
              <a:rPr lang="en-US" altLang="ru-RU" sz="2400" b="1" dirty="0">
                <a:solidFill>
                  <a:srgbClr val="006600"/>
                </a:solidFill>
              </a:rPr>
              <a:t>)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end;</a:t>
            </a:r>
          </a:p>
          <a:p>
            <a:endParaRPr lang="en-US" altLang="ru-RU" sz="2400" b="1" dirty="0"/>
          </a:p>
          <a:p>
            <a:r>
              <a:rPr lang="en-US" altLang="ru-RU" sz="2400" b="1" dirty="0"/>
              <a:t>...</a:t>
            </a:r>
          </a:p>
          <a:p>
            <a:endParaRPr lang="en-US" altLang="ru-RU" sz="2400" b="1" dirty="0"/>
          </a:p>
          <a:p>
            <a:r>
              <a:rPr lang="en-US" altLang="ru-RU" sz="2400" b="1" dirty="0">
                <a:solidFill>
                  <a:srgbClr val="0000FF"/>
                </a:solidFill>
              </a:rPr>
              <a:t>i:=0;</a:t>
            </a:r>
          </a:p>
          <a:p>
            <a:r>
              <a:rPr lang="en-US" altLang="ru-RU" sz="2400" b="1" dirty="0">
                <a:solidFill>
                  <a:srgbClr val="0000FF"/>
                </a:solidFill>
              </a:rPr>
              <a:t>while a[</a:t>
            </a:r>
            <a:r>
              <a:rPr lang="en-US" altLang="ru-RU" sz="2400" b="1" dirty="0" err="1">
                <a:solidFill>
                  <a:srgbClr val="0000FF"/>
                </a:solidFill>
              </a:rPr>
              <a:t>i</a:t>
            </a:r>
            <a:r>
              <a:rPr lang="en-US" altLang="ru-RU" sz="2400" b="1" dirty="0" smtClean="0">
                <a:solidFill>
                  <a:srgbClr val="0000FF"/>
                </a:solidFill>
              </a:rPr>
              <a:t>]=</a:t>
            </a:r>
            <a:r>
              <a:rPr lang="ru-RU" altLang="ru-RU" sz="2400" b="1" dirty="0" smtClean="0">
                <a:solidFill>
                  <a:srgbClr val="0000FF"/>
                </a:solidFill>
              </a:rPr>
              <a:t>0</a:t>
            </a:r>
            <a:r>
              <a:rPr lang="en-US" altLang="ru-RU" sz="2400" b="1" dirty="0" smtClean="0">
                <a:solidFill>
                  <a:srgbClr val="0000FF"/>
                </a:solidFill>
              </a:rPr>
              <a:t> </a:t>
            </a:r>
            <a:r>
              <a:rPr lang="en-US" altLang="ru-RU" sz="2400" b="1" dirty="0">
                <a:solidFill>
                  <a:srgbClr val="0000FF"/>
                </a:solidFill>
              </a:rPr>
              <a:t>do i:=i+1;</a:t>
            </a:r>
          </a:p>
          <a:p>
            <a:r>
              <a:rPr lang="en-US" altLang="ru-RU" sz="2400" b="1" dirty="0">
                <a:solidFill>
                  <a:srgbClr val="0000FF"/>
                </a:solidFill>
              </a:rPr>
              <a:t>for j</a:t>
            </a:r>
            <a:r>
              <a:rPr lang="en-US" altLang="ru-RU" sz="2400" b="1" dirty="0" smtClean="0">
                <a:solidFill>
                  <a:srgbClr val="0000FF"/>
                </a:solidFill>
              </a:rPr>
              <a:t>:=i  </a:t>
            </a:r>
            <a:r>
              <a:rPr lang="en-US" altLang="ru-RU" sz="2400" b="1" dirty="0">
                <a:solidFill>
                  <a:srgbClr val="0000FF"/>
                </a:solidFill>
              </a:rPr>
              <a:t>to 25 do write( b[j]);</a:t>
            </a:r>
          </a:p>
          <a:p>
            <a:r>
              <a:rPr lang="en-US" altLang="ru-RU" sz="2400" b="1" dirty="0"/>
              <a:t>end.</a:t>
            </a:r>
            <a:endParaRPr lang="ru-RU" altLang="ru-RU" sz="2400" b="1" dirty="0"/>
          </a:p>
        </p:txBody>
      </p:sp>
      <p:sp>
        <p:nvSpPr>
          <p:cNvPr id="2" name="Прямоугольная выноска 1"/>
          <p:cNvSpPr/>
          <p:nvPr/>
        </p:nvSpPr>
        <p:spPr>
          <a:xfrm>
            <a:off x="5635212" y="1052736"/>
            <a:ext cx="2736254" cy="4391025"/>
          </a:xfrm>
          <a:prstGeom prst="wedgeRectCallout">
            <a:avLst>
              <a:gd name="adj1" fmla="val -115845"/>
              <a:gd name="adj2" fmla="val 32236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repeat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read(c);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until c=‘.’;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7604" y="18864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Обычное решение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5579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EF1EB-A6E8-4539-A66E-93044661A01E}" type="slidenum">
              <a:rPr lang="ru-RU"/>
              <a:pPr>
                <a:defRPr/>
              </a:pPr>
              <a:t>29</a:t>
            </a:fld>
            <a:endParaRPr lang="ru-RU"/>
          </a:p>
        </p:txBody>
      </p:sp>
      <p:sp>
        <p:nvSpPr>
          <p:cNvPr id="49155" name="TextBox 4"/>
          <p:cNvSpPr txBox="1">
            <a:spLocks noChangeArrowheads="1"/>
          </p:cNvSpPr>
          <p:nvPr/>
        </p:nvSpPr>
        <p:spPr bwMode="auto">
          <a:xfrm>
            <a:off x="2267744" y="71438"/>
            <a:ext cx="6733380" cy="6740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ru-RU" sz="2400" b="1" dirty="0" err="1">
                <a:solidFill>
                  <a:srgbClr val="FF0000"/>
                </a:solidFill>
              </a:rPr>
              <a:t>var</a:t>
            </a:r>
            <a:r>
              <a:rPr lang="en-US" altLang="ru-RU" sz="2400" b="1" dirty="0">
                <a:solidFill>
                  <a:srgbClr val="FF0000"/>
                </a:solidFill>
              </a:rPr>
              <a:t> </a:t>
            </a:r>
            <a:endParaRPr lang="ru-RU" altLang="ru-RU" sz="2400" b="1" dirty="0">
              <a:solidFill>
                <a:srgbClr val="FF0000"/>
              </a:solidFill>
            </a:endParaRPr>
          </a:p>
          <a:p>
            <a:r>
              <a:rPr lang="en-US" altLang="ru-RU" sz="2400" b="1" dirty="0">
                <a:solidFill>
                  <a:srgbClr val="FF0000"/>
                </a:solidFill>
              </a:rPr>
              <a:t>a: array[0..25] of integer;</a:t>
            </a:r>
          </a:p>
          <a:p>
            <a:r>
              <a:rPr lang="en-US" altLang="ru-RU" sz="2400" b="1" dirty="0">
                <a:solidFill>
                  <a:srgbClr val="FF0000"/>
                </a:solidFill>
              </a:rPr>
              <a:t>b: array[0..25] of ‘</a:t>
            </a:r>
            <a:r>
              <a:rPr lang="en-US" altLang="ru-RU" sz="2400" b="1" dirty="0" err="1">
                <a:solidFill>
                  <a:srgbClr val="FF0000"/>
                </a:solidFill>
              </a:rPr>
              <a:t>a’..’z</a:t>
            </a:r>
            <a:r>
              <a:rPr lang="en-US" altLang="ru-RU" sz="2400" b="1" dirty="0">
                <a:solidFill>
                  <a:srgbClr val="FF0000"/>
                </a:solidFill>
              </a:rPr>
              <a:t>’;</a:t>
            </a:r>
          </a:p>
          <a:p>
            <a:r>
              <a:rPr lang="en-US" altLang="ru-RU" sz="2400" b="1" dirty="0">
                <a:solidFill>
                  <a:srgbClr val="FF0000"/>
                </a:solidFill>
              </a:rPr>
              <a:t>c: char;</a:t>
            </a:r>
          </a:p>
          <a:p>
            <a:r>
              <a:rPr lang="en-US" altLang="ru-RU" sz="2400" b="1" dirty="0" err="1">
                <a:solidFill>
                  <a:srgbClr val="FF0000"/>
                </a:solidFill>
              </a:rPr>
              <a:t>i,j,k</a:t>
            </a:r>
            <a:r>
              <a:rPr lang="en-US" altLang="ru-RU" sz="2400" b="1" dirty="0">
                <a:solidFill>
                  <a:srgbClr val="FF0000"/>
                </a:solidFill>
              </a:rPr>
              <a:t>: integer;</a:t>
            </a:r>
          </a:p>
          <a:p>
            <a:r>
              <a:rPr lang="en-US" altLang="ru-RU" sz="2400" b="1" dirty="0"/>
              <a:t>begin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for i:=0 to25 do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begin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a[</a:t>
            </a:r>
            <a:r>
              <a:rPr lang="en-US" altLang="ru-RU" sz="2400" b="1" dirty="0" err="1">
                <a:solidFill>
                  <a:srgbClr val="006600"/>
                </a:solidFill>
              </a:rPr>
              <a:t>i</a:t>
            </a:r>
            <a:r>
              <a:rPr lang="en-US" altLang="ru-RU" sz="2400" b="1" dirty="0">
                <a:solidFill>
                  <a:srgbClr val="006600"/>
                </a:solidFill>
              </a:rPr>
              <a:t>]:=0;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b[</a:t>
            </a:r>
            <a:r>
              <a:rPr lang="en-US" altLang="ru-RU" sz="2400" b="1" dirty="0" err="1">
                <a:solidFill>
                  <a:srgbClr val="006600"/>
                </a:solidFill>
              </a:rPr>
              <a:t>i</a:t>
            </a:r>
            <a:r>
              <a:rPr lang="en-US" altLang="ru-RU" sz="2400" b="1" dirty="0">
                <a:solidFill>
                  <a:srgbClr val="006600"/>
                </a:solidFill>
              </a:rPr>
              <a:t>]:=</a:t>
            </a:r>
            <a:r>
              <a:rPr lang="en-US" altLang="ru-RU" sz="2400" b="1" dirty="0" err="1">
                <a:solidFill>
                  <a:srgbClr val="006600"/>
                </a:solidFill>
              </a:rPr>
              <a:t>chr</a:t>
            </a:r>
            <a:r>
              <a:rPr lang="en-US" altLang="ru-RU" sz="2400" b="1" dirty="0">
                <a:solidFill>
                  <a:srgbClr val="006600"/>
                </a:solidFill>
              </a:rPr>
              <a:t>(</a:t>
            </a:r>
            <a:r>
              <a:rPr lang="en-US" altLang="ru-RU" sz="2400" b="1" dirty="0" err="1">
                <a:solidFill>
                  <a:srgbClr val="006600"/>
                </a:solidFill>
              </a:rPr>
              <a:t>ord</a:t>
            </a:r>
            <a:r>
              <a:rPr lang="en-US" altLang="ru-RU" sz="2400" b="1" dirty="0">
                <a:solidFill>
                  <a:srgbClr val="006600"/>
                </a:solidFill>
              </a:rPr>
              <a:t>(‘a’)+</a:t>
            </a:r>
            <a:r>
              <a:rPr lang="en-US" altLang="ru-RU" sz="2400" b="1" dirty="0" err="1">
                <a:solidFill>
                  <a:srgbClr val="006600"/>
                </a:solidFill>
              </a:rPr>
              <a:t>i</a:t>
            </a:r>
            <a:r>
              <a:rPr lang="en-US" altLang="ru-RU" sz="2400" b="1" dirty="0">
                <a:solidFill>
                  <a:srgbClr val="006600"/>
                </a:solidFill>
              </a:rPr>
              <a:t>)</a:t>
            </a:r>
          </a:p>
          <a:p>
            <a:r>
              <a:rPr lang="en-US" altLang="ru-RU" sz="2400" b="1" dirty="0">
                <a:solidFill>
                  <a:srgbClr val="006600"/>
                </a:solidFill>
              </a:rPr>
              <a:t>end;</a:t>
            </a:r>
          </a:p>
          <a:p>
            <a:endParaRPr lang="en-US" altLang="ru-RU" sz="2400" b="1" dirty="0"/>
          </a:p>
          <a:p>
            <a:r>
              <a:rPr lang="en-US" altLang="ru-RU" sz="2400" b="1" dirty="0"/>
              <a:t>...</a:t>
            </a:r>
          </a:p>
          <a:p>
            <a:endParaRPr lang="en-US" altLang="ru-RU" sz="2400" b="1" dirty="0"/>
          </a:p>
          <a:p>
            <a:r>
              <a:rPr lang="en-US" altLang="ru-RU" sz="2400" b="1" dirty="0">
                <a:solidFill>
                  <a:srgbClr val="0000FF"/>
                </a:solidFill>
              </a:rPr>
              <a:t>i:=0;</a:t>
            </a:r>
          </a:p>
          <a:p>
            <a:r>
              <a:rPr lang="en-US" altLang="ru-RU" sz="2400" b="1" dirty="0">
                <a:solidFill>
                  <a:srgbClr val="0000FF"/>
                </a:solidFill>
              </a:rPr>
              <a:t>while a[</a:t>
            </a:r>
            <a:r>
              <a:rPr lang="en-US" altLang="ru-RU" sz="2400" b="1" dirty="0" err="1">
                <a:solidFill>
                  <a:srgbClr val="0000FF"/>
                </a:solidFill>
              </a:rPr>
              <a:t>i</a:t>
            </a:r>
            <a:r>
              <a:rPr lang="en-US" altLang="ru-RU" sz="2400" b="1" dirty="0">
                <a:solidFill>
                  <a:srgbClr val="0000FF"/>
                </a:solidFill>
              </a:rPr>
              <a:t>]=0 do i:=i+1;</a:t>
            </a:r>
          </a:p>
          <a:p>
            <a:r>
              <a:rPr lang="en-US" altLang="ru-RU" sz="2400" b="1" dirty="0">
                <a:solidFill>
                  <a:srgbClr val="0000FF"/>
                </a:solidFill>
              </a:rPr>
              <a:t>for j:=i </a:t>
            </a:r>
            <a:r>
              <a:rPr lang="en-US" altLang="ru-RU" sz="2400" b="1" dirty="0" smtClean="0">
                <a:solidFill>
                  <a:srgbClr val="0000FF"/>
                </a:solidFill>
              </a:rPr>
              <a:t> </a:t>
            </a:r>
            <a:r>
              <a:rPr lang="en-US" altLang="ru-RU" sz="2400" b="1" dirty="0">
                <a:solidFill>
                  <a:srgbClr val="0000FF"/>
                </a:solidFill>
              </a:rPr>
              <a:t>to 25 do write( b[j]);</a:t>
            </a:r>
          </a:p>
          <a:p>
            <a:r>
              <a:rPr lang="en-US" altLang="ru-RU" sz="2400" b="1" dirty="0"/>
              <a:t>end.</a:t>
            </a:r>
            <a:endParaRPr lang="ru-RU" altLang="ru-RU" sz="2400" b="1" dirty="0"/>
          </a:p>
        </p:txBody>
      </p:sp>
      <p:sp>
        <p:nvSpPr>
          <p:cNvPr id="2" name="Прямоугольная выноска 1"/>
          <p:cNvSpPr/>
          <p:nvPr/>
        </p:nvSpPr>
        <p:spPr>
          <a:xfrm>
            <a:off x="5179392" y="1772816"/>
            <a:ext cx="3821731" cy="3816350"/>
          </a:xfrm>
          <a:prstGeom prst="wedgeRectCallout">
            <a:avLst>
              <a:gd name="adj1" fmla="val -86381"/>
              <a:gd name="adj2" fmla="val 2391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repeat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read(c);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a[</a:t>
            </a:r>
            <a:r>
              <a:rPr lang="en-US" sz="2800" b="1" dirty="0" err="1">
                <a:solidFill>
                  <a:schemeClr val="tx1"/>
                </a:solidFill>
              </a:rPr>
              <a:t>ord</a:t>
            </a:r>
            <a:r>
              <a:rPr lang="en-US" sz="2800" b="1" dirty="0">
                <a:solidFill>
                  <a:schemeClr val="tx1"/>
                </a:solidFill>
              </a:rPr>
              <a:t>(c)-</a:t>
            </a:r>
            <a:r>
              <a:rPr lang="en-US" sz="2800" b="1" dirty="0" err="1">
                <a:solidFill>
                  <a:schemeClr val="tx1"/>
                </a:solidFill>
              </a:rPr>
              <a:t>ord</a:t>
            </a:r>
            <a:r>
              <a:rPr lang="en-US" sz="2800" b="1" dirty="0">
                <a:solidFill>
                  <a:schemeClr val="tx1"/>
                </a:solidFill>
              </a:rPr>
              <a:t>(‘a’)]:=</a:t>
            </a:r>
            <a:r>
              <a:rPr lang="en-US" sz="2800" b="1" dirty="0" smtClean="0">
                <a:solidFill>
                  <a:schemeClr val="tx1"/>
                </a:solidFill>
              </a:rPr>
              <a:t>a[</a:t>
            </a:r>
            <a:r>
              <a:rPr lang="en-US" sz="2800" b="1" dirty="0" err="1" smtClean="0">
                <a:solidFill>
                  <a:schemeClr val="tx1"/>
                </a:solidFill>
              </a:rPr>
              <a:t>ord</a:t>
            </a:r>
            <a:r>
              <a:rPr lang="en-US" sz="2800" b="1" dirty="0" smtClean="0">
                <a:solidFill>
                  <a:schemeClr val="tx1"/>
                </a:solidFill>
              </a:rPr>
              <a:t>(c</a:t>
            </a:r>
            <a:r>
              <a:rPr lang="en-US" sz="2800" b="1" dirty="0">
                <a:solidFill>
                  <a:schemeClr val="tx1"/>
                </a:solidFill>
              </a:rPr>
              <a:t>)-</a:t>
            </a:r>
            <a:r>
              <a:rPr lang="en-US" sz="2800" b="1" dirty="0" err="1">
                <a:solidFill>
                  <a:schemeClr val="tx1"/>
                </a:solidFill>
              </a:rPr>
              <a:t>ord</a:t>
            </a:r>
            <a:r>
              <a:rPr lang="en-US" sz="2800" b="1" dirty="0">
                <a:solidFill>
                  <a:schemeClr val="tx1"/>
                </a:solidFill>
              </a:rPr>
              <a:t>(‘a’)]+1;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until c=‘.’;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7604" y="18864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Обычное решение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7701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1259632" y="71438"/>
            <a:ext cx="7427168" cy="1143000"/>
          </a:xfrm>
        </p:spPr>
        <p:txBody>
          <a:bodyPr>
            <a:normAutofit/>
          </a:bodyPr>
          <a:lstStyle/>
          <a:p>
            <a:r>
              <a:rPr lang="ru-RU" altLang="ru-RU" sz="3000" b="1" dirty="0" smtClean="0"/>
              <a:t>Решение задачи 27 имеет следующие обязательные составляющие: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482FDB-3B7D-4A80-A028-B0950A55B012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785813" y="1785938"/>
            <a:ext cx="7572375" cy="2554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ru-RU" altLang="ru-RU" sz="3200" b="1" dirty="0"/>
              <a:t>Описание используемых переменных</a:t>
            </a:r>
          </a:p>
          <a:p>
            <a:pPr>
              <a:buFont typeface="Wingdings" pitchFamily="2" charset="2"/>
              <a:buChar char="ü"/>
            </a:pPr>
            <a:r>
              <a:rPr lang="ru-RU" altLang="ru-RU" sz="3200" b="1" dirty="0"/>
              <a:t>Инициализация</a:t>
            </a:r>
          </a:p>
          <a:p>
            <a:pPr>
              <a:buFont typeface="Wingdings" pitchFamily="2" charset="2"/>
              <a:buChar char="ü"/>
            </a:pPr>
            <a:r>
              <a:rPr lang="ru-RU" altLang="ru-RU" sz="3200" b="1" dirty="0"/>
              <a:t>Организация ввода</a:t>
            </a:r>
          </a:p>
          <a:p>
            <a:pPr>
              <a:buFont typeface="Wingdings" pitchFamily="2" charset="2"/>
              <a:buChar char="ü"/>
            </a:pPr>
            <a:r>
              <a:rPr lang="ru-RU" altLang="ru-RU" sz="3200" b="1" dirty="0"/>
              <a:t>Организация обработки</a:t>
            </a:r>
          </a:p>
          <a:p>
            <a:pPr>
              <a:buFont typeface="Wingdings" pitchFamily="2" charset="2"/>
              <a:buChar char="ü"/>
            </a:pPr>
            <a:r>
              <a:rPr lang="ru-RU" altLang="ru-RU" sz="3200" b="1" dirty="0"/>
              <a:t>Организация вывода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813" y="5072063"/>
            <a:ext cx="7500937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При оптимальном по времени решении  задачи </a:t>
            </a:r>
            <a:r>
              <a:rPr lang="ru-RU" b="1" dirty="0" smtClean="0">
                <a:latin typeface="+mn-lt"/>
                <a:cs typeface="+mn-cs"/>
              </a:rPr>
              <a:t>27 </a:t>
            </a:r>
            <a:r>
              <a:rPr lang="ru-RU" b="1" dirty="0">
                <a:latin typeface="+mn-lt"/>
                <a:cs typeface="+mn-cs"/>
              </a:rPr>
              <a:t>организация ввода и обработки  организуется параллельно, а не последовательно (как в </a:t>
            </a:r>
            <a:r>
              <a:rPr lang="ru-RU" b="1" dirty="0" smtClean="0">
                <a:latin typeface="+mn-lt"/>
                <a:cs typeface="+mn-cs"/>
              </a:rPr>
              <a:t>задаче 25). </a:t>
            </a:r>
            <a:r>
              <a:rPr lang="ru-RU" b="1" dirty="0">
                <a:latin typeface="+mn-lt"/>
                <a:cs typeface="+mn-cs"/>
              </a:rPr>
              <a:t>Тогда количество используемых переменных сводится к минимуму, а значит, программа будет еще оптимальна и по памяти.</a:t>
            </a:r>
          </a:p>
        </p:txBody>
      </p:sp>
    </p:spTree>
    <p:extLst>
      <p:ext uri="{BB962C8B-B14F-4D97-AF65-F5344CB8AC3E}">
        <p14:creationId xmlns:p14="http://schemas.microsoft.com/office/powerpoint/2010/main" val="5413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6A0B2-E557-4DDD-AE49-2E5BC467C1E6}" type="slidenum">
              <a:rPr lang="ru-RU"/>
              <a:pPr>
                <a:defRPr/>
              </a:pPr>
              <a:t>30</a:t>
            </a:fld>
            <a:endParaRPr lang="ru-RU" dirty="0"/>
          </a:p>
        </p:txBody>
      </p:sp>
      <p:sp>
        <p:nvSpPr>
          <p:cNvPr id="50179" name="TextBox 4"/>
          <p:cNvSpPr txBox="1">
            <a:spLocks noChangeArrowheads="1"/>
          </p:cNvSpPr>
          <p:nvPr/>
        </p:nvSpPr>
        <p:spPr bwMode="auto">
          <a:xfrm>
            <a:off x="2051720" y="116632"/>
            <a:ext cx="6840759" cy="62478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ru-RU" sz="2000" b="1" dirty="0" err="1">
                <a:solidFill>
                  <a:srgbClr val="FF0000"/>
                </a:solidFill>
              </a:rPr>
              <a:t>var</a:t>
            </a:r>
            <a:r>
              <a:rPr lang="en-US" altLang="ru-RU" sz="2000" b="1" dirty="0">
                <a:solidFill>
                  <a:srgbClr val="FF0000"/>
                </a:solidFill>
              </a:rPr>
              <a:t> </a:t>
            </a:r>
            <a:endParaRPr lang="ru-RU" altLang="ru-RU" sz="2000" b="1" dirty="0">
              <a:solidFill>
                <a:srgbClr val="FF0000"/>
              </a:solidFill>
            </a:endParaRPr>
          </a:p>
          <a:p>
            <a:r>
              <a:rPr lang="en-US" altLang="ru-RU" sz="2000" b="1" dirty="0">
                <a:solidFill>
                  <a:srgbClr val="FF0000"/>
                </a:solidFill>
              </a:rPr>
              <a:t>a: array[0..25] of integer;</a:t>
            </a:r>
          </a:p>
          <a:p>
            <a:r>
              <a:rPr lang="en-US" altLang="ru-RU" sz="2000" b="1" dirty="0">
                <a:solidFill>
                  <a:srgbClr val="FF0000"/>
                </a:solidFill>
              </a:rPr>
              <a:t>b: array[0..25] of ‘</a:t>
            </a:r>
            <a:r>
              <a:rPr lang="en-US" altLang="ru-RU" sz="2000" b="1" dirty="0" err="1">
                <a:solidFill>
                  <a:srgbClr val="FF0000"/>
                </a:solidFill>
              </a:rPr>
              <a:t>a’..’z</a:t>
            </a:r>
            <a:r>
              <a:rPr lang="en-US" altLang="ru-RU" sz="2000" b="1" dirty="0">
                <a:solidFill>
                  <a:srgbClr val="FF0000"/>
                </a:solidFill>
              </a:rPr>
              <a:t>’;</a:t>
            </a:r>
          </a:p>
          <a:p>
            <a:r>
              <a:rPr lang="en-US" altLang="ru-RU" sz="2000" b="1" dirty="0">
                <a:solidFill>
                  <a:srgbClr val="FF0000"/>
                </a:solidFill>
              </a:rPr>
              <a:t>c: char;</a:t>
            </a:r>
          </a:p>
          <a:p>
            <a:r>
              <a:rPr lang="en-US" altLang="ru-RU" sz="2000" b="1" dirty="0" err="1">
                <a:solidFill>
                  <a:srgbClr val="FF0000"/>
                </a:solidFill>
              </a:rPr>
              <a:t>i,j,k</a:t>
            </a:r>
            <a:r>
              <a:rPr lang="en-US" altLang="ru-RU" sz="2000" b="1" dirty="0">
                <a:solidFill>
                  <a:srgbClr val="FF0000"/>
                </a:solidFill>
              </a:rPr>
              <a:t>: integer;</a:t>
            </a:r>
          </a:p>
          <a:p>
            <a:r>
              <a:rPr lang="en-US" altLang="ru-RU" sz="2000" b="1" dirty="0"/>
              <a:t>begin</a:t>
            </a:r>
          </a:p>
          <a:p>
            <a:r>
              <a:rPr lang="en-US" altLang="ru-RU" sz="2000" b="1" dirty="0">
                <a:solidFill>
                  <a:srgbClr val="006600"/>
                </a:solidFill>
              </a:rPr>
              <a:t>for i:=0 to25 do</a:t>
            </a:r>
          </a:p>
          <a:p>
            <a:r>
              <a:rPr lang="en-US" altLang="ru-RU" sz="2000" b="1" dirty="0">
                <a:solidFill>
                  <a:srgbClr val="006600"/>
                </a:solidFill>
              </a:rPr>
              <a:t>begin</a:t>
            </a:r>
          </a:p>
          <a:p>
            <a:r>
              <a:rPr lang="en-US" altLang="ru-RU" sz="2000" b="1" dirty="0">
                <a:solidFill>
                  <a:srgbClr val="006600"/>
                </a:solidFill>
              </a:rPr>
              <a:t>a[</a:t>
            </a:r>
            <a:r>
              <a:rPr lang="en-US" altLang="ru-RU" sz="2000" b="1" dirty="0" err="1">
                <a:solidFill>
                  <a:srgbClr val="006600"/>
                </a:solidFill>
              </a:rPr>
              <a:t>i</a:t>
            </a:r>
            <a:r>
              <a:rPr lang="en-US" altLang="ru-RU" sz="2000" b="1" dirty="0">
                <a:solidFill>
                  <a:srgbClr val="006600"/>
                </a:solidFill>
              </a:rPr>
              <a:t>]:=0;</a:t>
            </a:r>
          </a:p>
          <a:p>
            <a:r>
              <a:rPr lang="en-US" altLang="ru-RU" sz="2000" b="1" dirty="0">
                <a:solidFill>
                  <a:srgbClr val="006600"/>
                </a:solidFill>
              </a:rPr>
              <a:t>b[</a:t>
            </a:r>
            <a:r>
              <a:rPr lang="en-US" altLang="ru-RU" sz="2000" b="1" dirty="0" err="1">
                <a:solidFill>
                  <a:srgbClr val="006600"/>
                </a:solidFill>
              </a:rPr>
              <a:t>i</a:t>
            </a:r>
            <a:r>
              <a:rPr lang="en-US" altLang="ru-RU" sz="2000" b="1" dirty="0">
                <a:solidFill>
                  <a:srgbClr val="006600"/>
                </a:solidFill>
              </a:rPr>
              <a:t>]:=</a:t>
            </a:r>
            <a:r>
              <a:rPr lang="en-US" altLang="ru-RU" sz="2000" b="1" dirty="0" err="1">
                <a:solidFill>
                  <a:srgbClr val="006600"/>
                </a:solidFill>
              </a:rPr>
              <a:t>chr</a:t>
            </a:r>
            <a:r>
              <a:rPr lang="en-US" altLang="ru-RU" sz="2000" b="1" dirty="0">
                <a:solidFill>
                  <a:srgbClr val="006600"/>
                </a:solidFill>
              </a:rPr>
              <a:t>(</a:t>
            </a:r>
            <a:r>
              <a:rPr lang="en-US" altLang="ru-RU" sz="2000" b="1" dirty="0" err="1">
                <a:solidFill>
                  <a:srgbClr val="006600"/>
                </a:solidFill>
              </a:rPr>
              <a:t>ord</a:t>
            </a:r>
            <a:r>
              <a:rPr lang="en-US" altLang="ru-RU" sz="2000" b="1" dirty="0">
                <a:solidFill>
                  <a:srgbClr val="006600"/>
                </a:solidFill>
              </a:rPr>
              <a:t>(‘a’)+</a:t>
            </a:r>
            <a:r>
              <a:rPr lang="en-US" altLang="ru-RU" sz="2000" b="1" dirty="0" err="1">
                <a:solidFill>
                  <a:srgbClr val="006600"/>
                </a:solidFill>
              </a:rPr>
              <a:t>i</a:t>
            </a:r>
            <a:r>
              <a:rPr lang="en-US" altLang="ru-RU" sz="2000" b="1" dirty="0">
                <a:solidFill>
                  <a:srgbClr val="006600"/>
                </a:solidFill>
              </a:rPr>
              <a:t>)</a:t>
            </a:r>
          </a:p>
          <a:p>
            <a:r>
              <a:rPr lang="en-US" altLang="ru-RU" sz="2000" b="1" dirty="0">
                <a:solidFill>
                  <a:srgbClr val="006600"/>
                </a:solidFill>
              </a:rPr>
              <a:t>end;</a:t>
            </a:r>
          </a:p>
          <a:p>
            <a:r>
              <a:rPr lang="en-US" altLang="ru-RU" sz="2000" b="1" dirty="0"/>
              <a:t>repeat</a:t>
            </a:r>
          </a:p>
          <a:p>
            <a:r>
              <a:rPr lang="en-US" altLang="ru-RU" sz="2000" b="1" dirty="0"/>
              <a:t>read(c);</a:t>
            </a:r>
          </a:p>
          <a:p>
            <a:r>
              <a:rPr lang="en-US" altLang="ru-RU" sz="2000" b="1" dirty="0"/>
              <a:t>a[</a:t>
            </a:r>
            <a:r>
              <a:rPr lang="en-US" altLang="ru-RU" sz="2000" b="1" dirty="0" err="1"/>
              <a:t>ord</a:t>
            </a:r>
            <a:r>
              <a:rPr lang="en-US" altLang="ru-RU" sz="2000" b="1" dirty="0"/>
              <a:t>(c)-</a:t>
            </a:r>
            <a:r>
              <a:rPr lang="en-US" altLang="ru-RU" sz="2000" b="1" dirty="0" err="1"/>
              <a:t>ord</a:t>
            </a:r>
            <a:r>
              <a:rPr lang="en-US" altLang="ru-RU" sz="2000" b="1" dirty="0"/>
              <a:t>(‘a’)]:=a[ </a:t>
            </a:r>
            <a:r>
              <a:rPr lang="en-US" altLang="ru-RU" sz="2000" b="1" dirty="0" err="1"/>
              <a:t>ord</a:t>
            </a:r>
            <a:r>
              <a:rPr lang="en-US" altLang="ru-RU" sz="2000" b="1" dirty="0"/>
              <a:t>(c)-</a:t>
            </a:r>
            <a:r>
              <a:rPr lang="en-US" altLang="ru-RU" sz="2000" b="1" dirty="0" err="1"/>
              <a:t>ord</a:t>
            </a:r>
            <a:r>
              <a:rPr lang="en-US" altLang="ru-RU" sz="2000" b="1" dirty="0"/>
              <a:t>(‘a’)]+1;</a:t>
            </a:r>
          </a:p>
          <a:p>
            <a:r>
              <a:rPr lang="en-US" altLang="ru-RU" sz="2000" b="1" dirty="0"/>
              <a:t>until c=‘.’;</a:t>
            </a:r>
          </a:p>
          <a:p>
            <a:r>
              <a:rPr lang="en-US" altLang="ru-RU" sz="2000" b="1" dirty="0"/>
              <a:t>...</a:t>
            </a:r>
          </a:p>
          <a:p>
            <a:r>
              <a:rPr lang="en-US" altLang="ru-RU" sz="2000" b="1" dirty="0">
                <a:solidFill>
                  <a:srgbClr val="0000FF"/>
                </a:solidFill>
              </a:rPr>
              <a:t>i:=0;</a:t>
            </a:r>
          </a:p>
          <a:p>
            <a:r>
              <a:rPr lang="en-US" altLang="ru-RU" sz="2000" b="1" dirty="0">
                <a:solidFill>
                  <a:srgbClr val="0000FF"/>
                </a:solidFill>
              </a:rPr>
              <a:t>while a[</a:t>
            </a:r>
            <a:r>
              <a:rPr lang="en-US" altLang="ru-RU" sz="2000" b="1" dirty="0" err="1">
                <a:solidFill>
                  <a:srgbClr val="0000FF"/>
                </a:solidFill>
              </a:rPr>
              <a:t>i</a:t>
            </a:r>
            <a:r>
              <a:rPr lang="en-US" altLang="ru-RU" sz="2000" b="1" dirty="0">
                <a:solidFill>
                  <a:srgbClr val="0000FF"/>
                </a:solidFill>
              </a:rPr>
              <a:t>]=0 do i:=i+1;</a:t>
            </a:r>
          </a:p>
          <a:p>
            <a:r>
              <a:rPr lang="en-US" altLang="ru-RU" sz="2000" b="1" dirty="0">
                <a:solidFill>
                  <a:srgbClr val="0000FF"/>
                </a:solidFill>
              </a:rPr>
              <a:t>for j</a:t>
            </a:r>
            <a:r>
              <a:rPr lang="en-US" altLang="ru-RU" sz="2000" b="1" dirty="0" smtClean="0">
                <a:solidFill>
                  <a:srgbClr val="0000FF"/>
                </a:solidFill>
              </a:rPr>
              <a:t>:=25 </a:t>
            </a:r>
            <a:r>
              <a:rPr lang="en-US" altLang="ru-RU" sz="2000" b="1" dirty="0" err="1" smtClean="0">
                <a:solidFill>
                  <a:srgbClr val="0000FF"/>
                </a:solidFill>
              </a:rPr>
              <a:t>downto</a:t>
            </a:r>
            <a:r>
              <a:rPr lang="en-US" altLang="ru-RU" sz="2000" b="1" dirty="0" smtClean="0">
                <a:solidFill>
                  <a:srgbClr val="0000FF"/>
                </a:solidFill>
              </a:rPr>
              <a:t> </a:t>
            </a:r>
            <a:r>
              <a:rPr lang="en-US" altLang="ru-RU" sz="2000" b="1" dirty="0" err="1" smtClean="0">
                <a:solidFill>
                  <a:srgbClr val="0000FF"/>
                </a:solidFill>
              </a:rPr>
              <a:t>i</a:t>
            </a:r>
            <a:r>
              <a:rPr lang="en-US" altLang="ru-RU" sz="2000" b="1" dirty="0" smtClean="0">
                <a:solidFill>
                  <a:srgbClr val="0000FF"/>
                </a:solidFill>
              </a:rPr>
              <a:t> </a:t>
            </a:r>
            <a:r>
              <a:rPr lang="en-US" altLang="ru-RU" sz="2000" b="1" dirty="0">
                <a:solidFill>
                  <a:srgbClr val="0000FF"/>
                </a:solidFill>
              </a:rPr>
              <a:t>do write( b[j]);</a:t>
            </a:r>
          </a:p>
          <a:p>
            <a:r>
              <a:rPr lang="en-US" altLang="ru-RU" sz="2000" b="1" dirty="0"/>
              <a:t>end.</a:t>
            </a:r>
            <a:endParaRPr lang="ru-RU" altLang="ru-RU" sz="2000" b="1" dirty="0"/>
          </a:p>
        </p:txBody>
      </p:sp>
      <p:sp>
        <p:nvSpPr>
          <p:cNvPr id="2" name="Прямоугольная выноска 1"/>
          <p:cNvSpPr/>
          <p:nvPr/>
        </p:nvSpPr>
        <p:spPr>
          <a:xfrm>
            <a:off x="6372200" y="2708920"/>
            <a:ext cx="2664296" cy="3096344"/>
          </a:xfrm>
          <a:prstGeom prst="wedgeRectCallout">
            <a:avLst>
              <a:gd name="adj1" fmla="val -136064"/>
              <a:gd name="adj2" fmla="val 25182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for i:=1 to 25 do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begin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for j := 0 to 24 do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if a[j] &gt; a[j +1] then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begin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k:=</a:t>
            </a:r>
            <a:r>
              <a:rPr lang="ru-RU" b="1" dirty="0">
                <a:solidFill>
                  <a:schemeClr val="tx1"/>
                </a:solidFill>
              </a:rPr>
              <a:t>а[</a:t>
            </a:r>
            <a:r>
              <a:rPr lang="en-US" b="1" dirty="0">
                <a:solidFill>
                  <a:schemeClr val="tx1"/>
                </a:solidFill>
              </a:rPr>
              <a:t>j]; </a:t>
            </a:r>
            <a:r>
              <a:rPr lang="ru-RU" b="1" dirty="0">
                <a:solidFill>
                  <a:schemeClr val="tx1"/>
                </a:solidFill>
              </a:rPr>
              <a:t>с:=</a:t>
            </a:r>
            <a:r>
              <a:rPr lang="en-US" b="1" dirty="0">
                <a:solidFill>
                  <a:schemeClr val="tx1"/>
                </a:solidFill>
              </a:rPr>
              <a:t>b[j];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а[</a:t>
            </a:r>
            <a:r>
              <a:rPr lang="en-US" b="1" dirty="0">
                <a:solidFill>
                  <a:schemeClr val="tx1"/>
                </a:solidFill>
              </a:rPr>
              <a:t>j]:=</a:t>
            </a:r>
            <a:r>
              <a:rPr lang="ru-RU" b="1" dirty="0">
                <a:solidFill>
                  <a:schemeClr val="tx1"/>
                </a:solidFill>
              </a:rPr>
              <a:t>а[</a:t>
            </a:r>
            <a:r>
              <a:rPr lang="en-US" b="1" dirty="0">
                <a:solidFill>
                  <a:schemeClr val="tx1"/>
                </a:solidFill>
              </a:rPr>
              <a:t>j+1]; b[j</a:t>
            </a:r>
            <a:r>
              <a:rPr lang="en-US" b="1" dirty="0" smtClean="0">
                <a:solidFill>
                  <a:schemeClr val="tx1"/>
                </a:solidFill>
              </a:rPr>
              <a:t>]:=b[j+1</a:t>
            </a:r>
            <a:r>
              <a:rPr lang="en-US" b="1" dirty="0">
                <a:solidFill>
                  <a:schemeClr val="tx1"/>
                </a:solidFill>
              </a:rPr>
              <a:t>];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a[j + 1] :=k; b[j+1] :=c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end;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end;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7604" y="18864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Обычное решение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1986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335846"/>
            <a:ext cx="4572000" cy="640175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 smtClean="0"/>
              <a:t>Эффективное решение.</a:t>
            </a:r>
          </a:p>
          <a:p>
            <a:endParaRPr lang="ru-RU" dirty="0"/>
          </a:p>
          <a:p>
            <a:r>
              <a:rPr lang="en-US" dirty="0" err="1" smtClean="0"/>
              <a:t>Var</a:t>
            </a:r>
            <a:r>
              <a:rPr lang="en-US" dirty="0" smtClean="0"/>
              <a:t> a:array</a:t>
            </a: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en-US" dirty="0"/>
              <a:t>'a'..'z'] of integer;</a:t>
            </a:r>
          </a:p>
          <a:p>
            <a:r>
              <a:rPr lang="en-US" dirty="0" err="1"/>
              <a:t>d,b,c:char</a:t>
            </a:r>
            <a:r>
              <a:rPr lang="en-US" dirty="0"/>
              <a:t>;</a:t>
            </a:r>
          </a:p>
          <a:p>
            <a:r>
              <a:rPr lang="en-US" dirty="0"/>
              <a:t>Begin</a:t>
            </a:r>
          </a:p>
          <a:p>
            <a:r>
              <a:rPr lang="ru-RU" dirty="0"/>
              <a:t>	</a:t>
            </a:r>
            <a:r>
              <a:rPr lang="pl-PL" dirty="0" smtClean="0"/>
              <a:t>For </a:t>
            </a:r>
            <a:r>
              <a:rPr lang="pl-PL" dirty="0"/>
              <a:t>c:='a' to 'z' do a[c]:=0;</a:t>
            </a:r>
          </a:p>
          <a:p>
            <a:r>
              <a:rPr lang="en-US" dirty="0"/>
              <a:t> 	Read(c);</a:t>
            </a:r>
          </a:p>
          <a:p>
            <a:r>
              <a:rPr lang="en-US" dirty="0"/>
              <a:t> </a:t>
            </a:r>
            <a:r>
              <a:rPr lang="ru-RU" dirty="0" smtClean="0"/>
              <a:t>	</a:t>
            </a:r>
            <a:r>
              <a:rPr lang="en-US" dirty="0" smtClean="0"/>
              <a:t>While </a:t>
            </a:r>
            <a:r>
              <a:rPr lang="en-US" dirty="0"/>
              <a:t>c&lt;&gt;'.' do</a:t>
            </a:r>
          </a:p>
          <a:p>
            <a:r>
              <a:rPr lang="en-US" dirty="0"/>
              <a:t>  </a:t>
            </a:r>
            <a:r>
              <a:rPr lang="ru-RU" dirty="0" smtClean="0"/>
              <a:t>	 </a:t>
            </a:r>
            <a:r>
              <a:rPr lang="en-US" dirty="0" smtClean="0"/>
              <a:t>Begin</a:t>
            </a:r>
            <a:endParaRPr lang="en-US" dirty="0"/>
          </a:p>
          <a:p>
            <a:r>
              <a:rPr lang="en-US" dirty="0"/>
              <a:t>  	</a:t>
            </a:r>
            <a:r>
              <a:rPr lang="ru-RU" dirty="0" smtClean="0"/>
              <a:t>      </a:t>
            </a:r>
            <a:r>
              <a:rPr lang="en-US" dirty="0" smtClean="0"/>
              <a:t>a[c</a:t>
            </a:r>
            <a:r>
              <a:rPr lang="en-US" dirty="0"/>
              <a:t>]:=a[c]+1;</a:t>
            </a:r>
          </a:p>
          <a:p>
            <a:r>
              <a:rPr lang="en-US" dirty="0"/>
              <a:t>	  </a:t>
            </a:r>
            <a:r>
              <a:rPr lang="ru-RU" dirty="0" smtClean="0"/>
              <a:t>    </a:t>
            </a:r>
            <a:r>
              <a:rPr lang="en-US" dirty="0" smtClean="0"/>
              <a:t>Read(c</a:t>
            </a:r>
            <a:r>
              <a:rPr lang="en-US" dirty="0"/>
              <a:t>);</a:t>
            </a:r>
          </a:p>
          <a:p>
            <a:r>
              <a:rPr lang="ru-RU" dirty="0" smtClean="0"/>
              <a:t>	 </a:t>
            </a:r>
            <a:r>
              <a:rPr lang="en-US" dirty="0" smtClean="0"/>
              <a:t>end</a:t>
            </a:r>
            <a:r>
              <a:rPr lang="en-US" dirty="0"/>
              <a:t>;</a:t>
            </a:r>
          </a:p>
          <a:p>
            <a:r>
              <a:rPr lang="pl-PL" dirty="0"/>
              <a:t>	For d:='a' to 'z' do</a:t>
            </a:r>
          </a:p>
          <a:p>
            <a:r>
              <a:rPr lang="en-US" dirty="0"/>
              <a:t>	</a:t>
            </a:r>
            <a:r>
              <a:rPr lang="ru-RU" dirty="0" smtClean="0"/>
              <a:t> </a:t>
            </a:r>
            <a:r>
              <a:rPr lang="en-US" dirty="0" smtClean="0"/>
              <a:t>Begin</a:t>
            </a:r>
            <a:endParaRPr lang="en-US" dirty="0"/>
          </a:p>
          <a:p>
            <a:r>
              <a:rPr lang="en-US" dirty="0"/>
              <a:t>	</a:t>
            </a:r>
            <a:r>
              <a:rPr lang="ru-RU" dirty="0" smtClean="0"/>
              <a:t>      </a:t>
            </a:r>
            <a:r>
              <a:rPr lang="en-US" dirty="0" smtClean="0"/>
              <a:t>b</a:t>
            </a:r>
            <a:r>
              <a:rPr lang="en-US" dirty="0"/>
              <a:t>:='a';</a:t>
            </a:r>
          </a:p>
          <a:p>
            <a:r>
              <a:rPr lang="pl-PL" dirty="0"/>
              <a:t>	</a:t>
            </a:r>
            <a:r>
              <a:rPr lang="ru-RU" dirty="0" smtClean="0"/>
              <a:t>      </a:t>
            </a:r>
            <a:r>
              <a:rPr lang="pl-PL" dirty="0" smtClean="0"/>
              <a:t>For </a:t>
            </a:r>
            <a:r>
              <a:rPr lang="pl-PL" dirty="0"/>
              <a:t>c:='a' to 'z' do</a:t>
            </a:r>
          </a:p>
          <a:p>
            <a:r>
              <a:rPr lang="en-US" dirty="0"/>
              <a:t>	</a:t>
            </a:r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en-US" dirty="0" smtClean="0"/>
              <a:t>If </a:t>
            </a:r>
            <a:r>
              <a:rPr lang="en-US" dirty="0"/>
              <a:t>a[c]&gt;a[b] then b:=c;</a:t>
            </a:r>
          </a:p>
          <a:p>
            <a:r>
              <a:rPr lang="en-US" dirty="0"/>
              <a:t>	</a:t>
            </a:r>
            <a:r>
              <a:rPr lang="ru-RU" dirty="0" smtClean="0"/>
              <a:t>      </a:t>
            </a:r>
            <a:r>
              <a:rPr lang="en-US" dirty="0" smtClean="0"/>
              <a:t>If </a:t>
            </a:r>
            <a:r>
              <a:rPr lang="en-US" dirty="0"/>
              <a:t>a[b]=0 then </a:t>
            </a:r>
            <a:r>
              <a:rPr lang="en-US" dirty="0"/>
              <a:t>B</a:t>
            </a:r>
            <a:r>
              <a:rPr lang="en-US" dirty="0" smtClean="0"/>
              <a:t>reak</a:t>
            </a:r>
            <a:r>
              <a:rPr lang="en-US" dirty="0"/>
              <a:t>;</a:t>
            </a:r>
          </a:p>
          <a:p>
            <a:r>
              <a:rPr lang="ru-RU" dirty="0" smtClean="0"/>
              <a:t>                 </a:t>
            </a:r>
            <a:r>
              <a:rPr lang="en-US" dirty="0" smtClean="0"/>
              <a:t>      </a:t>
            </a:r>
            <a:r>
              <a:rPr lang="en-US" dirty="0"/>
              <a:t>a[b]:=0;</a:t>
            </a:r>
          </a:p>
          <a:p>
            <a:r>
              <a:rPr lang="en-US" dirty="0"/>
              <a:t>	</a:t>
            </a:r>
            <a:r>
              <a:rPr lang="ru-RU" dirty="0" smtClean="0"/>
              <a:t>      </a:t>
            </a:r>
            <a:r>
              <a:rPr lang="en-US" dirty="0" smtClean="0"/>
              <a:t>Write(b</a:t>
            </a:r>
            <a:r>
              <a:rPr lang="en-US" dirty="0"/>
              <a:t>);</a:t>
            </a:r>
          </a:p>
          <a:p>
            <a:r>
              <a:rPr lang="ru-RU" dirty="0" smtClean="0"/>
              <a:t>	</a:t>
            </a:r>
            <a:r>
              <a:rPr lang="en-US" dirty="0" smtClean="0"/>
              <a:t>End</a:t>
            </a:r>
            <a:r>
              <a:rPr lang="en-US" dirty="0"/>
              <a:t>;</a:t>
            </a:r>
          </a:p>
          <a:p>
            <a:r>
              <a:rPr lang="en-US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40101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000" dirty="0" smtClean="0"/>
              <a:t>Алгоритм решения</a:t>
            </a:r>
            <a:r>
              <a:rPr lang="en-US" sz="3000" dirty="0" smtClean="0"/>
              <a:t> </a:t>
            </a:r>
            <a:r>
              <a:rPr lang="ru-RU" sz="3000" dirty="0" smtClean="0"/>
              <a:t>задачи:</a:t>
            </a:r>
            <a:endParaRPr lang="ru-RU" sz="3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CF5EB-0735-4A0E-82CD-488B6603A0E7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43609" y="1500188"/>
            <a:ext cx="8100392" cy="5170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>
                <a:latin typeface="+mn-lt"/>
                <a:cs typeface="+mn-cs"/>
              </a:rPr>
              <a:t>Анализ условия, определение цели.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>
                <a:latin typeface="+mn-lt"/>
                <a:cs typeface="+mn-cs"/>
              </a:rPr>
              <a:t>Выявление связей  между искомым и вводимыми данными.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>
                <a:latin typeface="+mn-lt"/>
                <a:cs typeface="+mn-cs"/>
              </a:rPr>
              <a:t>Запись описания алгоритма решения задачи на естественном языке.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>
                <a:latin typeface="+mn-lt"/>
                <a:cs typeface="+mn-cs"/>
              </a:rPr>
              <a:t>Оформление программы на языке программирования, включающее в себя: описание переменных и их типов, инициализацию нужных переменных, организацию ввода и обработки, организацию вывода.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>
                <a:latin typeface="+mn-lt"/>
                <a:cs typeface="+mn-cs"/>
              </a:rPr>
              <a:t>Анализ программы , выявление ошибок на 2-3 подобранных самостоятельно тестах (кроме данного в задаче), коррекция.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06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5884706" cy="928670"/>
          </a:xfrm>
        </p:spPr>
        <p:txBody>
          <a:bodyPr>
            <a:normAutofit fontScale="90000"/>
          </a:bodyPr>
          <a:lstStyle/>
          <a:p>
            <a:pPr lvl="1" algn="l"/>
            <a:r>
              <a:rPr lang="ru-RU" sz="2800" b="1" dirty="0" smtClean="0"/>
              <a:t>Изменения критериев оценивания задания 27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42984"/>
            <a:ext cx="7814672" cy="5429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i="1" dirty="0" smtClean="0"/>
              <a:t>Вам предлагается два задания, связанные с этой задачей: </a:t>
            </a:r>
            <a:r>
              <a:rPr lang="ru-RU" sz="2400" b="1" i="1" dirty="0" smtClean="0"/>
              <a:t>задание А и задание Б. </a:t>
            </a:r>
            <a:r>
              <a:rPr lang="ru-RU" sz="2400" i="1" dirty="0" smtClean="0"/>
              <a:t>Вы можете решать оба задания А и Б или одно из них по своему выбору.</a:t>
            </a:r>
          </a:p>
          <a:p>
            <a:pPr marL="0" indent="0">
              <a:buNone/>
            </a:pPr>
            <a:endParaRPr lang="ru-RU" sz="2400" i="1" dirty="0" smtClean="0"/>
          </a:p>
          <a:p>
            <a:pPr marL="0" indent="0">
              <a:buNone/>
            </a:pPr>
            <a:r>
              <a:rPr lang="ru-RU" sz="2400" i="1" dirty="0" smtClean="0"/>
              <a:t>Итоговая оценка выставляется как </a:t>
            </a:r>
            <a:r>
              <a:rPr lang="ru-RU" sz="2400" b="1" i="1" dirty="0" smtClean="0"/>
              <a:t>максимальная из оценок за задания А и Б</a:t>
            </a:r>
            <a:r>
              <a:rPr lang="ru-RU" sz="2400" i="1" dirty="0" smtClean="0"/>
              <a:t>. </a:t>
            </a:r>
          </a:p>
          <a:p>
            <a:pPr marL="0" indent="0">
              <a:buNone/>
            </a:pPr>
            <a:endParaRPr lang="ru-RU" sz="2400" i="1" dirty="0" smtClean="0"/>
          </a:p>
          <a:p>
            <a:pPr marL="0" indent="0">
              <a:buNone/>
            </a:pPr>
            <a:r>
              <a:rPr lang="ru-RU" sz="2400" i="1" dirty="0" smtClean="0"/>
              <a:t>Если решение одного из заданий не представлено, то считается, что оценка за это задание составляет 0 баллов.</a:t>
            </a:r>
          </a:p>
          <a:p>
            <a:pPr marL="0" indent="0">
              <a:buNone/>
            </a:pPr>
            <a:endParaRPr lang="ru-RU" sz="2400" i="1" dirty="0" smtClean="0"/>
          </a:p>
          <a:p>
            <a:pPr marL="0" indent="0">
              <a:buNone/>
            </a:pPr>
            <a:r>
              <a:rPr lang="ru-RU" sz="2400" i="1" dirty="0" smtClean="0"/>
              <a:t>Задание Б является усложненным вариантом задания А, оно содержит дополнительные требования к программе.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1600" b="1" dirty="0" smtClean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5A6C3-2CE4-4EF9-8086-D28AEED0694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48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5812698" cy="928670"/>
          </a:xfrm>
        </p:spPr>
        <p:txBody>
          <a:bodyPr>
            <a:normAutofit fontScale="90000"/>
          </a:bodyPr>
          <a:lstStyle/>
          <a:p>
            <a:pPr lvl="1" algn="l"/>
            <a:r>
              <a:rPr lang="ru-RU" sz="2800" b="1" dirty="0" smtClean="0"/>
              <a:t>Изменения критериев оценивания задани</a:t>
            </a:r>
            <a:r>
              <a:rPr lang="ru-RU" sz="2800" b="1" dirty="0"/>
              <a:t>я</a:t>
            </a:r>
            <a:r>
              <a:rPr lang="ru-RU" sz="2800" b="1" dirty="0" smtClean="0"/>
              <a:t> 27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142984"/>
            <a:ext cx="7886680" cy="5429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/>
              <a:t>А. </a:t>
            </a:r>
            <a:r>
              <a:rPr lang="ru-RU" sz="2400" dirty="0" smtClean="0"/>
              <a:t>Напишите на любом языке программирования программу для решения поставленной задачи, в которой входные данные будут запоминаться в массиве, после чего будут проверены все возможные пары элементов. </a:t>
            </a:r>
          </a:p>
          <a:p>
            <a:pPr marL="0" indent="0">
              <a:buNone/>
            </a:pPr>
            <a:r>
              <a:rPr lang="ru-RU" sz="2400" dirty="0" smtClean="0"/>
              <a:t>Перед программой укажите версию языка программирования.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ОБЯЗАТЕЛЬНО укажите, что программа является решением ЗАДАНИЯ А.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Максимальная оценка</a:t>
            </a:r>
            <a:r>
              <a:rPr lang="ru-RU" sz="2400" dirty="0" smtClean="0"/>
              <a:t> за выполнение задания А равна </a:t>
            </a:r>
            <a:r>
              <a:rPr lang="ru-RU" sz="2400" b="1" dirty="0" smtClean="0"/>
              <a:t>2 баллам.</a:t>
            </a:r>
            <a:endParaRPr lang="ru-RU" sz="2400" b="1" dirty="0" smtClean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5A6C3-2CE4-4EF9-8086-D28AEED0694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91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0"/>
            <a:ext cx="5740690" cy="928670"/>
          </a:xfrm>
        </p:spPr>
        <p:txBody>
          <a:bodyPr>
            <a:normAutofit fontScale="90000"/>
          </a:bodyPr>
          <a:lstStyle/>
          <a:p>
            <a:pPr lvl="1" algn="l"/>
            <a:r>
              <a:rPr lang="ru-RU" sz="2800" b="1" dirty="0" smtClean="0"/>
              <a:t>Изменения критериев оценивания задания 27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142984"/>
            <a:ext cx="7886680" cy="5429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b="1" dirty="0" smtClean="0"/>
              <a:t>Критерии оценивания задания А</a:t>
            </a:r>
          </a:p>
          <a:p>
            <a:pPr marL="0" indent="0">
              <a:buNone/>
            </a:pPr>
            <a:r>
              <a:rPr lang="ru-RU" sz="1600" b="1" dirty="0" smtClean="0">
                <a:solidFill>
                  <a:srgbClr val="0070C0"/>
                </a:solidFill>
              </a:rPr>
              <a:t>2 балла:</a:t>
            </a:r>
          </a:p>
          <a:p>
            <a:pPr>
              <a:buNone/>
            </a:pPr>
            <a:r>
              <a:rPr lang="ru-RU" sz="1600" dirty="0" smtClean="0"/>
              <a:t>1. Правильно</a:t>
            </a:r>
          </a:p>
          <a:p>
            <a:pPr>
              <a:buNone/>
            </a:pPr>
            <a:r>
              <a:rPr lang="ru-RU" sz="1600" dirty="0" smtClean="0"/>
              <a:t>2. Допускается </a:t>
            </a:r>
            <a:r>
              <a:rPr lang="ru-RU" sz="1600" b="1" dirty="0" smtClean="0"/>
              <a:t>до семи </a:t>
            </a:r>
            <a:r>
              <a:rPr lang="ru-RU" sz="1600" dirty="0" smtClean="0"/>
              <a:t>синтаксических и приравненных к ним ошибок</a:t>
            </a:r>
          </a:p>
          <a:p>
            <a:pPr marL="714375"/>
            <a:r>
              <a:rPr lang="ru-RU" sz="1600" dirty="0" smtClean="0"/>
              <a:t>пропущен или неверно указан знак пунктуации (запятая, точка с запятой, скобки и т.д.);</a:t>
            </a:r>
          </a:p>
          <a:p>
            <a:pPr marL="714375"/>
            <a:r>
              <a:rPr lang="ru-RU" sz="1600" dirty="0" smtClean="0"/>
              <a:t>неверно написано или пропущено служебное слово языка программирования;</a:t>
            </a:r>
          </a:p>
          <a:p>
            <a:pPr marL="714375"/>
            <a:r>
              <a:rPr lang="ru-RU" sz="1600" dirty="0" smtClean="0"/>
              <a:t>не описана или неверно описана переменная;</a:t>
            </a:r>
          </a:p>
          <a:p>
            <a:pPr marL="714375"/>
            <a:r>
              <a:rPr lang="ru-RU" sz="1600" dirty="0" smtClean="0"/>
              <a:t>применяется операция, недопустимая для соответствующего типа данных.</a:t>
            </a:r>
          </a:p>
          <a:p>
            <a:pPr>
              <a:buNone/>
            </a:pPr>
            <a:r>
              <a:rPr lang="ru-RU" sz="1600" dirty="0" smtClean="0"/>
              <a:t>3. Допускается </a:t>
            </a:r>
            <a:r>
              <a:rPr lang="ru-RU" sz="1600" b="1" dirty="0" smtClean="0"/>
              <a:t>до двух</a:t>
            </a:r>
            <a:r>
              <a:rPr lang="ru-RU" sz="1600" dirty="0" smtClean="0"/>
              <a:t> содержательных ошибок </a:t>
            </a:r>
          </a:p>
          <a:p>
            <a:pPr marL="714375"/>
            <a:r>
              <a:rPr lang="ru-RU" sz="1600" dirty="0" smtClean="0"/>
              <a:t>неверная инициализация при поиске минимального значения;</a:t>
            </a:r>
          </a:p>
          <a:p>
            <a:pPr marL="714375"/>
            <a:r>
              <a:rPr lang="ru-RU" sz="1600" dirty="0" smtClean="0"/>
              <a:t>неверная обработка начальных элементов данных, которая может, например, привести к получению ошибочного ответа при 4 &lt; </a:t>
            </a:r>
            <a:r>
              <a:rPr lang="en-US" sz="1600" i="1" dirty="0" smtClean="0"/>
              <a:t>N &lt; 8;</a:t>
            </a:r>
          </a:p>
          <a:p>
            <a:pPr marL="714375"/>
            <a:r>
              <a:rPr lang="ru-RU" sz="1600" dirty="0" smtClean="0"/>
              <a:t>неточное определение границ массива, выход за границу массива (например, описан массив с границами от 1 до 4, а реально используется от 0 до 3 или наоборот);</a:t>
            </a:r>
          </a:p>
          <a:p>
            <a:pPr marL="714375"/>
            <a:r>
              <a:rPr lang="ru-RU" sz="1600" dirty="0" smtClean="0"/>
              <a:t>вычисленный индекс элемента массива на 1 отличается от верного;</a:t>
            </a:r>
          </a:p>
          <a:p>
            <a:pPr marL="714375"/>
            <a:r>
              <a:rPr lang="ru-RU" sz="1600" dirty="0" smtClean="0"/>
              <a:t>используется знак “&lt;” вместо “&lt;=”, “</a:t>
            </a:r>
            <a:r>
              <a:rPr lang="ru-RU" sz="1600" dirty="0" err="1" smtClean="0"/>
              <a:t>or</a:t>
            </a:r>
            <a:r>
              <a:rPr lang="ru-RU" sz="1600" dirty="0" smtClean="0"/>
              <a:t>” </a:t>
            </a:r>
            <a:r>
              <a:rPr lang="ru-RU" sz="1600" dirty="0" err="1" smtClean="0"/>
              <a:t>вместо</a:t>
            </a:r>
            <a:r>
              <a:rPr lang="ru-RU" sz="1600" dirty="0" smtClean="0"/>
              <a:t> “</a:t>
            </a:r>
            <a:r>
              <a:rPr lang="ru-RU" sz="1600" dirty="0" err="1" smtClean="0"/>
              <a:t>and</a:t>
            </a:r>
            <a:r>
              <a:rPr lang="ru-RU" sz="1600" dirty="0" smtClean="0"/>
              <a:t>” и т.п.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5A6C3-2CE4-4EF9-8086-D28AEED0694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46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5812698" cy="928670"/>
          </a:xfrm>
        </p:spPr>
        <p:txBody>
          <a:bodyPr>
            <a:normAutofit fontScale="90000"/>
          </a:bodyPr>
          <a:lstStyle/>
          <a:p>
            <a:pPr lvl="1" algn="l"/>
            <a:r>
              <a:rPr lang="ru-RU" sz="2800" b="1" dirty="0" smtClean="0"/>
              <a:t>Изменения критериев оценивания задания 27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42984"/>
            <a:ext cx="7814672" cy="5429288"/>
          </a:xfrm>
        </p:spPr>
        <p:txBody>
          <a:bodyPr/>
          <a:lstStyle/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27 – изменения</a:t>
            </a:r>
          </a:p>
          <a:p>
            <a:pPr>
              <a:buNone/>
            </a:pPr>
            <a:endParaRPr lang="ru-RU" sz="1600" i="1" dirty="0" smtClean="0"/>
          </a:p>
          <a:p>
            <a:pPr marL="0" indent="0">
              <a:buNone/>
            </a:pPr>
            <a:r>
              <a:rPr lang="ru-RU" sz="1600" b="1" dirty="0" smtClean="0"/>
              <a:t>Критерии оценивания задания А</a:t>
            </a:r>
          </a:p>
          <a:p>
            <a:pPr marL="0" indent="0">
              <a:buNone/>
            </a:pPr>
            <a:r>
              <a:rPr lang="ru-RU" sz="1600" b="1" dirty="0" smtClean="0">
                <a:solidFill>
                  <a:srgbClr val="0070C0"/>
                </a:solidFill>
              </a:rPr>
              <a:t>1 балл:</a:t>
            </a:r>
          </a:p>
          <a:p>
            <a:pPr>
              <a:buNone/>
            </a:pPr>
            <a:r>
              <a:rPr lang="ru-RU" sz="1600" dirty="0" smtClean="0"/>
              <a:t>Из описания алгоритма или общей структуры программы видно, что экзаменуемый в целом правильно представляет путь решения задачи независимо от эффективности. </a:t>
            </a:r>
          </a:p>
          <a:p>
            <a:pPr>
              <a:buNone/>
            </a:pPr>
            <a:r>
              <a:rPr lang="ru-RU" sz="1600" b="1" dirty="0" smtClean="0">
                <a:solidFill>
                  <a:srgbClr val="0070C0"/>
                </a:solidFill>
              </a:rPr>
              <a:t>0 баллов:</a:t>
            </a:r>
          </a:p>
          <a:p>
            <a:pPr>
              <a:buNone/>
            </a:pPr>
            <a:r>
              <a:rPr lang="ru-RU" sz="1600" dirty="0" smtClean="0"/>
              <a:t>Не выполнены критерии, позволяющие поставить 1 или 2 балла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5A6C3-2CE4-4EF9-8086-D28AEED0694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71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5884706" cy="928670"/>
          </a:xfrm>
        </p:spPr>
        <p:txBody>
          <a:bodyPr>
            <a:normAutofit fontScale="90000"/>
          </a:bodyPr>
          <a:lstStyle/>
          <a:p>
            <a:pPr lvl="1" algn="l"/>
            <a:r>
              <a:rPr lang="ru-RU" sz="2800" b="1" dirty="0" smtClean="0"/>
              <a:t>Изменения критериев оценивания задания 27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052736"/>
            <a:ext cx="7780472" cy="5429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/>
              <a:t>Б. </a:t>
            </a:r>
            <a:r>
              <a:rPr lang="ru-RU" sz="2000" dirty="0" smtClean="0"/>
              <a:t>Напишите программу для решения поставленной задачи, которая будет эффективна как по времени, так и по памяти (или хотя бы по одной из этих характеристик).</a:t>
            </a:r>
          </a:p>
          <a:p>
            <a:pPr marL="0" indent="0">
              <a:buNone/>
            </a:pPr>
            <a:endParaRPr lang="ru-RU" sz="900" dirty="0" smtClean="0"/>
          </a:p>
          <a:p>
            <a:pPr marL="0" indent="0">
              <a:buNone/>
            </a:pPr>
            <a:r>
              <a:rPr lang="ru-RU" sz="2000" dirty="0" smtClean="0"/>
              <a:t>Программа считается </a:t>
            </a:r>
            <a:r>
              <a:rPr lang="ru-RU" sz="2000" b="1" dirty="0" smtClean="0"/>
              <a:t>эффективной по времени</a:t>
            </a:r>
            <a:r>
              <a:rPr lang="ru-RU" sz="2000" dirty="0" smtClean="0"/>
              <a:t>, если время работы программы пропорционально количеству полученных данных </a:t>
            </a:r>
            <a:r>
              <a:rPr lang="ru-RU" sz="2000" i="1" dirty="0" smtClean="0"/>
              <a:t>N, </a:t>
            </a:r>
            <a:r>
              <a:rPr lang="ru-RU" sz="2000" dirty="0" smtClean="0"/>
              <a:t>т.е. при увеличении </a:t>
            </a:r>
            <a:r>
              <a:rPr lang="ru-RU" sz="2000" i="1" dirty="0" smtClean="0"/>
              <a:t>N в </a:t>
            </a:r>
            <a:r>
              <a:rPr lang="ru-RU" sz="2000" i="1" dirty="0" err="1" smtClean="0"/>
              <a:t>k</a:t>
            </a:r>
            <a:r>
              <a:rPr lang="ru-RU" sz="2000" i="1" dirty="0" smtClean="0"/>
              <a:t> раз время работы программы должно </a:t>
            </a:r>
            <a:r>
              <a:rPr lang="ru-RU" sz="2000" dirty="0" smtClean="0"/>
              <a:t>увеличиваться не более чем в </a:t>
            </a:r>
            <a:r>
              <a:rPr lang="ru-RU" sz="2000" i="1" dirty="0" err="1" smtClean="0"/>
              <a:t>k</a:t>
            </a:r>
            <a:r>
              <a:rPr lang="ru-RU" sz="2000" i="1" dirty="0" smtClean="0"/>
              <a:t> раз.</a:t>
            </a:r>
          </a:p>
          <a:p>
            <a:pPr marL="0" indent="0">
              <a:buNone/>
            </a:pPr>
            <a:endParaRPr lang="ru-RU" sz="900" i="1" dirty="0" smtClean="0"/>
          </a:p>
          <a:p>
            <a:pPr marL="0" indent="0">
              <a:buNone/>
            </a:pPr>
            <a:r>
              <a:rPr lang="ru-RU" sz="2000" dirty="0" smtClean="0"/>
              <a:t>Программа считается эффективной по памяти, если размер памяти, использованной в программе для хранения данных, не зависит от числа </a:t>
            </a:r>
            <a:r>
              <a:rPr lang="ru-RU" sz="2000" i="1" dirty="0" smtClean="0"/>
              <a:t>N </a:t>
            </a:r>
            <a:r>
              <a:rPr lang="ru-RU" sz="2000" dirty="0" smtClean="0"/>
              <a:t>и не превышает 1 килобайта.</a:t>
            </a:r>
          </a:p>
          <a:p>
            <a:pPr marL="0" indent="0">
              <a:buNone/>
            </a:pPr>
            <a:endParaRPr lang="ru-RU" sz="900" dirty="0" smtClean="0"/>
          </a:p>
          <a:p>
            <a:pPr marL="0" indent="0">
              <a:buNone/>
            </a:pPr>
            <a:r>
              <a:rPr lang="ru-RU" sz="1800" dirty="0" smtClean="0"/>
              <a:t>Перед программой укажите версию языка программирования и кратко опишите использованный алгоритм.</a:t>
            </a:r>
          </a:p>
          <a:p>
            <a:pPr marL="0" indent="0">
              <a:buNone/>
            </a:pPr>
            <a:endParaRPr lang="ru-RU" sz="900" dirty="0" smtClean="0"/>
          </a:p>
          <a:p>
            <a:pPr marL="0" indent="0">
              <a:buNone/>
            </a:pPr>
            <a:r>
              <a:rPr lang="ru-RU" sz="1800" dirty="0" smtClean="0"/>
              <a:t>ОБЯЗАТЕЛЬНО укажите, что программа является решением ЗАДАНИЯ Б.</a:t>
            </a:r>
          </a:p>
          <a:p>
            <a:pPr marL="0" indent="0">
              <a:buNone/>
            </a:pPr>
            <a:r>
              <a:rPr lang="ru-RU" sz="2000" b="1" dirty="0" smtClean="0"/>
              <a:t>Максимальная </a:t>
            </a:r>
            <a:r>
              <a:rPr lang="ru-RU" sz="2000" b="1" dirty="0" smtClean="0"/>
              <a:t>оценка </a:t>
            </a:r>
            <a:r>
              <a:rPr lang="ru-RU" sz="2000" dirty="0" smtClean="0"/>
              <a:t>за правильную программу, эффективную по времени и по памяти, равна </a:t>
            </a:r>
            <a:r>
              <a:rPr lang="ru-RU" sz="2000" b="1" dirty="0" smtClean="0"/>
              <a:t>4 баллам</a:t>
            </a:r>
            <a:r>
              <a:rPr lang="ru-RU" sz="2000" dirty="0" smtClean="0"/>
              <a:t>.</a:t>
            </a:r>
            <a:endParaRPr lang="ru-RU" sz="2000" b="1" dirty="0" smtClean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5A6C3-2CE4-4EF9-8086-D28AEED06949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0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280</TotalTime>
  <Words>3306</Words>
  <Application>Microsoft Office PowerPoint</Application>
  <PresentationFormat>Экран (4:3)</PresentationFormat>
  <Paragraphs>493</Paragraphs>
  <Slides>31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Солнцестояние</vt:lpstr>
      <vt:lpstr>Формула</vt:lpstr>
      <vt:lpstr>Методические подходы к обучению способам решения  задачи 27  ЕГЭ по информатике</vt:lpstr>
      <vt:lpstr>Для получения максимального балла от учащегося требуется:</vt:lpstr>
      <vt:lpstr>Решение задачи 27 имеет следующие обязательные составляющие:</vt:lpstr>
      <vt:lpstr>Алгоритм решения задачи:</vt:lpstr>
      <vt:lpstr>Изменения критериев оценивания задания 27</vt:lpstr>
      <vt:lpstr>Изменения критериев оценивания задания 27</vt:lpstr>
      <vt:lpstr>Изменения критериев оценивания задания 27</vt:lpstr>
      <vt:lpstr>Изменения критериев оценивания задания 27</vt:lpstr>
      <vt:lpstr>Изменения критериев оценивания задания 27</vt:lpstr>
      <vt:lpstr>Изменения критериев оценивания задания 27</vt:lpstr>
      <vt:lpstr>Изменения критериев оценивания задания 27</vt:lpstr>
      <vt:lpstr>Презентация PowerPoint</vt:lpstr>
      <vt:lpstr>Презентация PowerPoint</vt:lpstr>
      <vt:lpstr>27: сложная задача на программирование</vt:lpstr>
      <vt:lpstr>27: сложная задача на программирование</vt:lpstr>
      <vt:lpstr>27: сложная задача на программирование</vt:lpstr>
      <vt:lpstr>27: сложная задача на программирование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задачи на 2 балла из 4 возможных</vt:lpstr>
      <vt:lpstr>Презентация PowerPoint</vt:lpstr>
      <vt:lpstr>Пояснение к  обычному решению</vt:lpstr>
      <vt:lpstr>Немного об особенностях символьного типа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Дмитрий</cp:lastModifiedBy>
  <cp:revision>29</cp:revision>
  <dcterms:created xsi:type="dcterms:W3CDTF">2015-11-03T08:15:05Z</dcterms:created>
  <dcterms:modified xsi:type="dcterms:W3CDTF">2015-11-27T09:31:05Z</dcterms:modified>
</cp:coreProperties>
</file>