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3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128C-C961-4C4C-9DBD-8BB81E50FF55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F7D0C-28CA-4E11-B164-2FEBAA7CE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128C-C961-4C4C-9DBD-8BB81E50FF55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F7D0C-28CA-4E11-B164-2FEBAA7CE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128C-C961-4C4C-9DBD-8BB81E50FF55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F7D0C-28CA-4E11-B164-2FEBAA7CE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128C-C961-4C4C-9DBD-8BB81E50FF55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F7D0C-28CA-4E11-B164-2FEBAA7CE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128C-C961-4C4C-9DBD-8BB81E50FF55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F7D0C-28CA-4E11-B164-2FEBAA7CE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128C-C961-4C4C-9DBD-8BB81E50FF55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F7D0C-28CA-4E11-B164-2FEBAA7CE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128C-C961-4C4C-9DBD-8BB81E50FF55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F7D0C-28CA-4E11-B164-2FEBAA7CE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128C-C961-4C4C-9DBD-8BB81E50FF55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F7D0C-28CA-4E11-B164-2FEBAA7CE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128C-C961-4C4C-9DBD-8BB81E50FF55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F7D0C-28CA-4E11-B164-2FEBAA7CE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128C-C961-4C4C-9DBD-8BB81E50FF55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F7D0C-28CA-4E11-B164-2FEBAA7CE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4128C-C961-4C4C-9DBD-8BB81E50FF55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5F7D0C-28CA-4E11-B164-2FEBAA7CE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4128C-C961-4C4C-9DBD-8BB81E50FF55}" type="datetimeFigureOut">
              <a:rPr lang="ru-RU" smtClean="0"/>
              <a:pPr/>
              <a:t>24.09.2017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F7D0C-28CA-4E11-B164-2FEBAA7CEEC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6858048" cy="1470025"/>
          </a:xfrm>
          <a:effectLst>
            <a:glow rad="228600">
              <a:schemeClr val="accent3">
                <a:satMod val="175000"/>
                <a:alpha val="40000"/>
              </a:schemeClr>
            </a:glow>
          </a:effectLst>
          <a:scene3d>
            <a:camera prst="perspectiveHeroicExtremeLeftFacing"/>
            <a:lightRig rig="threePt" dir="t"/>
          </a:scene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АЛГОРИТМЫ: 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ТВОРЧЕСКОЕ РАЗВИТИЕ</a:t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УЧЕНИКА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blipFill>
            <a:blip r:embed="rId2"/>
            <a:tile tx="0" ty="0" sx="100000" sy="100000" flip="none" algn="tl"/>
          </a:blipFill>
          <a:scene3d>
            <a:camera prst="orthographicFront"/>
            <a:lightRig rig="threePt" dir="t"/>
          </a:scene3d>
          <a:sp3d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sz="4000" dirty="0" smtClean="0">
                <a:solidFill>
                  <a:schemeClr val="bg1"/>
                </a:solidFill>
              </a:rPr>
              <a:t>Автор-</a:t>
            </a:r>
          </a:p>
          <a:p>
            <a:r>
              <a:rPr lang="ru-RU" sz="4000" dirty="0" err="1" smtClean="0">
                <a:solidFill>
                  <a:schemeClr val="bg1"/>
                </a:solidFill>
              </a:rPr>
              <a:t>Эфендиев</a:t>
            </a:r>
            <a:r>
              <a:rPr lang="ru-RU" sz="4000" dirty="0" smtClean="0">
                <a:solidFill>
                  <a:schemeClr val="bg1"/>
                </a:solidFill>
              </a:rPr>
              <a:t> М.М.</a:t>
            </a:r>
          </a:p>
          <a:p>
            <a:r>
              <a:rPr lang="ru-RU" sz="4000" dirty="0" smtClean="0">
                <a:solidFill>
                  <a:schemeClr val="bg1"/>
                </a:solidFill>
              </a:rPr>
              <a:t>2017/18</a:t>
            </a:r>
            <a:endParaRPr lang="ru-RU" sz="4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357166"/>
            <a:ext cx="8858312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Хочу обратить ваше внимание на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три «всегда»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и 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три «никогда»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 в учительском труде.                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Важно: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всегда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понимать и учитывать психологическое состояние ученика и вовремя прийти ему на помощь;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всегда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уважать мнение ученика, создавая тем самым условия для его самоутверждения и самореализации;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всегда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вселять и поддерживать оптимистическое отношение к событиям;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никогда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быть равнодушным к состоянию, поступкам и высказываниям детей;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никогда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допускать ощущения превосходства учителя над школьником, одного ученика над другим;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никогда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оставлять ученика в состоянии безысходности и беспомощности.</a:t>
            </a:r>
          </a:p>
          <a:p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 каждого из нас есть правила — жизненные и творческие. Хочу напомнить некоторые из них:</a:t>
            </a:r>
          </a:p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 мне на уроке скучно, каково же детям?</a:t>
            </a:r>
          </a:p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Подводя итоги прожитого дня, сформулируй уроки, полученные тобой от детей.</a:t>
            </a:r>
          </a:p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Всё есть яд, и всё есть лекарство. Тем или другим их делает доза.</a:t>
            </a:r>
          </a:p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Трачу время на то, что достойно траты.</a:t>
            </a:r>
          </a:p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Все дети талантливы.</a:t>
            </a:r>
          </a:p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Плох не ребенок, плох его поступок.</a:t>
            </a:r>
          </a:p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каждом ребенке чудо, ожидай его.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14290"/>
            <a:ext cx="850112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Хочется почаще вспоминать замечательные слова главного героя из фильма «Тот самый Мюнхгаузен»: </a:t>
            </a:r>
            <a:r>
              <a:rPr lang="ru-RU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Я понял, в чём ваша беда: вы слишком серьёзны! Умное лицо — это ещё не признак ума, господа. Все глупости на земле делаются именно с этим выражением лица. Улыбайтесь, господа! Улыбайтесь!</a:t>
            </a:r>
            <a:r>
              <a:rPr lang="ru-RU" sz="32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Что можно к ним добавить? Современный учитель — человек, способный улыбаться и интересоваться всем тем, что его окружает. Школа жива, пока учитель в ней интересен ребенку.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57166"/>
            <a:ext cx="9001156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651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Существует большое количество научно-педагогических  исследований , в том числе  и  современных, посвященных организации обучения на интегративной основе, например, в трудах таких авторов, как Г.В. Александрова, М.Т. Баранов, Н.А. Белова, Н.К.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Винокурова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С.Г.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Воровщиков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А.Я. Данилюк,  И .Ф.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Коложвари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С.А. Леонов, С.С. Пичугин, М.Б. Успенский, Е.Е. Фролова, Т. И . Шамова, Е.Г. Шатова  и  др.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Теоретико-методическую базу  исследования 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составили научные работы педагогов  и  психологов, занимающихся: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1.вопросами  развития  познавательных  способностей  школьников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(Б.Г.Ананьев, Д.Н.Богоявленский,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Л.С.Выготский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П.Я.Гальперин,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Н.С.Лейтес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А.М.Матюшкин, В.П.Озеров, Б.М.Теплов  и  др.);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2.вопросами учебной  и  исследовательской деятельности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Ю.К.Бабанский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Л. И .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Божович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С.Г.Воровщиков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Б.В.Всесвятский, И .А.Зимняя, М.С.Коган, А.Н.Леонтьев,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Н.А.Менчинская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П. И .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Пидкасистый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М.Н.Скаткин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Н.Ф.Талызина  и  др.);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3.диагностикой познавательных   способностей   и  умственного 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развития  школьников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(М.К.Акимова, Е.М.Борисова,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А.Л.Венгер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Ю.З.Гильбух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В.Н.Дружинин, О.Ф.Потемкин и др.);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4.методикой преподавания  русского   языка , связанной с вопросами обогащения содержания предмета, актуальными проблемами и инновационными тенденциями методики преподавания русского языка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(М.Т.Баранов,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А.Д.Дейкина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В.А.Добромыслов, Т.К.Донская,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А.П.Еремеева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Э.В.Криворотова, М.Р.Львов,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Т.В.Напольнова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Т.М.Пахнова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Р.Б.Сабаткоева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И.А.Сотова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Л.А.Тростенцова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М.Б.Успенский, Л.П.Федоренко,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Л.А.Ходякова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Е.Г.Шатова  и  др.);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5.вопросами интеграции в обучении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(Н.С.Антонов, Г. И .Беленький, М.А.Власова, А.Я.Данилюк,  И .Д.Зверев,  И .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Ф.Коложвари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В.Н.Максимова, С.С.Пичугин, Н.Н.Ушаков,  И .Я.Химик, Н.К.Чапаев,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А.А.Ятайкина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и  др.), в том числе вопросами внедрения интегративного подхода при обучении русскому языку (М.Т.Баранов, Н.А.Белова,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А.Д.Дейкина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М.Б.Успенский, Е.Г.Шатова и  др.);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 исследованиями  образовательных технологий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С.Г.Воровщиков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Г.К.Селевко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Т. И .Шамова  и  др.);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7.вопросами использования элементов проблемного обучения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(В.В.Давыдов,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Л.В.Занков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  И .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Я.Лернер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М. И .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Махмутов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В.Оконь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Е.Г.Шатова  и  др.);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8.методикой работы с системой познавательных  и поисковых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задач   на   уроках   русского   языка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Н.П.Балкунова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Н.Д.Десяева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Э.В.Криворотова,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Т.В.Напольнова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Т.В.Соколова, Е.Г.Шатова  и  др.);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9.вопросами орфографии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(Р. И .Аванесов,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В.В.Бабайцева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М.В.Панов, Д.Н.Ушаков, Ф.Ф.Фортунатов, А.Б.Шапиро, А.А.Шахматов  и  др.);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3651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10.вопросами преподавания орфографии в средней школе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методисты-орфографисты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А.П.Еремеева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Л.Ю.Комиссарова,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Л.А.Тростенцова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 и  др.).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Documents and Settings\муптаза\Рабочий стол\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42852"/>
            <a:ext cx="8858312" cy="6572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rafalchuk.ippk.ru/images/stories/star/4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8429683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rafalchuk.ippk.ru/images/stories/star/5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14290"/>
            <a:ext cx="8501121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rafalchuk.ippk.ru/images/stories/star/7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8572559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rafalchuk.ippk.ru/images/stories/star/1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8429683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rafalchuk.ippk.ru/images/stories/star/15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85728"/>
            <a:ext cx="8572559" cy="60722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rafalchuk.ippk.ru/images/stories/star/1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643997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57158" y="214290"/>
            <a:ext cx="8643998" cy="501675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rgbClr val="333333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ru-RU" b="1" i="0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Формы работы с компьютером на уроках русского языка и литературы</a:t>
            </a:r>
            <a:endParaRPr kumimoji="0" lang="ru-RU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зависимости от того, какое компьютерное и мультимедиа оборудование  находится в кабинете, можно использовать следующие технологии: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Готовить к урокам дидактический раздаточный материал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Оформлять наглядный материал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Заниматься индивидуальной проектной деятельностью с учащимися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Создавать опорные конспекты к уроку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Создавать тесты и самостоятельные работы для учащихся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Возможность подачи материала в форме презентаций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Возможность проводить тестовые работы без привлечения печатного материала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Проводить опрос (фронтальный, индивидуальный - когда 1 учащийся работает за компьютером, в то время как остальные учащиеся заняты другой работой)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Проводить индивидуальное тестирование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Заниматься групповой исследовательской работой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Осуществлять самостоятельную поисково-исследовательскую деятельность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Создавать школьную библиотеку наглядных пособий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Использование компьютера в школе может осуществляться на различных этапах: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Подготовка к уроку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Проведение урока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Внеурочная работа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232</Words>
  <Application>Microsoft Office PowerPoint</Application>
  <PresentationFormat>Экран (4:3)</PresentationFormat>
  <Paragraphs>55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АЛГОРИТМЫ:  ТВОРЧЕСКОЕ РАЗВИТИЕ УЧЕНИКА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АЛГОРИТМЫ  ТВОРЧЕСКОЕ РАЗВИТИЕ УЧЕНИКА</dc:title>
  <dc:creator>муртаза</dc:creator>
  <cp:lastModifiedBy>муртаза</cp:lastModifiedBy>
  <cp:revision>8</cp:revision>
  <dcterms:created xsi:type="dcterms:W3CDTF">2015-02-23T17:13:08Z</dcterms:created>
  <dcterms:modified xsi:type="dcterms:W3CDTF">2017-09-24T12:47:46Z</dcterms:modified>
</cp:coreProperties>
</file>