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240" y="-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5F912-5C57-4633-8572-39B268237FBC}" type="datetimeFigureOut">
              <a:rPr lang="ru-RU" smtClean="0"/>
              <a:t>17.02.2020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34F08-93C5-42BA-BADB-B3690ACB48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5F912-5C57-4633-8572-39B268237FBC}" type="datetimeFigureOut">
              <a:rPr lang="ru-RU" smtClean="0"/>
              <a:t>17.02.2020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34F08-93C5-42BA-BADB-B3690ACB48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5F912-5C57-4633-8572-39B268237FBC}" type="datetimeFigureOut">
              <a:rPr lang="ru-RU" smtClean="0"/>
              <a:t>17.02.2020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34F08-93C5-42BA-BADB-B3690ACB48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5F912-5C57-4633-8572-39B268237FBC}" type="datetimeFigureOut">
              <a:rPr lang="ru-RU" smtClean="0"/>
              <a:t>17.02.2020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34F08-93C5-42BA-BADB-B3690ACB48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5F912-5C57-4633-8572-39B268237FBC}" type="datetimeFigureOut">
              <a:rPr lang="ru-RU" smtClean="0"/>
              <a:t>17.02.2020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34F08-93C5-42BA-BADB-B3690ACB48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5F912-5C57-4633-8572-39B268237FBC}" type="datetimeFigureOut">
              <a:rPr lang="ru-RU" smtClean="0"/>
              <a:t>17.02.2020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34F08-93C5-42BA-BADB-B3690ACB48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5F912-5C57-4633-8572-39B268237FBC}" type="datetimeFigureOut">
              <a:rPr lang="ru-RU" smtClean="0"/>
              <a:t>17.02.2020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34F08-93C5-42BA-BADB-B3690ACB48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5F912-5C57-4633-8572-39B268237FBC}" type="datetimeFigureOut">
              <a:rPr lang="ru-RU" smtClean="0"/>
              <a:t>17.02.2020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34F08-93C5-42BA-BADB-B3690ACB48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5F912-5C57-4633-8572-39B268237FBC}" type="datetimeFigureOut">
              <a:rPr lang="ru-RU" smtClean="0"/>
              <a:t>17.02.2020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34F08-93C5-42BA-BADB-B3690ACB48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5F912-5C57-4633-8572-39B268237FBC}" type="datetimeFigureOut">
              <a:rPr lang="ru-RU" smtClean="0"/>
              <a:t>17.02.2020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34F08-93C5-42BA-BADB-B3690ACB48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5F912-5C57-4633-8572-39B268237FBC}" type="datetimeFigureOut">
              <a:rPr lang="ru-RU" smtClean="0"/>
              <a:t>17.02.2020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34F08-93C5-42BA-BADB-B3690ACB48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5F912-5C57-4633-8572-39B268237FBC}" type="datetimeFigureOut">
              <a:rPr lang="ru-RU" smtClean="0"/>
              <a:t>17.02.2020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34F08-93C5-42BA-BADB-B3690ACB48F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slide" Target="slide3.xml"/><Relationship Id="rId7" Type="http://schemas.openxmlformats.org/officeDocument/2006/relationships/slide" Target="slide7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5" Type="http://schemas.openxmlformats.org/officeDocument/2006/relationships/slide" Target="slide10.xml"/><Relationship Id="rId10" Type="http://schemas.openxmlformats.org/officeDocument/2006/relationships/slide" Target="slide5.xml"/><Relationship Id="rId4" Type="http://schemas.openxmlformats.org/officeDocument/2006/relationships/slide" Target="slide9.xml"/><Relationship Id="rId9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34" y="428605"/>
            <a:ext cx="8358246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ТЕСТ ПО РАССКАЗУ</a:t>
            </a:r>
          </a:p>
          <a:p>
            <a:pPr algn="ctr"/>
            <a:r>
              <a:rPr lang="ru-RU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АНТОНА</a:t>
            </a:r>
          </a:p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ПАВЛОВИЧА</a:t>
            </a:r>
          </a:p>
          <a:p>
            <a:pPr algn="ctr"/>
            <a:r>
              <a:rPr lang="ru-RU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ЧЕХОВА</a:t>
            </a:r>
          </a:p>
          <a:p>
            <a:pPr algn="ctr"/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5" name="Стрелка вниз 4">
            <a:hlinkClick r:id="rId2" action="ppaction://hlinksldjump"/>
          </p:cNvPr>
          <p:cNvSpPr/>
          <p:nvPr/>
        </p:nvSpPr>
        <p:spPr>
          <a:xfrm>
            <a:off x="2786050" y="4286256"/>
            <a:ext cx="3643338" cy="2428892"/>
          </a:xfrm>
          <a:prstGeom prst="downArrow">
            <a:avLst/>
          </a:prstGeom>
          <a:ln w="762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 descr="467px-Chekhov_1898_by_Osip_Braz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000496" y="4357694"/>
            <a:ext cx="1147445" cy="1785950"/>
          </a:xfrm>
          <a:prstGeom prst="rect">
            <a:avLst/>
          </a:prstGeom>
          <a:ln w="38100" cmpd="dbl">
            <a:solidFill>
              <a:schemeClr val="accent6">
                <a:lumMod val="50000"/>
              </a:schemeClr>
            </a:solidFill>
          </a:ln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571604" y="3714752"/>
            <a:ext cx="5715040" cy="2000264"/>
          </a:xfrm>
          <a:prstGeom prst="ellips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FF00"/>
                </a:solidFill>
              </a:rPr>
              <a:t>канцеляризмы</a:t>
            </a:r>
            <a:endParaRPr lang="ru-RU" sz="4400" dirty="0">
              <a:solidFill>
                <a:srgbClr val="FFFF00"/>
              </a:solidFill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57158" y="214290"/>
            <a:ext cx="8358246" cy="310854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ru-RU" sz="2400" b="1" dirty="0"/>
              <a:t>«Я покажу вам, как собак распускать! Пора обратить внимание на подобных господ, не желающих подчиняться постановлениям!»- объявляет Очумелов собравшемуся на площади народу. В своей речи он употребляет:</a:t>
            </a:r>
          </a:p>
          <a:p>
            <a:pPr algn="ctr"/>
            <a:r>
              <a:rPr lang="ru-RU" sz="2400" b="1" dirty="0"/>
              <a:t>А) канцеляризмы</a:t>
            </a:r>
          </a:p>
          <a:p>
            <a:pPr algn="ctr"/>
            <a:r>
              <a:rPr lang="ru-RU" sz="2400" b="1" dirty="0"/>
              <a:t>Б) фразеологизмы</a:t>
            </a:r>
          </a:p>
          <a:p>
            <a:pPr algn="ctr"/>
            <a:r>
              <a:rPr lang="ru-RU" sz="2400" b="1" dirty="0"/>
              <a:t>В) просторечные слова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928670"/>
            <a:ext cx="850112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7030A0"/>
                </a:solidFill>
              </a:rPr>
              <a:t>Рассказы Чехова, словно песни птицы, были короткими. Но исключительно ёмкими и содержательными. Они учили главному – быть настоящим человеком!</a:t>
            </a:r>
          </a:p>
          <a:p>
            <a:pPr algn="ctr"/>
            <a:r>
              <a:rPr lang="ru-RU" sz="3600" b="1" dirty="0" smtClean="0">
                <a:solidFill>
                  <a:srgbClr val="7030A0"/>
                </a:solidFill>
              </a:rPr>
              <a:t>Я желаю вам, ребята, учиться у Чехова. Читать и перечитывать рассказы этого писателя и каждый раз открывать в них что-то новое и полезное</a:t>
            </a:r>
            <a:r>
              <a:rPr lang="ru-RU" sz="3600" b="1" dirty="0" smtClean="0"/>
              <a:t>!</a:t>
            </a:r>
            <a:endParaRPr lang="ru-RU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857232"/>
            <a:ext cx="828680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600" b="1" dirty="0" smtClean="0">
                <a:solidFill>
                  <a:srgbClr val="00B050"/>
                </a:solidFill>
              </a:rPr>
              <a:t>«В человеке должно быть всё прекрасно: и лицо, и одежда, и душа, и мысли.</a:t>
            </a:r>
            <a:endParaRPr lang="ru-RU" sz="6600" b="1" dirty="0">
              <a:solidFill>
                <a:srgbClr val="00B050"/>
              </a:solidFill>
            </a:endParaRPr>
          </a:p>
        </p:txBody>
      </p:sp>
      <p:pic>
        <p:nvPicPr>
          <p:cNvPr id="2050" name="Picture 2" descr="D:\Documents and Settings\муртаза\Мои документы\Downloads\img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4857760"/>
            <a:ext cx="2903537" cy="1643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Documents and Settings\муртаза\Мои документы\Downloads\244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214290"/>
            <a:ext cx="6286544" cy="6500858"/>
          </a:xfrm>
          <a:prstGeom prst="rect">
            <a:avLst/>
          </a:prstGeom>
          <a:noFill/>
        </p:spPr>
      </p:pic>
      <p:sp>
        <p:nvSpPr>
          <p:cNvPr id="4" name="Прямоугольник 3">
            <a:hlinkClick r:id="rId3" action="ppaction://hlinksldjump"/>
          </p:cNvPr>
          <p:cNvSpPr/>
          <p:nvPr/>
        </p:nvSpPr>
        <p:spPr>
          <a:xfrm>
            <a:off x="142844" y="142852"/>
            <a:ext cx="1071570" cy="6572296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FF00"/>
                </a:solidFill>
              </a:rPr>
              <a:t>«</a:t>
            </a:r>
            <a:r>
              <a:rPr lang="ru-RU" sz="9600" b="1" dirty="0" smtClean="0">
                <a:solidFill>
                  <a:srgbClr val="FFFF00"/>
                </a:solidFill>
              </a:rPr>
              <a:t>Х</a:t>
            </a:r>
            <a:endParaRPr lang="ru-RU" sz="9600" b="1" dirty="0">
              <a:solidFill>
                <a:srgbClr val="FFFF00"/>
              </a:solidFill>
            </a:endParaRPr>
          </a:p>
        </p:txBody>
      </p:sp>
      <p:sp>
        <p:nvSpPr>
          <p:cNvPr id="8" name="Прямоугольник 7">
            <a:hlinkClick r:id="rId4" action="ppaction://hlinksldjump"/>
          </p:cNvPr>
          <p:cNvSpPr/>
          <p:nvPr/>
        </p:nvSpPr>
        <p:spPr>
          <a:xfrm>
            <a:off x="6786578" y="142852"/>
            <a:ext cx="1143008" cy="6572296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rgbClr val="FFFF00"/>
                </a:solidFill>
              </a:rPr>
              <a:t>О</a:t>
            </a:r>
            <a:endParaRPr lang="ru-RU" sz="9600" b="1" dirty="0">
              <a:solidFill>
                <a:srgbClr val="FFFF00"/>
              </a:solidFill>
            </a:endParaRPr>
          </a:p>
        </p:txBody>
      </p:sp>
      <p:sp>
        <p:nvSpPr>
          <p:cNvPr id="9" name="Прямоугольник 8">
            <a:hlinkClick r:id="rId5" action="ppaction://hlinksldjump"/>
          </p:cNvPr>
          <p:cNvSpPr/>
          <p:nvPr/>
        </p:nvSpPr>
        <p:spPr>
          <a:xfrm>
            <a:off x="7929586" y="142852"/>
            <a:ext cx="1071570" cy="6572296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rgbClr val="FFFF00"/>
                </a:solidFill>
              </a:rPr>
              <a:t>Н</a:t>
            </a:r>
            <a:r>
              <a:rPr lang="ru-RU" sz="1600" b="1" dirty="0" smtClean="0">
                <a:solidFill>
                  <a:srgbClr val="FFFF00"/>
                </a:solidFill>
              </a:rPr>
              <a:t>»</a:t>
            </a:r>
            <a:endParaRPr lang="ru-RU" sz="9600" b="1" dirty="0">
              <a:solidFill>
                <a:srgbClr val="FFFF00"/>
              </a:solidFill>
            </a:endParaRPr>
          </a:p>
        </p:txBody>
      </p:sp>
      <p:sp>
        <p:nvSpPr>
          <p:cNvPr id="11" name="Прямоугольник 10">
            <a:hlinkClick r:id="rId6" action="ppaction://hlinksldjump"/>
          </p:cNvPr>
          <p:cNvSpPr/>
          <p:nvPr/>
        </p:nvSpPr>
        <p:spPr>
          <a:xfrm>
            <a:off x="3286116" y="142852"/>
            <a:ext cx="1143008" cy="6572296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rgbClr val="FFFF00"/>
                </a:solidFill>
              </a:rPr>
              <a:t>Е</a:t>
            </a:r>
            <a:endParaRPr lang="ru-RU" sz="9600" b="1" dirty="0">
              <a:solidFill>
                <a:srgbClr val="FFFF00"/>
              </a:solidFill>
            </a:endParaRPr>
          </a:p>
        </p:txBody>
      </p:sp>
      <p:sp>
        <p:nvSpPr>
          <p:cNvPr id="12" name="Прямоугольник 11">
            <a:hlinkClick r:id="rId7" action="ppaction://hlinksldjump"/>
          </p:cNvPr>
          <p:cNvSpPr/>
          <p:nvPr/>
        </p:nvSpPr>
        <p:spPr>
          <a:xfrm>
            <a:off x="4429124" y="142852"/>
            <a:ext cx="1143008" cy="6572296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rgbClr val="FFFF00"/>
                </a:solidFill>
              </a:rPr>
              <a:t>Л</a:t>
            </a:r>
            <a:endParaRPr lang="ru-RU" sz="9600" b="1" dirty="0">
              <a:solidFill>
                <a:srgbClr val="FFFF00"/>
              </a:solidFill>
            </a:endParaRPr>
          </a:p>
        </p:txBody>
      </p:sp>
      <p:sp>
        <p:nvSpPr>
          <p:cNvPr id="13" name="Прямоугольник 12">
            <a:hlinkClick r:id="rId8" action="ppaction://hlinksldjump"/>
          </p:cNvPr>
          <p:cNvSpPr/>
          <p:nvPr/>
        </p:nvSpPr>
        <p:spPr>
          <a:xfrm>
            <a:off x="5572132" y="142852"/>
            <a:ext cx="1214446" cy="6572296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rgbClr val="FFFF00"/>
                </a:solidFill>
              </a:rPr>
              <a:t>Е</a:t>
            </a:r>
            <a:endParaRPr lang="ru-RU" sz="9600" b="1" dirty="0">
              <a:solidFill>
                <a:srgbClr val="FFFF00"/>
              </a:solidFill>
            </a:endParaRPr>
          </a:p>
        </p:txBody>
      </p:sp>
      <p:sp>
        <p:nvSpPr>
          <p:cNvPr id="14" name="Прямоугольник 13">
            <a:hlinkClick r:id="rId9" action="ppaction://hlinksldjump"/>
          </p:cNvPr>
          <p:cNvSpPr/>
          <p:nvPr/>
        </p:nvSpPr>
        <p:spPr>
          <a:xfrm>
            <a:off x="1214414" y="142852"/>
            <a:ext cx="1000132" cy="6572296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rgbClr val="FFFF00"/>
                </a:solidFill>
              </a:rPr>
              <a:t>А</a:t>
            </a:r>
            <a:endParaRPr lang="ru-RU" sz="9600" b="1" dirty="0">
              <a:solidFill>
                <a:srgbClr val="FFFF00"/>
              </a:solidFill>
            </a:endParaRPr>
          </a:p>
        </p:txBody>
      </p:sp>
      <p:sp>
        <p:nvSpPr>
          <p:cNvPr id="15" name="Прямоугольник 14">
            <a:hlinkClick r:id="rId10" action="ppaction://hlinksldjump"/>
          </p:cNvPr>
          <p:cNvSpPr/>
          <p:nvPr/>
        </p:nvSpPr>
        <p:spPr>
          <a:xfrm>
            <a:off x="2214546" y="142852"/>
            <a:ext cx="1071570" cy="6572296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rgbClr val="FFFF00"/>
                </a:solidFill>
              </a:rPr>
              <a:t>М</a:t>
            </a:r>
            <a:endParaRPr lang="ru-RU" sz="96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357158" y="214290"/>
            <a:ext cx="8358246" cy="193899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Художественный приём, к которому прибегает Чехов при создании рассказа: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А)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говорящие фамилии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Б) разговор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глухих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В) художественное преувеличение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1714480" y="3286124"/>
            <a:ext cx="5715040" cy="2000264"/>
          </a:xfrm>
          <a:prstGeom prst="ellips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solidFill>
                  <a:srgbClr val="FFFF00"/>
                </a:solidFill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говорящие фамилии</a:t>
            </a:r>
            <a:r>
              <a:rPr lang="ru-RU" sz="4400" b="1" dirty="0">
                <a:solidFill>
                  <a:srgbClr val="FFFF00"/>
                </a:solidFill>
                <a:ea typeface="Calibri" pitchFamily="34" charset="0"/>
                <a:cs typeface="Times New Roman" pitchFamily="18" charset="0"/>
              </a:rPr>
              <a:t>»</a:t>
            </a:r>
            <a:endParaRPr lang="ru-RU" sz="4400" dirty="0">
              <a:solidFill>
                <a:srgbClr val="FFFF00"/>
              </a:solidFill>
            </a:endParaRPr>
          </a:p>
        </p:txBody>
      </p:sp>
      <p:sp>
        <p:nvSpPr>
          <p:cNvPr id="4" name="Выгнутая вниз стрелка 3">
            <a:hlinkClick r:id="rId2" action="ppaction://hlinksldjump"/>
          </p:cNvPr>
          <p:cNvSpPr/>
          <p:nvPr/>
        </p:nvSpPr>
        <p:spPr>
          <a:xfrm rot="18926031">
            <a:off x="6429388" y="5286388"/>
            <a:ext cx="2214578" cy="928694"/>
          </a:xfrm>
          <a:prstGeom prst="curvedUpArrow">
            <a:avLst>
              <a:gd name="adj1" fmla="val 27692"/>
              <a:gd name="adj2" fmla="val 50000"/>
              <a:gd name="adj3" fmla="val 25000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ыгнутая вниз стрелка 1">
            <a:hlinkClick r:id="rId2" action="ppaction://hlinksldjump"/>
          </p:cNvPr>
          <p:cNvSpPr/>
          <p:nvPr/>
        </p:nvSpPr>
        <p:spPr>
          <a:xfrm rot="18926031">
            <a:off x="6429388" y="5286388"/>
            <a:ext cx="2214578" cy="928694"/>
          </a:xfrm>
          <a:prstGeom prst="curvedUpArrow">
            <a:avLst>
              <a:gd name="adj1" fmla="val 27692"/>
              <a:gd name="adj2" fmla="val 50000"/>
              <a:gd name="adj3" fmla="val 25000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1714480" y="3500438"/>
            <a:ext cx="5715040" cy="2000264"/>
          </a:xfrm>
          <a:prstGeom prst="ellips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угодить генералу</a:t>
            </a:r>
            <a:endParaRPr lang="ru-RU" sz="4400" dirty="0">
              <a:solidFill>
                <a:srgbClr val="FFFF00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57158" y="214290"/>
            <a:ext cx="8358246" cy="298543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Для полицейского надзирателя Очумелова важнее всего:</a:t>
            </a:r>
          </a:p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А) справедливость</a:t>
            </a:r>
          </a:p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Б) закон и порядок</a:t>
            </a:r>
          </a:p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В) угодить генералу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ыгнутая вниз стрелка 1">
            <a:hlinkClick r:id="rId2" action="ppaction://hlinksldjump"/>
          </p:cNvPr>
          <p:cNvSpPr/>
          <p:nvPr/>
        </p:nvSpPr>
        <p:spPr>
          <a:xfrm rot="18926031">
            <a:off x="6429388" y="5286388"/>
            <a:ext cx="2214578" cy="928694"/>
          </a:xfrm>
          <a:prstGeom prst="curvedUpArrow">
            <a:avLst>
              <a:gd name="adj1" fmla="val 27692"/>
              <a:gd name="adj2" fmla="val 50000"/>
              <a:gd name="adj3" fmla="val 25000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1142976" y="4214818"/>
            <a:ext cx="5715040" cy="2000264"/>
          </a:xfrm>
          <a:prstGeom prst="ellips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</a:rPr>
              <a:t>новая шинель Очумелова, которую он то снимает, то надевает</a:t>
            </a:r>
            <a:endParaRPr lang="ru-RU" sz="3200" dirty="0">
              <a:solidFill>
                <a:srgbClr val="FFFF00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57158" y="214290"/>
            <a:ext cx="8358246" cy="384720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ru-RU" sz="2400" b="1" dirty="0"/>
              <a:t>Характерная черта художественного языка Чехова – это яркая деталь, объясняющая поведение персонажей и особенности их мироощущения. В рассказе «Хамелеон» такой деталью является:</a:t>
            </a:r>
          </a:p>
          <a:p>
            <a:pPr algn="ctr"/>
            <a:r>
              <a:rPr lang="ru-RU" sz="2400" b="1" dirty="0"/>
              <a:t>А) новая шинель Очумелова, которую он то снимает, то надевает</a:t>
            </a:r>
          </a:p>
          <a:p>
            <a:pPr algn="ctr"/>
            <a:r>
              <a:rPr lang="ru-RU" sz="2400" b="1" dirty="0"/>
              <a:t>Б) детали поведения толпы, осмеивающей Очумелова</a:t>
            </a:r>
          </a:p>
          <a:p>
            <a:pPr algn="ctr"/>
            <a:r>
              <a:rPr lang="ru-RU" sz="2400" b="1" dirty="0"/>
              <a:t>В) конфискованные Очумеловым узелок и корзина с крыжовником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ыгнутая вниз стрелка 1">
            <a:hlinkClick r:id="rId2" action="ppaction://hlinksldjump"/>
          </p:cNvPr>
          <p:cNvSpPr/>
          <p:nvPr/>
        </p:nvSpPr>
        <p:spPr>
          <a:xfrm rot="18926031">
            <a:off x="6429388" y="5286388"/>
            <a:ext cx="2214578" cy="928694"/>
          </a:xfrm>
          <a:prstGeom prst="curvedUpArrow">
            <a:avLst>
              <a:gd name="adj1" fmla="val 27692"/>
              <a:gd name="adj2" fmla="val 50000"/>
              <a:gd name="adj3" fmla="val 25000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1571604" y="3500438"/>
            <a:ext cx="5715040" cy="2000264"/>
          </a:xfrm>
          <a:prstGeom prst="ellips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FF00"/>
                </a:solidFill>
              </a:rPr>
              <a:t>насмешливо, с сарказмом, не навязывая своего мнения</a:t>
            </a:r>
            <a:endParaRPr lang="ru-RU" sz="2800" dirty="0">
              <a:solidFill>
                <a:srgbClr val="FFFF00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57158" y="214290"/>
            <a:ext cx="8358246" cy="310854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ru-RU" sz="2800" b="1" dirty="0"/>
              <a:t>Чехов говорит о людях, подобных Очумелову:</a:t>
            </a:r>
          </a:p>
          <a:p>
            <a:pPr algn="ctr"/>
            <a:r>
              <a:rPr lang="ru-RU" sz="2800" b="1" dirty="0"/>
              <a:t>А) осуждающе, гневно, разоблачая их беспринципность</a:t>
            </a:r>
          </a:p>
          <a:p>
            <a:pPr algn="ctr"/>
            <a:r>
              <a:rPr lang="ru-RU" sz="2800" b="1" dirty="0"/>
              <a:t>Б) насмешливо, с сарказмом, не навязывая своего мнения</a:t>
            </a:r>
          </a:p>
          <a:p>
            <a:pPr algn="ctr"/>
            <a:r>
              <a:rPr lang="ru-RU" sz="2800" b="1" dirty="0"/>
              <a:t>В) с грустью и пониманием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ыгнутая вниз стрелка 1">
            <a:hlinkClick r:id="rId2" action="ppaction://hlinksldjump"/>
          </p:cNvPr>
          <p:cNvSpPr/>
          <p:nvPr/>
        </p:nvSpPr>
        <p:spPr>
          <a:xfrm rot="18926031">
            <a:off x="6429388" y="5286388"/>
            <a:ext cx="2214578" cy="928694"/>
          </a:xfrm>
          <a:prstGeom prst="curvedUpArrow">
            <a:avLst>
              <a:gd name="adj1" fmla="val 27692"/>
              <a:gd name="adj2" fmla="val 50000"/>
              <a:gd name="adj3" fmla="val 25000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1214414" y="3786190"/>
            <a:ext cx="5715040" cy="2000264"/>
          </a:xfrm>
          <a:prstGeom prst="ellips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FF00"/>
                </a:solidFill>
              </a:rPr>
              <a:t>в том, как решается образ Очумелова, меняющего мнение в течение короткого времени, как меняет свою окраску хамелеон</a:t>
            </a:r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57158" y="214290"/>
            <a:ext cx="8358246" cy="34778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ru-RU" sz="2400" b="1" dirty="0"/>
              <a:t>Смысл названия рассказа «Хамелеон» заключён:</a:t>
            </a:r>
          </a:p>
          <a:p>
            <a:pPr algn="ctr"/>
            <a:r>
              <a:rPr lang="ru-RU" sz="2400" b="1" dirty="0"/>
              <a:t>А) во внешнем сходстве Очумелова с хамелеоном</a:t>
            </a:r>
          </a:p>
          <a:p>
            <a:pPr algn="ctr"/>
            <a:r>
              <a:rPr lang="ru-RU" sz="2400" b="1" dirty="0"/>
              <a:t>Б) в том, как решается образ Очумелова, меняющего мнение в течение короткого времени, как меняет свою окраску хамелеон</a:t>
            </a:r>
          </a:p>
          <a:p>
            <a:pPr algn="ctr"/>
            <a:r>
              <a:rPr lang="ru-RU" sz="2400" b="1" dirty="0"/>
              <a:t>В) </a:t>
            </a:r>
            <a:r>
              <a:rPr lang="ru-RU" sz="2400" b="1" dirty="0" err="1"/>
              <a:t>в</a:t>
            </a:r>
            <a:r>
              <a:rPr lang="ru-RU" sz="2400" b="1" dirty="0"/>
              <a:t> выборе Чеховым яркого, привлекающего внимание читателей заглавия, не имеющего никакого отношения к сюжету рассказа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ыгнутая вниз стрелка 1">
            <a:hlinkClick r:id="rId2" action="ppaction://hlinksldjump"/>
          </p:cNvPr>
          <p:cNvSpPr/>
          <p:nvPr/>
        </p:nvSpPr>
        <p:spPr>
          <a:xfrm rot="18926031">
            <a:off x="6429388" y="5286388"/>
            <a:ext cx="2214578" cy="928694"/>
          </a:xfrm>
          <a:prstGeom prst="curvedUpArrow">
            <a:avLst>
              <a:gd name="adj1" fmla="val 27692"/>
              <a:gd name="adj2" fmla="val 50000"/>
              <a:gd name="adj3" fmla="val 25000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1500166" y="3571876"/>
            <a:ext cx="5715040" cy="2000264"/>
          </a:xfrm>
          <a:prstGeom prst="ellips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</a:rPr>
              <a:t>кому принадлежит собака, укусившая </a:t>
            </a:r>
            <a:r>
              <a:rPr lang="ru-RU" sz="3200" b="1" dirty="0" err="1" smtClean="0">
                <a:solidFill>
                  <a:srgbClr val="FFFF00"/>
                </a:solidFill>
              </a:rPr>
              <a:t>Хрюкина</a:t>
            </a:r>
            <a:endParaRPr lang="ru-RU" sz="3200" dirty="0">
              <a:solidFill>
                <a:srgbClr val="FFFF00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57158" y="214290"/>
            <a:ext cx="8358246" cy="310854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ru-RU" sz="2800" b="1" dirty="0"/>
              <a:t>Окончательное решение Очумелова, разбирающего историю с </a:t>
            </a:r>
            <a:r>
              <a:rPr lang="ru-RU" sz="2800" b="1" dirty="0" err="1"/>
              <a:t>Хрюкиным</a:t>
            </a:r>
            <a:r>
              <a:rPr lang="ru-RU" sz="2800" b="1" dirty="0"/>
              <a:t>, зависит от того:</a:t>
            </a:r>
          </a:p>
          <a:p>
            <a:pPr algn="ctr"/>
            <a:r>
              <a:rPr lang="ru-RU" sz="2800" b="1" dirty="0"/>
              <a:t>А) кому принадлежит собака, укусившая </a:t>
            </a:r>
            <a:r>
              <a:rPr lang="ru-RU" sz="2800" b="1" dirty="0" err="1"/>
              <a:t>Хрюкина</a:t>
            </a:r>
            <a:endParaRPr lang="ru-RU" sz="2800" b="1" dirty="0"/>
          </a:p>
          <a:p>
            <a:pPr algn="ctr"/>
            <a:r>
              <a:rPr lang="ru-RU" sz="2800" b="1" dirty="0"/>
              <a:t>Б) какое настроение будет у полицейского надзирателя</a:t>
            </a:r>
          </a:p>
          <a:p>
            <a:pPr algn="ctr"/>
            <a:r>
              <a:rPr lang="ru-RU" sz="2800" b="1" dirty="0"/>
              <a:t>В) что говорит об этом закон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ыгнутая вниз стрелка 1">
            <a:hlinkClick r:id="rId2" action="ppaction://hlinksldjump"/>
          </p:cNvPr>
          <p:cNvSpPr/>
          <p:nvPr/>
        </p:nvSpPr>
        <p:spPr>
          <a:xfrm rot="18926031">
            <a:off x="6429388" y="5286388"/>
            <a:ext cx="2214578" cy="928694"/>
          </a:xfrm>
          <a:prstGeom prst="curvedUpArrow">
            <a:avLst>
              <a:gd name="adj1" fmla="val 27692"/>
              <a:gd name="adj2" fmla="val 50000"/>
              <a:gd name="adj3" fmla="val 25000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1428728" y="3714752"/>
            <a:ext cx="5715040" cy="2000264"/>
          </a:xfrm>
          <a:prstGeom prst="ellips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FF00"/>
                </a:solidFill>
              </a:rPr>
              <a:t>писатель боролся с рабством в себе</a:t>
            </a: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57158" y="214290"/>
            <a:ext cx="8358246" cy="310854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ru-RU" sz="2400" b="1" dirty="0"/>
              <a:t>Чехов говорил, что «всю жизнь по капле выдавливал из себя раба». Выберите ответ, который объясняет смысл сказанного Чеховым:</a:t>
            </a:r>
          </a:p>
          <a:p>
            <a:pPr algn="ctr"/>
            <a:r>
              <a:rPr lang="ru-RU" sz="2400" b="1" dirty="0"/>
              <a:t>А) писатель боролся с рабством в себе</a:t>
            </a:r>
          </a:p>
          <a:p>
            <a:pPr algn="ctr"/>
            <a:r>
              <a:rPr lang="ru-RU" sz="2400" b="1" dirty="0"/>
              <a:t>Б) писатель стремился к совершенству</a:t>
            </a:r>
          </a:p>
          <a:p>
            <a:pPr algn="ctr"/>
            <a:r>
              <a:rPr lang="ru-RU" sz="2400" b="1" dirty="0"/>
              <a:t>В) писателя интересовала судьба каждого человека, и он хотел, чтобы люди уважали себя и свое достоинство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476</Words>
  <Application>Microsoft Office PowerPoint</Application>
  <PresentationFormat>Экран (4:3)</PresentationFormat>
  <Paragraphs>55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муртаза</dc:creator>
  <cp:lastModifiedBy>муртаза</cp:lastModifiedBy>
  <cp:revision>68</cp:revision>
  <dcterms:created xsi:type="dcterms:W3CDTF">2020-02-17T18:01:21Z</dcterms:created>
  <dcterms:modified xsi:type="dcterms:W3CDTF">2020-02-17T19:08:59Z</dcterms:modified>
</cp:coreProperties>
</file>