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4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F912-5C57-4633-8572-39B268237FBC}" type="datetimeFigureOut">
              <a:rPr lang="ru-RU" smtClean="0"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34F08-93C5-42BA-BADB-B3690ACB48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10.xml"/><Relationship Id="rId10" Type="http://schemas.openxmlformats.org/officeDocument/2006/relationships/slide" Target="slide5.xml"/><Relationship Id="rId4" Type="http://schemas.openxmlformats.org/officeDocument/2006/relationships/slide" Target="slide9.xml"/><Relationship Id="rId9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428605"/>
            <a:ext cx="835824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ТЕСТ ПО РАССКАЗУ</a:t>
            </a:r>
          </a:p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АНТОНА</a:t>
            </a:r>
          </a:p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ПАВЛОВИЧА</a:t>
            </a:r>
          </a:p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ЧЕХОВА</a:t>
            </a: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Стрелка вниз 4">
            <a:hlinkClick r:id="rId2" action="ppaction://hlinksldjump"/>
          </p:cNvPr>
          <p:cNvSpPr/>
          <p:nvPr/>
        </p:nvSpPr>
        <p:spPr>
          <a:xfrm>
            <a:off x="2786050" y="4286256"/>
            <a:ext cx="3643338" cy="2428892"/>
          </a:xfrm>
          <a:prstGeom prst="downArrow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467px-Chekhov_1898_by_Osip_Braz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00496" y="4357694"/>
            <a:ext cx="1147445" cy="1785950"/>
          </a:xfrm>
          <a:prstGeom prst="rect">
            <a:avLst/>
          </a:prstGeom>
          <a:ln w="38100" cmpd="dbl"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571604" y="3714752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канцеляризмы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310854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400" b="1" dirty="0"/>
              <a:t>«Я покажу вам, как собак распускать! Пора обратить внимание на подобных господ, не желающих подчиняться постановлениям!»- объявляет Очумелов собравшемуся на площади народу. В своей речи он употребляет:</a:t>
            </a:r>
          </a:p>
          <a:p>
            <a:pPr algn="ctr"/>
            <a:r>
              <a:rPr lang="ru-RU" sz="2400" b="1" dirty="0"/>
              <a:t>А) канцеляризмы</a:t>
            </a:r>
          </a:p>
          <a:p>
            <a:pPr algn="ctr"/>
            <a:r>
              <a:rPr lang="ru-RU" sz="2400" b="1" dirty="0"/>
              <a:t>Б) фразеологизмы</a:t>
            </a:r>
          </a:p>
          <a:p>
            <a:pPr algn="ctr"/>
            <a:r>
              <a:rPr lang="ru-RU" sz="2400" b="1" dirty="0"/>
              <a:t>В) просторечные слова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928670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Рассказы Чехова, словно песни птицы, были короткими. Но исключительно ёмкими и содержательными. Они учили главному – быть настоящим человеком!</a:t>
            </a:r>
          </a:p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Я желаю вам, ребята, учиться у Чехова. Читать и перечитывать рассказы этого писателя и каждый раз открывать в них что-то новое и полезное</a:t>
            </a:r>
            <a:r>
              <a:rPr lang="ru-RU" sz="3600" b="1" dirty="0" smtClean="0"/>
              <a:t>!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857232"/>
            <a:ext cx="8286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B050"/>
                </a:solidFill>
              </a:rPr>
              <a:t>«В человеке должно быть всё прекрасно: и лицо, и одежда, и душа, и мысли.</a:t>
            </a:r>
            <a:endParaRPr lang="ru-RU" sz="6600" b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D:\Documents and Settings\муртаза\Мои документы\Downloads\img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857760"/>
            <a:ext cx="2903537" cy="164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24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14290"/>
            <a:ext cx="6286544" cy="6500858"/>
          </a:xfrm>
          <a:prstGeom prst="rect">
            <a:avLst/>
          </a:prstGeom>
          <a:noFill/>
        </p:spPr>
      </p:pic>
      <p:sp>
        <p:nvSpPr>
          <p:cNvPr id="4" name="Прямоугольник 3">
            <a:hlinkClick r:id="rId3" action="ppaction://hlinksldjump"/>
          </p:cNvPr>
          <p:cNvSpPr/>
          <p:nvPr/>
        </p:nvSpPr>
        <p:spPr>
          <a:xfrm>
            <a:off x="142844" y="142852"/>
            <a:ext cx="1071570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«</a:t>
            </a:r>
            <a:r>
              <a:rPr lang="ru-RU" sz="9600" b="1" dirty="0" smtClean="0">
                <a:solidFill>
                  <a:srgbClr val="FFFF00"/>
                </a:solidFill>
              </a:rPr>
              <a:t>Х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6786578" y="142852"/>
            <a:ext cx="1143008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О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>
            <a:hlinkClick r:id="rId5" action="ppaction://hlinksldjump"/>
          </p:cNvPr>
          <p:cNvSpPr/>
          <p:nvPr/>
        </p:nvSpPr>
        <p:spPr>
          <a:xfrm>
            <a:off x="7929586" y="142852"/>
            <a:ext cx="1071570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Н</a:t>
            </a:r>
            <a:r>
              <a:rPr lang="ru-RU" sz="1600" b="1" dirty="0" smtClean="0">
                <a:solidFill>
                  <a:srgbClr val="FFFF00"/>
                </a:solidFill>
              </a:rPr>
              <a:t>»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11" name="Прямоугольник 10">
            <a:hlinkClick r:id="rId6" action="ppaction://hlinksldjump"/>
          </p:cNvPr>
          <p:cNvSpPr/>
          <p:nvPr/>
        </p:nvSpPr>
        <p:spPr>
          <a:xfrm>
            <a:off x="3286116" y="142852"/>
            <a:ext cx="1143008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Е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12" name="Прямоугольник 11">
            <a:hlinkClick r:id="rId7" action="ppaction://hlinksldjump"/>
          </p:cNvPr>
          <p:cNvSpPr/>
          <p:nvPr/>
        </p:nvSpPr>
        <p:spPr>
          <a:xfrm>
            <a:off x="4429124" y="142852"/>
            <a:ext cx="1143008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Л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13" name="Прямоугольник 12">
            <a:hlinkClick r:id="rId8" action="ppaction://hlinksldjump"/>
          </p:cNvPr>
          <p:cNvSpPr/>
          <p:nvPr/>
        </p:nvSpPr>
        <p:spPr>
          <a:xfrm>
            <a:off x="5572132" y="142852"/>
            <a:ext cx="1214446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Е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14" name="Прямоугольник 13">
            <a:hlinkClick r:id="rId9" action="ppaction://hlinksldjump"/>
          </p:cNvPr>
          <p:cNvSpPr/>
          <p:nvPr/>
        </p:nvSpPr>
        <p:spPr>
          <a:xfrm>
            <a:off x="1214414" y="142852"/>
            <a:ext cx="1000132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А</a:t>
            </a:r>
            <a:endParaRPr lang="ru-RU" sz="9600" b="1" dirty="0">
              <a:solidFill>
                <a:srgbClr val="FFFF00"/>
              </a:solidFill>
            </a:endParaRPr>
          </a:p>
        </p:txBody>
      </p:sp>
      <p:sp>
        <p:nvSpPr>
          <p:cNvPr id="15" name="Прямоугольник 14">
            <a:hlinkClick r:id="rId10" action="ppaction://hlinksldjump"/>
          </p:cNvPr>
          <p:cNvSpPr/>
          <p:nvPr/>
        </p:nvSpPr>
        <p:spPr>
          <a:xfrm>
            <a:off x="2214546" y="142852"/>
            <a:ext cx="1071570" cy="657229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FF00"/>
                </a:solidFill>
              </a:rPr>
              <a:t>М</a:t>
            </a:r>
            <a:endParaRPr lang="ru-RU" sz="9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193899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Художественный приём, к которому прибегает Чехов при создании рассказа: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говорящие фамилии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разговор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глухих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художественное преувеличение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714480" y="3286124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говорящие фамилии</a:t>
            </a:r>
            <a:r>
              <a:rPr lang="ru-RU" sz="4400" b="1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»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4" name="Выгнутая вниз стрелка 3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гнутая вниз стрелка 1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714480" y="3500438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угодить генералу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298543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Для полицейского надзирателя Очумелова важнее всего:</a:t>
            </a: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А) справедливость</a:t>
            </a: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Б) закон и порядок</a:t>
            </a: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В) угодить генералу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гнутая вниз стрелка 1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142976" y="4214818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новая шинель Очумелова, которую он то снимает, то надевает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384720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400" b="1" dirty="0"/>
              <a:t>Характерная черта художественного языка Чехова – это яркая деталь, объясняющая поведение персонажей и особенности их мироощущения. В рассказе «Хамелеон» такой деталью является:</a:t>
            </a:r>
          </a:p>
          <a:p>
            <a:pPr algn="ctr"/>
            <a:r>
              <a:rPr lang="ru-RU" sz="2400" b="1" dirty="0"/>
              <a:t>А) новая шинель Очумелова, которую он то снимает, то надевает</a:t>
            </a:r>
          </a:p>
          <a:p>
            <a:pPr algn="ctr"/>
            <a:r>
              <a:rPr lang="ru-RU" sz="2400" b="1" dirty="0"/>
              <a:t>Б) детали поведения толпы, осмеивающей Очумелова</a:t>
            </a:r>
          </a:p>
          <a:p>
            <a:pPr algn="ctr"/>
            <a:r>
              <a:rPr lang="ru-RU" sz="2400" b="1" dirty="0"/>
              <a:t>В) конфискованные Очумеловым узелок и корзина с крыжовником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гнутая вниз стрелка 1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571604" y="3500438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насмешливо, с сарказмом, не навязывая своего мнения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310854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800" b="1" dirty="0"/>
              <a:t>Чехов говорит о людях, подобных Очумелову:</a:t>
            </a:r>
          </a:p>
          <a:p>
            <a:pPr algn="ctr"/>
            <a:r>
              <a:rPr lang="ru-RU" sz="2800" b="1" dirty="0"/>
              <a:t>А) осуждающе, гневно, разоблачая их беспринципность</a:t>
            </a:r>
          </a:p>
          <a:p>
            <a:pPr algn="ctr"/>
            <a:r>
              <a:rPr lang="ru-RU" sz="2800" b="1" dirty="0"/>
              <a:t>Б) насмешливо, с сарказмом, не навязывая своего мнения</a:t>
            </a:r>
          </a:p>
          <a:p>
            <a:pPr algn="ctr"/>
            <a:r>
              <a:rPr lang="ru-RU" sz="2800" b="1" dirty="0"/>
              <a:t>В) с грустью и пониманием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гнутая вниз стрелка 1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214414" y="3786190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в том, как решается образ Очумелова, меняющего мнение в течение короткого времени, как меняет свою окраску хамелеон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34778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400" b="1" dirty="0"/>
              <a:t>Смысл названия рассказа «Хамелеон» заключён:</a:t>
            </a:r>
          </a:p>
          <a:p>
            <a:pPr algn="ctr"/>
            <a:r>
              <a:rPr lang="ru-RU" sz="2400" b="1" dirty="0"/>
              <a:t>А) во внешнем сходстве Очумелова с хамелеоном</a:t>
            </a:r>
          </a:p>
          <a:p>
            <a:pPr algn="ctr"/>
            <a:r>
              <a:rPr lang="ru-RU" sz="2400" b="1" dirty="0"/>
              <a:t>Б) в том, как решается образ Очумелова, меняющего мнение в течение короткого времени, как меняет свою окраску хамелеон</a:t>
            </a:r>
          </a:p>
          <a:p>
            <a:pPr algn="ctr"/>
            <a:r>
              <a:rPr lang="ru-RU" sz="2400" b="1" dirty="0"/>
              <a:t>В) </a:t>
            </a:r>
            <a:r>
              <a:rPr lang="ru-RU" sz="2400" b="1" dirty="0" err="1"/>
              <a:t>в</a:t>
            </a:r>
            <a:r>
              <a:rPr lang="ru-RU" sz="2400" b="1" dirty="0"/>
              <a:t> выборе Чеховым яркого, привлекающего внимание читателей заглавия, не имеющего никакого отношения к сюжету рассказа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гнутая вниз стрелка 1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500166" y="3571876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кому принадлежит собака, укусившая </a:t>
            </a:r>
            <a:r>
              <a:rPr lang="ru-RU" sz="3200" b="1" dirty="0" err="1" smtClean="0">
                <a:solidFill>
                  <a:srgbClr val="FFFF00"/>
                </a:solidFill>
              </a:rPr>
              <a:t>Хрюкина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310854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800" b="1" dirty="0"/>
              <a:t>Окончательное решение Очумелова, разбирающего историю с </a:t>
            </a:r>
            <a:r>
              <a:rPr lang="ru-RU" sz="2800" b="1" dirty="0" err="1"/>
              <a:t>Хрюкиным</a:t>
            </a:r>
            <a:r>
              <a:rPr lang="ru-RU" sz="2800" b="1" dirty="0"/>
              <a:t>, зависит от того:</a:t>
            </a:r>
          </a:p>
          <a:p>
            <a:pPr algn="ctr"/>
            <a:r>
              <a:rPr lang="ru-RU" sz="2800" b="1" dirty="0"/>
              <a:t>А) кому принадлежит собака, укусившая </a:t>
            </a:r>
            <a:r>
              <a:rPr lang="ru-RU" sz="2800" b="1" dirty="0" err="1"/>
              <a:t>Хрюкина</a:t>
            </a:r>
            <a:endParaRPr lang="ru-RU" sz="2800" b="1" dirty="0"/>
          </a:p>
          <a:p>
            <a:pPr algn="ctr"/>
            <a:r>
              <a:rPr lang="ru-RU" sz="2800" b="1" dirty="0"/>
              <a:t>Б) какое настроение будет у полицейского надзирателя</a:t>
            </a:r>
          </a:p>
          <a:p>
            <a:pPr algn="ctr"/>
            <a:r>
              <a:rPr lang="ru-RU" sz="2800" b="1" dirty="0"/>
              <a:t>В) что говорит об этом закон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гнутая вниз стрелка 1">
            <a:hlinkClick r:id="rId2" action="ppaction://hlinksldjump"/>
          </p:cNvPr>
          <p:cNvSpPr/>
          <p:nvPr/>
        </p:nvSpPr>
        <p:spPr>
          <a:xfrm rot="18926031">
            <a:off x="6429388" y="5286388"/>
            <a:ext cx="2214578" cy="928694"/>
          </a:xfrm>
          <a:prstGeom prst="curvedUpArrow">
            <a:avLst>
              <a:gd name="adj1" fmla="val 27692"/>
              <a:gd name="adj2" fmla="val 50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428728" y="3714752"/>
            <a:ext cx="5715040" cy="2000264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писатель боролся с рабством в себе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7158" y="214290"/>
            <a:ext cx="8358246" cy="310854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sz="2400" b="1" dirty="0"/>
              <a:t>Чехов говорил, что «всю жизнь по капле выдавливал из себя раба». Выберите ответ, который объясняет смысл сказанного Чеховым:</a:t>
            </a:r>
          </a:p>
          <a:p>
            <a:pPr algn="ctr"/>
            <a:r>
              <a:rPr lang="ru-RU" sz="2400" b="1" dirty="0"/>
              <a:t>А) писатель боролся с рабством в себе</a:t>
            </a:r>
          </a:p>
          <a:p>
            <a:pPr algn="ctr"/>
            <a:r>
              <a:rPr lang="ru-RU" sz="2400" b="1" dirty="0"/>
              <a:t>Б) писатель стремился к совершенству</a:t>
            </a:r>
          </a:p>
          <a:p>
            <a:pPr algn="ctr"/>
            <a:r>
              <a:rPr lang="ru-RU" sz="2400" b="1" dirty="0"/>
              <a:t>В) писателя интересовала судьба каждого человека, и он хотел, чтобы люди уважали себя и свое достоинство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476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</dc:creator>
  <cp:lastModifiedBy>муртаза</cp:lastModifiedBy>
  <cp:revision>68</cp:revision>
  <dcterms:created xsi:type="dcterms:W3CDTF">2020-02-17T18:01:21Z</dcterms:created>
  <dcterms:modified xsi:type="dcterms:W3CDTF">2020-02-17T19:08:59Z</dcterms:modified>
</cp:coreProperties>
</file>