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60" r:id="rId4"/>
    <p:sldId id="262" r:id="rId5"/>
    <p:sldId id="263" r:id="rId6"/>
    <p:sldId id="265" r:id="rId7"/>
    <p:sldId id="266" r:id="rId8"/>
    <p:sldId id="268" r:id="rId9"/>
    <p:sldId id="26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00FF"/>
    <a:srgbClr val="6600FF"/>
    <a:srgbClr val="FF33CC"/>
    <a:srgbClr val="FF00FF"/>
    <a:srgbClr val="E1E10D"/>
    <a:srgbClr val="66FF33"/>
    <a:srgbClr val="B48900"/>
    <a:srgbClr val="CC00FF"/>
    <a:srgbClr val="280BA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7DF010-416B-4ACC-966F-CECD32C08BC8}" type="datetimeFigureOut">
              <a:rPr lang="ru-RU" smtClean="0"/>
              <a:t>22.11.2018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A459B7-EC3A-4ED5-BFC7-A3C79E6C88B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72008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The 5</a:t>
            </a:r>
            <a:r>
              <a:rPr lang="en-US" b="1" baseline="30000" dirty="0" smtClean="0"/>
              <a:t>th</a:t>
            </a:r>
            <a:r>
              <a:rPr lang="en-US" b="1" dirty="0" smtClean="0"/>
              <a:t> of November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908720"/>
            <a:ext cx="8568952" cy="5760640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Каждый год 5 ноября во всей Великобритании празднуют ночь Гая Фокса (</a:t>
            </a:r>
            <a:r>
              <a:rPr lang="ru-RU" sz="2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Guy</a:t>
            </a:r>
            <a:r>
              <a:rPr lang="ru-RU" sz="2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Fawkes</a:t>
            </a:r>
            <a:r>
              <a:rPr lang="ru-RU" sz="2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Night</a:t>
            </a:r>
            <a:r>
              <a:rPr lang="ru-RU" sz="2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l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Заговор против короля Якова I привел в ужас английский народ, и таким образом,  злоумышленники, пытавшиеся взорвать здание парламента, прославились на века.</a:t>
            </a:r>
          </a:p>
          <a:p>
            <a:pPr algn="l"/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3. Участники заговора сняли дом, примыкавший к зданию парламента, и прорыли тоннель в заброшенный подвал, находившийся под зданием  палаты лордов.  Сюда были перенесены  бочки с порохом. День взрыва был назначен на 5 ноября 1605 г., день открытия парламентской сессии.</a:t>
            </a:r>
          </a:p>
          <a:p>
            <a:pPr algn="l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 smtClean="0">
                <a:solidFill>
                  <a:srgbClr val="A7119C"/>
                </a:solidFill>
                <a:latin typeface="Times New Roman" pitchFamily="18" charset="0"/>
                <a:cs typeface="Times New Roman" pitchFamily="18" charset="0"/>
              </a:rPr>
              <a:t>4. За несколько часов до открытия сессии в подвале под палатой лордов был обнаружен Гай Фокс с фитилем в руках и 36 бочек  с порохом. Еще бы несколько минут промедления, и весь парламент взлетел бы на воздух! </a:t>
            </a:r>
          </a:p>
          <a:p>
            <a:pPr algn="l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 smtClean="0">
                <a:solidFill>
                  <a:srgbClr val="280BA5"/>
                </a:solidFill>
                <a:latin typeface="Times New Roman" pitchFamily="18" charset="0"/>
                <a:cs typeface="Times New Roman" pitchFamily="18" charset="0"/>
              </a:rPr>
              <a:t>5. Гай Фокс же был вздернут и выпотрошен на дворцовой площадке. Именно ему была уготована самая жестокая казнь.</a:t>
            </a:r>
          </a:p>
          <a:p>
            <a:pPr algn="l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6. Теперь это событие —  повод весело провести время ночь на 5 ноября, наслаждаясь праздничным фейерверком и церемониальным сжиганием чучела Гая Фокса на огромном костре.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7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77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7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77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5" dur="77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7" dur="77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</a:rPr>
              <a:t>Фото: </a:t>
            </a:r>
            <a:r>
              <a:rPr lang="ru-RU" b="1" u="sng" dirty="0" smtClean="0">
                <a:solidFill>
                  <a:srgbClr val="00B0F0"/>
                </a:solidFill>
              </a:rPr>
              <a:t>Гая Фокса</a:t>
            </a:r>
            <a:endParaRPr lang="ru-RU" u="sng" dirty="0"/>
          </a:p>
        </p:txBody>
      </p:sp>
      <p:pic>
        <p:nvPicPr>
          <p:cNvPr id="8" name="Содержимое 7" descr="bhQp0cKnXo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1628800"/>
            <a:ext cx="4038600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6" descr="Guy-Fawkes-песочница-3468141.jpe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628800"/>
            <a:ext cx="4392488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/>
          <a:lstStyle/>
          <a:p>
            <a:r>
              <a:rPr lang="en-US" b="1" u="sng" dirty="0" smtClean="0">
                <a:solidFill>
                  <a:srgbClr val="7030A0"/>
                </a:solidFill>
              </a:rPr>
              <a:t>EASTER</a:t>
            </a:r>
            <a:endParaRPr lang="ru-RU" b="1" u="sng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72608"/>
          </a:xfrm>
        </p:spPr>
        <p:txBody>
          <a:bodyPr>
            <a:normAutofit/>
          </a:bodyPr>
          <a:lstStyle/>
          <a:p>
            <a:pPr>
              <a:buAutoNum type="arabicPeriod"/>
            </a:pPr>
            <a:r>
              <a:rPr lang="ru-RU" sz="1800" b="1" dirty="0" smtClean="0">
                <a:solidFill>
                  <a:srgbClr val="00B0F0"/>
                </a:solidFill>
              </a:rPr>
              <a:t>Пасха (англ. </a:t>
            </a:r>
            <a:r>
              <a:rPr lang="ru-RU" sz="1800" b="1" dirty="0" err="1" smtClean="0">
                <a:solidFill>
                  <a:srgbClr val="00B0F0"/>
                </a:solidFill>
              </a:rPr>
              <a:t>Easter</a:t>
            </a:r>
            <a:r>
              <a:rPr lang="ru-RU" sz="1800" b="1" dirty="0" smtClean="0">
                <a:solidFill>
                  <a:srgbClr val="00B0F0"/>
                </a:solidFill>
              </a:rPr>
              <a:t>)- христианский праздник в честь воскресения Иисуса Христа. В это время в Великобритании появляются тюльпаны, крокусы и нарциссы. Школы закрываются на 2 недели.</a:t>
            </a:r>
          </a:p>
          <a:p>
            <a:pPr>
              <a:buAutoNum type="arabicPeriod"/>
            </a:pPr>
            <a:r>
              <a:rPr lang="ru-RU" sz="1800" b="1" dirty="0" smtClean="0">
                <a:solidFill>
                  <a:srgbClr val="00B050"/>
                </a:solidFill>
              </a:rPr>
              <a:t> Английская Пасха не обходится без яиц</a:t>
            </a:r>
            <a:r>
              <a:rPr lang="ru-RU" sz="1800" b="1" i="1" dirty="0" smtClean="0">
                <a:solidFill>
                  <a:srgbClr val="00B050"/>
                </a:solidFill>
              </a:rPr>
              <a:t>.</a:t>
            </a:r>
            <a:r>
              <a:rPr lang="ru-RU" sz="1800" b="1" dirty="0" smtClean="0">
                <a:solidFill>
                  <a:srgbClr val="00B050"/>
                </a:solidFill>
              </a:rPr>
              <a:t> Пасхальные яйца дарят друг другу на Вербное воскресенье. Однако сегодня в Великобритании принято дарить друзьям и родственникам не настоящие яйца, а шоколадные, внутри которых карамель или какие-то другие сладости, а также различные сувениры в виде пасхальных яиц.</a:t>
            </a:r>
          </a:p>
          <a:p>
            <a:pPr>
              <a:buAutoNum type="arabicPeriod"/>
            </a:pPr>
            <a:r>
              <a:rPr lang="ru-RU" sz="1800" dirty="0" smtClean="0">
                <a:solidFill>
                  <a:srgbClr val="FF0000"/>
                </a:solidFill>
              </a:rPr>
              <a:t> </a:t>
            </a:r>
            <a:r>
              <a:rPr lang="ru-RU" sz="1800" b="1" dirty="0" smtClean="0">
                <a:solidFill>
                  <a:srgbClr val="FF0000"/>
                </a:solidFill>
              </a:rPr>
              <a:t>В день Пасхи на рассвете в церквях проходят религиозные службы. В этот день принято надевать новую одежду, что символизирует конец сезона плохой погоды и наступление весны.  Пасхальные корзины (</a:t>
            </a:r>
            <a:r>
              <a:rPr lang="ru-RU" sz="1800" b="1" dirty="0" err="1" smtClean="0">
                <a:solidFill>
                  <a:srgbClr val="FF0000"/>
                </a:solidFill>
              </a:rPr>
              <a:t>Easter</a:t>
            </a:r>
            <a:r>
              <a:rPr lang="ru-RU" sz="1800" b="1" dirty="0" smtClean="0">
                <a:solidFill>
                  <a:srgbClr val="FF0000"/>
                </a:solidFill>
              </a:rPr>
              <a:t> </a:t>
            </a:r>
            <a:r>
              <a:rPr lang="ru-RU" sz="1800" b="1" dirty="0" err="1" smtClean="0">
                <a:solidFill>
                  <a:srgbClr val="FF0000"/>
                </a:solidFill>
              </a:rPr>
              <a:t>baskets</a:t>
            </a:r>
            <a:r>
              <a:rPr lang="ru-RU" sz="1800" b="1" dirty="0" smtClean="0">
                <a:solidFill>
                  <a:srgbClr val="FF0000"/>
                </a:solidFill>
              </a:rPr>
              <a:t>), наполненные яйцами, хлебом и другой едой, берут с собой на пасхальную службу, чтобы освятить в церкви. </a:t>
            </a:r>
          </a:p>
          <a:p>
            <a:pPr>
              <a:buAutoNum type="arabicPeriod"/>
            </a:pPr>
            <a:r>
              <a:rPr lang="ru-RU" sz="1800" b="1" dirty="0" smtClean="0">
                <a:solidFill>
                  <a:srgbClr val="0000FF"/>
                </a:solidFill>
              </a:rPr>
              <a:t> Все ребятишки ждут Пасхального Кролика – </a:t>
            </a:r>
            <a:r>
              <a:rPr lang="ru-RU" sz="1800" b="1" dirty="0" err="1" smtClean="0">
                <a:solidFill>
                  <a:srgbClr val="0000FF"/>
                </a:solidFill>
              </a:rPr>
              <a:t>Easter</a:t>
            </a:r>
            <a:r>
              <a:rPr lang="ru-RU" sz="1800" b="1" dirty="0" smtClean="0">
                <a:solidFill>
                  <a:srgbClr val="0000FF"/>
                </a:solidFill>
              </a:rPr>
              <a:t> </a:t>
            </a:r>
            <a:r>
              <a:rPr lang="ru-RU" sz="1800" b="1" dirty="0" err="1" smtClean="0">
                <a:solidFill>
                  <a:srgbClr val="0000FF"/>
                </a:solidFill>
              </a:rPr>
              <a:t>Rabbit</a:t>
            </a:r>
            <a:r>
              <a:rPr lang="ru-RU" sz="1800" b="1" dirty="0" smtClean="0">
                <a:solidFill>
                  <a:srgbClr val="0000FF"/>
                </a:solidFill>
              </a:rPr>
              <a:t>. Считается, что этот зверек прячет для детей пасхальные яйца и оставляет для них корзинки со сладостями. Поиски спрятанных яиц по всему дому – традиционная пасхальная забава в английских семьях.</a:t>
            </a:r>
            <a:endParaRPr lang="ru-RU" sz="1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280BA5"/>
                </a:solidFill>
              </a:rPr>
              <a:t>Фото:</a:t>
            </a:r>
            <a:r>
              <a:rPr lang="ru-RU" dirty="0" smtClean="0"/>
              <a:t> </a:t>
            </a:r>
            <a:r>
              <a:rPr lang="ru-RU" b="1" u="sng" dirty="0" smtClean="0">
                <a:solidFill>
                  <a:srgbClr val="CC00FF"/>
                </a:solidFill>
              </a:rPr>
              <a:t>Пасхальных яиц и кролика</a:t>
            </a:r>
            <a:endParaRPr lang="ru-RU" b="1" u="sng" dirty="0">
              <a:solidFill>
                <a:srgbClr val="CC00FF"/>
              </a:solidFill>
            </a:endParaRPr>
          </a:p>
        </p:txBody>
      </p:sp>
      <p:pic>
        <p:nvPicPr>
          <p:cNvPr id="5" name="Содержимое 4" descr="Pascha_England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520347"/>
            <a:ext cx="4038600" cy="2685669"/>
          </a:xfrm>
        </p:spPr>
      </p:pic>
      <p:pic>
        <p:nvPicPr>
          <p:cNvPr id="6" name="Содержимое 5" descr="64792124ad75760085552da82d36e75f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564904"/>
            <a:ext cx="4038600" cy="266429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280BA5"/>
                </a:solidFill>
              </a:rPr>
              <a:t>Фото:</a:t>
            </a:r>
            <a:r>
              <a:rPr lang="ru-RU" dirty="0" smtClean="0">
                <a:solidFill>
                  <a:srgbClr val="280BA5"/>
                </a:solidFill>
              </a:rPr>
              <a:t> </a:t>
            </a:r>
            <a:r>
              <a:rPr lang="ru-RU" b="1" u="sng" dirty="0" err="1" smtClean="0">
                <a:solidFill>
                  <a:srgbClr val="FF0000"/>
                </a:solidFill>
              </a:rPr>
              <a:t>Пасхальны</a:t>
            </a:r>
            <a:r>
              <a:rPr lang="en-US" b="1" u="sng" dirty="0" smtClean="0">
                <a:solidFill>
                  <a:srgbClr val="FF0000"/>
                </a:solidFill>
              </a:rPr>
              <a:t>e </a:t>
            </a:r>
            <a:r>
              <a:rPr lang="ru-RU" b="1" u="sng" dirty="0" smtClean="0">
                <a:solidFill>
                  <a:srgbClr val="FF0000"/>
                </a:solidFill>
              </a:rPr>
              <a:t>украшения</a:t>
            </a:r>
            <a:endParaRPr lang="ru-RU" b="1" u="sng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article_pic_sec_crafts_10000_eggs_decorate_this_tree_in_germany_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2276872"/>
            <a:ext cx="4172272" cy="3168351"/>
          </a:xfrm>
        </p:spPr>
      </p:pic>
      <p:pic>
        <p:nvPicPr>
          <p:cNvPr id="6" name="Содержимое 5" descr="54029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276873"/>
            <a:ext cx="4038600" cy="316835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/>
          <a:lstStyle/>
          <a:p>
            <a:r>
              <a:rPr lang="en-US" b="1" u="sng" dirty="0" smtClean="0">
                <a:solidFill>
                  <a:srgbClr val="FF0000"/>
                </a:solidFill>
              </a:rPr>
              <a:t>Chinese New Year</a:t>
            </a:r>
            <a:endParaRPr lang="ru-RU" b="1" u="sng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rmAutofit/>
          </a:bodyPr>
          <a:lstStyle/>
          <a:p>
            <a:pPr>
              <a:buAutoNum type="arabicPeriod"/>
            </a:pPr>
            <a:r>
              <a:rPr lang="ru-RU" sz="1800" b="1" dirty="0" smtClean="0">
                <a:solidFill>
                  <a:srgbClr val="0000FF"/>
                </a:solidFill>
              </a:rPr>
              <a:t>Китайский новый год или Праздник Весны</a:t>
            </a:r>
            <a:r>
              <a:rPr lang="en-US" altLang="ja-JP" sz="1800" b="1" dirty="0" smtClean="0">
                <a:solidFill>
                  <a:srgbClr val="0000FF"/>
                </a:solidFill>
              </a:rPr>
              <a:t> - </a:t>
            </a:r>
            <a:r>
              <a:rPr lang="ru-RU" sz="1800" b="1" dirty="0" smtClean="0">
                <a:solidFill>
                  <a:srgbClr val="0000FF"/>
                </a:solidFill>
              </a:rPr>
              <a:t>самый важный праздник в Китае, который отмечается по лунному календарю, в 2018 году он выпадает на 16 февраля. </a:t>
            </a:r>
          </a:p>
          <a:p>
            <a:pPr>
              <a:buAutoNum type="arabicPeriod"/>
            </a:pP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 В большинстве организаций Китая, праздничные каникулы длятся от 7 до 15 дней, а школьники и студенты отправляются на каникулы на целый месяц.</a:t>
            </a:r>
          </a:p>
          <a:p>
            <a:pPr>
              <a:buAutoNum type="arabicPeriod"/>
            </a:pPr>
            <a:r>
              <a:rPr lang="ru-RU" sz="1800" b="1" dirty="0" smtClean="0">
                <a:solidFill>
                  <a:srgbClr val="92D050"/>
                </a:solidFill>
              </a:rPr>
              <a:t> Праздник берет свое начало со времен династии </a:t>
            </a:r>
            <a:r>
              <a:rPr lang="ru-RU" sz="1800" b="1" dirty="0" err="1" smtClean="0">
                <a:solidFill>
                  <a:srgbClr val="92D050"/>
                </a:solidFill>
              </a:rPr>
              <a:t>Шан</a:t>
            </a:r>
            <a:r>
              <a:rPr lang="ru-RU" sz="1800" b="1" dirty="0" smtClean="0">
                <a:solidFill>
                  <a:srgbClr val="92D050"/>
                </a:solidFill>
              </a:rPr>
              <a:t> (17-11 вв. до н.э.). Тогда фестиваль проводился для изгнания монстра «Нянь», который любил пожирать детей, припасы и домашний скот. Чудовище боялось красного цвета и громкого звука, поэтому люди украшали свои дома в красный цвет и запускали множество фейерверков, чтобы прогнать его.</a:t>
            </a:r>
          </a:p>
          <a:p>
            <a:pPr>
              <a:buAutoNum type="arabicPeriod"/>
            </a:pPr>
            <a:r>
              <a:rPr lang="ru-RU" sz="1800" b="1" dirty="0" smtClean="0">
                <a:solidFill>
                  <a:srgbClr val="FF0000"/>
                </a:solidFill>
              </a:rPr>
              <a:t> Почему красный цвет так популярен в Китае? Красный символизирует счастье, процветание и удачу в китайской культуре.</a:t>
            </a:r>
          </a:p>
          <a:p>
            <a:pPr>
              <a:buAutoNum type="arabicPeriod"/>
            </a:pPr>
            <a:r>
              <a:rPr lang="ru-RU" sz="1800" b="1" dirty="0" smtClean="0">
                <a:solidFill>
                  <a:srgbClr val="FF00FF"/>
                </a:solidFill>
              </a:rPr>
              <a:t> Фестиваль празднуется не только в Китае, но и Гонконге, Макао, Тайване, некоторых азиатских странах, таких как Сингапур, Индонезия, Филиппины и Вьетнам, а также в китайских кварталах в США, Канаде, Великобритании и Австралии.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Во время китайского нового года</a:t>
            </a:r>
            <a:r>
              <a:rPr lang="ru-RU" sz="3200" b="1" u="sng" dirty="0" smtClean="0">
                <a:solidFill>
                  <a:srgbClr val="7030A0"/>
                </a:solidFill>
              </a:rPr>
              <a:t> нельзя</a:t>
            </a:r>
            <a:r>
              <a:rPr lang="ru-RU" sz="3200" b="1" dirty="0" smtClean="0">
                <a:solidFill>
                  <a:srgbClr val="7030A0"/>
                </a:solidFill>
              </a:rPr>
              <a:t>: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5040560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Ломать вещи – весь год будешь вдали от семьи.</a:t>
            </a:r>
          </a:p>
          <a:p>
            <a:r>
              <a:rPr lang="ru-RU" b="1" dirty="0" smtClean="0">
                <a:solidFill>
                  <a:srgbClr val="E1E10D"/>
                </a:solidFill>
              </a:rPr>
              <a:t>Плакать – навлекать неудачи.</a:t>
            </a:r>
          </a:p>
          <a:p>
            <a:r>
              <a:rPr lang="ru-RU" b="1" dirty="0" smtClean="0">
                <a:solidFill>
                  <a:srgbClr val="FF00FF"/>
                </a:solidFill>
              </a:rPr>
              <a:t>Принимать лекарства – весь год будет в болезнях.</a:t>
            </a:r>
          </a:p>
          <a:p>
            <a:r>
              <a:rPr lang="ru-RU" b="1" dirty="0" smtClean="0">
                <a:solidFill>
                  <a:srgbClr val="00B050"/>
                </a:solidFill>
              </a:rPr>
              <a:t>Занимать и одалживать деньги – принесет финансовые потери в будущем году.</a:t>
            </a:r>
          </a:p>
          <a:p>
            <a:r>
              <a:rPr lang="ru-RU" b="1" dirty="0" smtClean="0">
                <a:solidFill>
                  <a:srgbClr val="0000FF"/>
                </a:solidFill>
              </a:rPr>
              <a:t>Мыть голову – смываете богатство (в китайском языке, слова волосы и богатство - синонимы).</a:t>
            </a:r>
          </a:p>
          <a:p>
            <a:r>
              <a:rPr lang="ru-RU" b="1" dirty="0" smtClean="0">
                <a:solidFill>
                  <a:srgbClr val="009900"/>
                </a:solidFill>
              </a:rPr>
              <a:t>Подметать – выметаете удачу.</a:t>
            </a:r>
          </a:p>
          <a:p>
            <a:r>
              <a:rPr lang="ru-RU" b="1" dirty="0" smtClean="0">
                <a:solidFill>
                  <a:srgbClr val="FF33CC"/>
                </a:solidFill>
              </a:rPr>
              <a:t>Использовать ножницы – ссоры с людьми.</a:t>
            </a:r>
          </a:p>
          <a:p>
            <a:r>
              <a:rPr lang="ru-RU" b="1" dirty="0" smtClean="0">
                <a:solidFill>
                  <a:srgbClr val="6600FF"/>
                </a:solidFill>
              </a:rPr>
              <a:t>Есть кашу – навлекаете бедность.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FF0000"/>
                </a:solidFill>
              </a:rPr>
              <a:t>Dragon</a:t>
            </a:r>
            <a:endParaRPr lang="ru-RU" b="1" u="sng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Kitayskiy-novyiy-god-2016-1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2276873"/>
            <a:ext cx="4244280" cy="3384376"/>
          </a:xfrm>
        </p:spPr>
      </p:pic>
      <p:pic>
        <p:nvPicPr>
          <p:cNvPr id="6" name="Содержимое 5" descr="133594984_379053_size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276872"/>
            <a:ext cx="4244280" cy="338437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FF0000"/>
                </a:solidFill>
              </a:rPr>
              <a:t>China</a:t>
            </a:r>
            <a:endParaRPr lang="ru-RU" b="1" u="sng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Happy-Chinese-New-Year-2016-Lunar-New-Year-Images-Dragon-Light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916833"/>
            <a:ext cx="4392488" cy="3672408"/>
          </a:xfrm>
        </p:spPr>
      </p:pic>
      <p:pic>
        <p:nvPicPr>
          <p:cNvPr id="8" name="Содержимое 7" descr="92058149_2749438_4_6_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916832"/>
            <a:ext cx="4038600" cy="3672407"/>
          </a:xfrm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987824" y="6309321"/>
            <a:ext cx="5840288" cy="360040"/>
          </a:xfrm>
        </p:spPr>
        <p:txBody>
          <a:bodyPr/>
          <a:lstStyle/>
          <a:p>
            <a:r>
              <a:rPr lang="ru-RU" sz="1600" dirty="0" smtClean="0">
                <a:solidFill>
                  <a:srgbClr val="009900"/>
                </a:solidFill>
              </a:rPr>
              <a:t>Разработала учительница  английского языка: </a:t>
            </a:r>
            <a:r>
              <a:rPr lang="ru-RU" sz="1600" dirty="0" err="1" smtClean="0">
                <a:solidFill>
                  <a:srgbClr val="009900"/>
                </a:solidFill>
              </a:rPr>
              <a:t>Ражбадинова</a:t>
            </a:r>
            <a:r>
              <a:rPr lang="ru-RU" sz="1600" dirty="0" smtClean="0">
                <a:solidFill>
                  <a:srgbClr val="009900"/>
                </a:solidFill>
              </a:rPr>
              <a:t> Ф.М.</a:t>
            </a:r>
            <a:endParaRPr lang="ru-RU" sz="1600" dirty="0">
              <a:solidFill>
                <a:srgbClr val="00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154</Words>
  <Application>Microsoft Office PowerPoint</Application>
  <PresentationFormat>Экран (4:3)</PresentationFormat>
  <Paragraphs>34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The 5th of November.</vt:lpstr>
      <vt:lpstr>Фото: Гая Фокса</vt:lpstr>
      <vt:lpstr>EASTER</vt:lpstr>
      <vt:lpstr>Фото: Пасхальных яиц и кролика</vt:lpstr>
      <vt:lpstr>Фото: Пасхальныe украшения</vt:lpstr>
      <vt:lpstr>Chinese New Year</vt:lpstr>
      <vt:lpstr>Во время китайского нового года нельзя:</vt:lpstr>
      <vt:lpstr>Dragon</vt:lpstr>
      <vt:lpstr>China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5th of November</dc:title>
  <dc:creator>Муртазали</dc:creator>
  <cp:lastModifiedBy>Муртазали</cp:lastModifiedBy>
  <cp:revision>16</cp:revision>
  <dcterms:created xsi:type="dcterms:W3CDTF">2018-01-15T14:35:27Z</dcterms:created>
  <dcterms:modified xsi:type="dcterms:W3CDTF">2018-11-22T19:22:01Z</dcterms:modified>
</cp:coreProperties>
</file>