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8488C4">
                <a:alpha val="5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2C8BF-52C1-41F7-A424-EDF7DDC39364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5FCDD-63DD-40E3-A79E-CAE0FAF4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6.xml"/><Relationship Id="rId7" Type="http://schemas.openxmlformats.org/officeDocument/2006/relationships/slide" Target="slide13.xml"/><Relationship Id="rId12" Type="http://schemas.openxmlformats.org/officeDocument/2006/relationships/slide" Target="slide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5" Type="http://schemas.openxmlformats.org/officeDocument/2006/relationships/slide" Target="slide15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85984" y="1428736"/>
            <a:ext cx="4357718" cy="3357586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66FF"/>
              </a:solidFill>
            </a:endParaRPr>
          </a:p>
          <a:p>
            <a:pPr algn="ctr"/>
            <a:endParaRPr lang="ru-RU" sz="2000" b="1" dirty="0" smtClean="0">
              <a:solidFill>
                <a:srgbClr val="0066FF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66FF"/>
                </a:solidFill>
              </a:rPr>
              <a:t>МКОУ </a:t>
            </a:r>
            <a:endParaRPr lang="ru-RU" sz="2000" b="1" dirty="0" smtClean="0">
              <a:solidFill>
                <a:srgbClr val="0066FF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66FF"/>
                </a:solidFill>
              </a:rPr>
              <a:t>«ИГАЛИНСКАЯ СОШ»</a:t>
            </a:r>
          </a:p>
          <a:p>
            <a:pPr algn="ctr"/>
            <a:r>
              <a:rPr lang="ru-RU" sz="2000" b="1" dirty="0" smtClean="0">
                <a:solidFill>
                  <a:srgbClr val="0066FF"/>
                </a:solidFill>
              </a:rPr>
              <a:t>Автор-</a:t>
            </a:r>
          </a:p>
          <a:p>
            <a:pPr algn="ctr"/>
            <a:r>
              <a:rPr lang="ru-RU" sz="2000" b="1" dirty="0" err="1" smtClean="0">
                <a:solidFill>
                  <a:srgbClr val="0066FF"/>
                </a:solidFill>
              </a:rPr>
              <a:t>Эфендиев</a:t>
            </a:r>
            <a:r>
              <a:rPr lang="ru-RU" sz="2000" b="1" dirty="0" smtClean="0">
                <a:solidFill>
                  <a:srgbClr val="0066FF"/>
                </a:solidFill>
              </a:rPr>
              <a:t> М.М.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ВИКТОРИНА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«День единства народов»</a:t>
            </a:r>
            <a:endParaRPr lang="ru-RU" sz="2400" b="1" dirty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66FF"/>
                </a:solidFill>
              </a:rPr>
              <a:t>2018 год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Выноска со стрелкой вправо 5">
            <a:hlinkClick r:id="rId2" action="ppaction://hlinksldjump"/>
          </p:cNvPr>
          <p:cNvSpPr/>
          <p:nvPr/>
        </p:nvSpPr>
        <p:spPr>
          <a:xfrm>
            <a:off x="285720" y="928670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8" name="Выноска со стрелкой вправо 7">
            <a:hlinkClick r:id="rId3" action="ppaction://hlinksldjump"/>
          </p:cNvPr>
          <p:cNvSpPr/>
          <p:nvPr/>
        </p:nvSpPr>
        <p:spPr>
          <a:xfrm rot="16200000">
            <a:off x="1857356" y="5000636"/>
            <a:ext cx="1357322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9" name="Выноска со стрелкой вправо 8">
            <a:hlinkClick r:id="rId4" action="ppaction://hlinksldjump"/>
          </p:cNvPr>
          <p:cNvSpPr/>
          <p:nvPr/>
        </p:nvSpPr>
        <p:spPr>
          <a:xfrm>
            <a:off x="285720" y="5143512"/>
            <a:ext cx="1500198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10" name="Выноска со стрелкой вправо 9">
            <a:hlinkClick r:id="rId5" action="ppaction://hlinksldjump"/>
          </p:cNvPr>
          <p:cNvSpPr/>
          <p:nvPr/>
        </p:nvSpPr>
        <p:spPr>
          <a:xfrm>
            <a:off x="285720" y="2357430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11" name="Выноска со стрелкой вправо 10">
            <a:hlinkClick r:id="rId6" action="ppaction://hlinksldjump"/>
          </p:cNvPr>
          <p:cNvSpPr/>
          <p:nvPr/>
        </p:nvSpPr>
        <p:spPr>
          <a:xfrm>
            <a:off x="285720" y="3786190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14" name="Выноска со стрелкой вправо 13">
            <a:hlinkClick r:id="rId7" action="ppaction://hlinksldjump"/>
          </p:cNvPr>
          <p:cNvSpPr/>
          <p:nvPr/>
        </p:nvSpPr>
        <p:spPr>
          <a:xfrm rot="10800000">
            <a:off x="7215206" y="857232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5400" b="1" dirty="0" smtClean="0"/>
              <a:t>12</a:t>
            </a:r>
            <a:endParaRPr lang="ru-RU" sz="5400" b="1" dirty="0"/>
          </a:p>
        </p:txBody>
      </p:sp>
      <p:sp>
        <p:nvSpPr>
          <p:cNvPr id="15" name="Выноска со стрелкой вправо 14">
            <a:hlinkClick r:id="rId8" action="ppaction://hlinksldjump"/>
          </p:cNvPr>
          <p:cNvSpPr/>
          <p:nvPr/>
        </p:nvSpPr>
        <p:spPr>
          <a:xfrm rot="10800000">
            <a:off x="7143768" y="2285992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6000" b="1" dirty="0" smtClean="0"/>
              <a:t>11</a:t>
            </a:r>
            <a:endParaRPr lang="ru-RU" sz="6000" b="1" dirty="0"/>
          </a:p>
        </p:txBody>
      </p:sp>
      <p:sp>
        <p:nvSpPr>
          <p:cNvPr id="16" name="Выноска со стрелкой вправо 15">
            <a:hlinkClick r:id="rId9" action="ppaction://hlinksldjump"/>
          </p:cNvPr>
          <p:cNvSpPr/>
          <p:nvPr/>
        </p:nvSpPr>
        <p:spPr>
          <a:xfrm rot="10800000">
            <a:off x="7143768" y="3714752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5400" b="1" dirty="0" smtClean="0"/>
              <a:t>0I</a:t>
            </a:r>
            <a:endParaRPr lang="ru-RU" sz="5400" b="1" dirty="0"/>
          </a:p>
        </p:txBody>
      </p:sp>
      <p:sp>
        <p:nvSpPr>
          <p:cNvPr id="17" name="Выноска со стрелкой вправо 16">
            <a:hlinkClick r:id="rId10" action="ppaction://hlinksldjump"/>
          </p:cNvPr>
          <p:cNvSpPr/>
          <p:nvPr/>
        </p:nvSpPr>
        <p:spPr>
          <a:xfrm rot="16200000">
            <a:off x="4357686" y="5000636"/>
            <a:ext cx="1357322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7</a:t>
            </a:r>
            <a:endParaRPr lang="ru-RU" sz="6600" b="1" dirty="0"/>
          </a:p>
        </p:txBody>
      </p:sp>
      <p:sp>
        <p:nvSpPr>
          <p:cNvPr id="18" name="Выноска со стрелкой вправо 17">
            <a:hlinkClick r:id="rId11" action="ppaction://hlinksldjump"/>
          </p:cNvPr>
          <p:cNvSpPr/>
          <p:nvPr/>
        </p:nvSpPr>
        <p:spPr>
          <a:xfrm rot="16200000">
            <a:off x="5643570" y="5000636"/>
            <a:ext cx="1357322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19" name="Выноска со стрелкой вправо 18">
            <a:hlinkClick r:id="rId12" action="ppaction://hlinksldjump"/>
          </p:cNvPr>
          <p:cNvSpPr/>
          <p:nvPr/>
        </p:nvSpPr>
        <p:spPr>
          <a:xfrm rot="16200000">
            <a:off x="3071802" y="5000636"/>
            <a:ext cx="1357322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6</a:t>
            </a:r>
            <a:r>
              <a:rPr lang="ru-RU" sz="6000" b="1" dirty="0"/>
              <a:t>.</a:t>
            </a:r>
          </a:p>
        </p:txBody>
      </p:sp>
      <p:sp>
        <p:nvSpPr>
          <p:cNvPr id="20" name="Выноска со стрелкой вправо 19">
            <a:hlinkClick r:id="rId13" action="ppaction://hlinksldjump"/>
          </p:cNvPr>
          <p:cNvSpPr/>
          <p:nvPr/>
        </p:nvSpPr>
        <p:spPr>
          <a:xfrm rot="10800000">
            <a:off x="7143768" y="5143512"/>
            <a:ext cx="1643074" cy="107157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5400" b="1" dirty="0" smtClean="0"/>
              <a:t>9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2071670" y="500042"/>
            <a:ext cx="1428760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13</a:t>
            </a:r>
            <a:endParaRPr lang="ru-RU" sz="4000" b="1" dirty="0"/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3786182" y="500042"/>
            <a:ext cx="1428760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14</a:t>
            </a:r>
            <a:endParaRPr lang="ru-RU" sz="4800" b="1" dirty="0"/>
          </a:p>
        </p:txBody>
      </p:sp>
      <p:sp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5500694" y="500042"/>
            <a:ext cx="1428760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FFFF00"/>
                </a:solidFill>
              </a:rPr>
              <a:t>В каком году впервые было установлено Празднование в честь Казанской иконы Пресвятой Богородицы 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6000" b="1" dirty="0" smtClean="0">
                <a:solidFill>
                  <a:srgbClr val="FF0000"/>
                </a:solidFill>
              </a:rPr>
              <a:t>4 ноября 1649 г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>
                <a:solidFill>
                  <a:srgbClr val="FFFF00"/>
                </a:solidFill>
              </a:rPr>
              <a:t>Как называется государственный праздник, который мы отмечаем 4 ноября?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День народного единства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Имя Патриарха Московского и всея Руси в 1612 году? 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ГЕРМОГЕН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Какой из польских королей пытался в 1612 году захватить Москву?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СИГИЗМУНД </a:t>
            </a:r>
            <a:r>
              <a:rPr lang="en-US" sz="6600" b="1" dirty="0" smtClean="0">
                <a:solidFill>
                  <a:srgbClr val="FF0000"/>
                </a:solidFill>
              </a:rPr>
              <a:t>III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В каком году в России начали отмечать День народного единства?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в 2005 году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Патриарх  </a:t>
            </a:r>
            <a:r>
              <a:rPr lang="ru-RU" sz="2800" b="1" dirty="0" err="1" smtClean="0">
                <a:solidFill>
                  <a:srgbClr val="FFFF00"/>
                </a:solidFill>
              </a:rPr>
              <a:t>Гермоген</a:t>
            </a:r>
            <a:r>
              <a:rPr lang="ru-RU" sz="2800" b="1" dirty="0" smtClean="0">
                <a:solidFill>
                  <a:srgbClr val="FFFF00"/>
                </a:solidFill>
              </a:rPr>
              <a:t>  писал  о  тех,  кто  обещал  своими  сторонниками  «давать боярство, и воеводство, и окольничество, и </a:t>
            </a:r>
            <a:r>
              <a:rPr lang="ru-RU" sz="2800" b="1" dirty="0" err="1" smtClean="0">
                <a:solidFill>
                  <a:srgbClr val="FFFF00"/>
                </a:solidFill>
              </a:rPr>
              <a:t>дьячество</a:t>
            </a:r>
            <a:r>
              <a:rPr lang="ru-RU" sz="2800" b="1" dirty="0" smtClean="0">
                <a:solidFill>
                  <a:srgbClr val="FFFF00"/>
                </a:solidFill>
              </a:rPr>
              <a:t>... и жены их и вотчины, и поместья». Кто давал такие обещания?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786058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самозванцы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  ком  написал  В.О.  Ключевский:  «Это  был  пожилой  54-летний  боярин, небольшого  роста, невзрачный,  подслеповатый,  человек  не  глупый,  но  более хитрый,  чем  </a:t>
            </a:r>
            <a:r>
              <a:rPr lang="ru-RU" sz="2400" b="1" dirty="0" err="1" smtClean="0">
                <a:solidFill>
                  <a:srgbClr val="FFFF00"/>
                </a:solidFill>
              </a:rPr>
              <a:t>умный.Свое</a:t>
            </a:r>
            <a:r>
              <a:rPr lang="ru-RU" sz="2400" b="1" dirty="0" smtClean="0">
                <a:solidFill>
                  <a:srgbClr val="FFFF00"/>
                </a:solidFill>
              </a:rPr>
              <a:t>  царствование  он  открыл  рядом  грамот, распубликованных по всему государству»?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В. Шуйский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3714744" y="6429396"/>
            <a:ext cx="1500198" cy="285752"/>
          </a:xfrm>
          <a:prstGeom prst="actionButtonEnd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9"/>
            <a:ext cx="8286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День народного единства ￼</a:t>
            </a:r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Посрамив врагов коварство,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 страшный для России год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Вместе Минин и Пожарский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 битву повели народ.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И отряды добровольцев,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Гневом праведным полны,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Злых поляков и литовцев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Прочь прогнали из страны.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Той победой мы гордимся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 День народного единства!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</a:rPr>
              <a:t>(О. Емельянова )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FFFF00"/>
                </a:solidFill>
              </a:rPr>
              <a:t>Как называлось государство, которое вмешивалось в дела России в Смутное время?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Речь </a:t>
            </a:r>
            <a:r>
              <a:rPr lang="ru-RU" sz="6600" b="1" dirty="0" err="1" smtClean="0">
                <a:solidFill>
                  <a:srgbClr val="FF0000"/>
                </a:solidFill>
              </a:rPr>
              <a:t>Посполитая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800" b="1" dirty="0" smtClean="0">
                <a:solidFill>
                  <a:srgbClr val="FFFF00"/>
                </a:solidFill>
              </a:rPr>
              <a:t>Кто возглавил первое ополчение 1611 года?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Прокопий</a:t>
            </a:r>
            <a:r>
              <a:rPr lang="ru-RU" sz="4800" b="1" dirty="0" smtClean="0">
                <a:solidFill>
                  <a:srgbClr val="FF0000"/>
                </a:solidFill>
              </a:rPr>
              <a:t> Петрович Ляпунов</a:t>
            </a:r>
          </a:p>
          <a:p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b="1" dirty="0" smtClean="0">
                <a:solidFill>
                  <a:srgbClr val="FFFF00"/>
                </a:solidFill>
              </a:rPr>
              <a:t>Какое историческое событие произошло 4 ноября </a:t>
            </a:r>
          </a:p>
          <a:p>
            <a:pPr algn="ctr" fontAlgn="base"/>
            <a:r>
              <a:rPr lang="ru-RU" sz="3600" b="1" dirty="0" smtClean="0">
                <a:solidFill>
                  <a:srgbClr val="FFFF00"/>
                </a:solidFill>
              </a:rPr>
              <a:t>(22 октября по старому стилю) 1612 года?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786058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Ополчение во главе с Мининым и Пожарским взяло Китай-город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FFFF00"/>
                </a:solidFill>
              </a:rPr>
              <a:t>Кому принадлежат слова призыва: "...буде </a:t>
            </a:r>
            <a:r>
              <a:rPr lang="ru-RU" sz="2800" b="1" dirty="0" err="1" smtClean="0">
                <a:solidFill>
                  <a:srgbClr val="FFFF00"/>
                </a:solidFill>
              </a:rPr>
              <a:t>намъ</a:t>
            </a:r>
            <a:r>
              <a:rPr lang="ru-RU" sz="2800" b="1" dirty="0" smtClean="0">
                <a:solidFill>
                  <a:srgbClr val="FFFF00"/>
                </a:solidFill>
              </a:rPr>
              <a:t> похотеть помощи Московскому Государству, и то нам не </a:t>
            </a:r>
            <a:r>
              <a:rPr lang="ru-RU" sz="2800" b="1" dirty="0" err="1" smtClean="0">
                <a:solidFill>
                  <a:srgbClr val="FFFF00"/>
                </a:solidFill>
              </a:rPr>
              <a:t>пожалети</a:t>
            </a:r>
            <a:r>
              <a:rPr lang="ru-RU" sz="2800" b="1" dirty="0" smtClean="0">
                <a:solidFill>
                  <a:srgbClr val="FFFF00"/>
                </a:solidFill>
              </a:rPr>
              <a:t> животов своих, да не токмо животов своих, и дворы свои </a:t>
            </a:r>
            <a:r>
              <a:rPr lang="ru-RU" sz="2800" b="1" dirty="0" err="1" smtClean="0">
                <a:solidFill>
                  <a:srgbClr val="FFFF00"/>
                </a:solidFill>
              </a:rPr>
              <a:t>продавати</a:t>
            </a:r>
            <a:r>
              <a:rPr lang="ru-RU" sz="2800" b="1" dirty="0" smtClean="0">
                <a:solidFill>
                  <a:srgbClr val="FFFF00"/>
                </a:solidFill>
              </a:rPr>
              <a:t>, и жены и детей закладывать..."?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857496"/>
            <a:ext cx="71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6600" b="1" dirty="0" err="1" smtClean="0">
                <a:solidFill>
                  <a:srgbClr val="FF0000"/>
                </a:solidFill>
              </a:rPr>
              <a:t>Козьме</a:t>
            </a:r>
            <a:r>
              <a:rPr lang="ru-RU" sz="6600" b="1" dirty="0" smtClean="0">
                <a:solidFill>
                  <a:srgbClr val="FF0000"/>
                </a:solidFill>
              </a:rPr>
              <a:t> Минину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Назовите город, в котором на несколько месяцев остановилось ополчение Минина и Пожарского для пополнения </a:t>
            </a:r>
            <a:r>
              <a:rPr lang="ru-RU" sz="2800" b="1" dirty="0" err="1" smtClean="0">
                <a:solidFill>
                  <a:srgbClr val="FFFF00"/>
                </a:solidFill>
              </a:rPr>
              <a:t>новоприбывавшими</a:t>
            </a:r>
            <a:r>
              <a:rPr lang="ru-RU" sz="2800" b="1" dirty="0" smtClean="0">
                <a:solidFill>
                  <a:srgbClr val="FFFF00"/>
                </a:solidFill>
              </a:rPr>
              <a:t> силами перед походом на Москву.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ЯРОСЛАВЛЬ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Кого из претендентов на Московский трон называли "тушинским вором"?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7200" b="1" dirty="0" smtClean="0">
                <a:solidFill>
                  <a:srgbClr val="FF0000"/>
                </a:solidFill>
              </a:rPr>
              <a:t>Лжедмитрия II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 благодарность за помощь и заступничество князь Пожарский на свои средства построил в 20-х годах XVII века деревянный собор во имя Казанской иконы Божией Матери. О каком Храме идёт речь?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Казанский собор на Красной площади в Москве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 smtClean="0">
                <a:solidFill>
                  <a:srgbClr val="FFFF00"/>
                </a:solidFill>
              </a:rPr>
              <a:t>С каким событием связано окончание Смутного времени на Руси?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 воцарением Михаила Романова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5286388"/>
            <a:ext cx="3071834" cy="928694"/>
          </a:xfrm>
          <a:prstGeom prst="upArrow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14744" y="6357958"/>
            <a:ext cx="1571636" cy="357190"/>
          </a:xfrm>
          <a:prstGeom prst="actionButtonHom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422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муртаза2018</dc:creator>
  <cp:lastModifiedBy>муртаза</cp:lastModifiedBy>
  <cp:revision>11</cp:revision>
  <dcterms:created xsi:type="dcterms:W3CDTF">2018-10-23T11:46:44Z</dcterms:created>
  <dcterms:modified xsi:type="dcterms:W3CDTF">2018-10-25T14:10:14Z</dcterms:modified>
</cp:coreProperties>
</file>