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77" r:id="rId26"/>
    <p:sldId id="257" r:id="rId27"/>
  </p:sldIdLst>
  <p:sldSz cx="9144000" cy="6858000" type="screen4x3"/>
  <p:notesSz cx="6858000" cy="9144000"/>
  <p:custDataLst>
    <p:tags r:id="rId28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A2DEC-A78A-454C-8800-264036D481CE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F0DFE-A050-4184-AC26-58D77EE11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5C1B4-186A-41B8-9D17-F0BD1BED2AE3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62453-8584-4EFD-B261-BE00A1BC61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CD157-2CF5-4B49-88A9-F764E08ECE38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89A0-87A9-4CB9-8AF4-4119429E6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42100"/>
            <a:ext cx="1204913" cy="2159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0070C0"/>
                </a:solidFill>
                <a:latin typeface="+mn-lt"/>
              </a:rPr>
              <a:t>http://ku4mina.ucoz.ru/</a:t>
            </a:r>
            <a:endParaRPr lang="ru-RU" sz="8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579CD-A6AA-49B3-965F-FE02D1C8729A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A093-1821-401B-AAB7-9E9123BC9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747B5-0C28-4E11-9B82-D72A5203D2A1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FC8F0-94A1-4DB4-B72C-62643722A0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31D38-67AA-4E95-AD0A-A6B9024828C1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52E18-FFFF-47C6-A3DD-8B9519DA0B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75A75-F6C5-463F-AB71-D149C621C0B7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E0B69-948C-4828-8C99-C6AB0E0ADF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C0441-8636-462D-A98F-F8AE2961EA1D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6A339-C44B-42D7-82C2-FD99452F36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349D5-5BF5-4065-A9F5-11A93CB037BE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0FD44-28B2-4A79-9DE3-EE53F11937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A4E83-13B0-4CFE-AF3B-F0495079B6B5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16E76-07DA-4210-AB40-EE537D4F7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85D44-E52E-4F7C-A778-B09F247D4652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A6406-4482-4C3B-9791-83FAA8B24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42875"/>
            <a:ext cx="9144000" cy="6357938"/>
          </a:xfrm>
          <a:prstGeom prst="rect">
            <a:avLst/>
          </a:prstGeom>
          <a:blipFill dpi="0" rotWithShape="1">
            <a:blip r:embed="rId14">
              <a:alphaModFix amt="26000"/>
            </a:blip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7" name="Рисунок 7" descr="66b5abddba0cdd1e446ef6f7d00758b4_200p175_ia799691u7nc.jpg"/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 rot="-7094002">
            <a:off x="7750175" y="2120900"/>
            <a:ext cx="1905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6" descr="66b5abddba0cdd1e446ef6f7d00758b4_200p175_ia799691u7nc.jpg"/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40000"/>
          </a:blip>
          <a:srcRect/>
          <a:stretch>
            <a:fillRect/>
          </a:stretch>
        </p:blipFill>
        <p:spPr bwMode="auto">
          <a:xfrm rot="-7094002">
            <a:off x="8035925" y="2089150"/>
            <a:ext cx="1905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Текст 2"/>
          <p:cNvSpPr>
            <a:spLocks noGrp="1"/>
          </p:cNvSpPr>
          <p:nvPr>
            <p:ph type="body" idx="1"/>
          </p:nvPr>
        </p:nvSpPr>
        <p:spPr bwMode="auto">
          <a:xfrm>
            <a:off x="428625" y="1643063"/>
            <a:ext cx="82867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7C4D5F-8F18-434A-8BFF-F4C1EB7DE48F}" type="datetimeFigureOut">
              <a:rPr lang="ru-RU"/>
              <a:pPr>
                <a:defRPr/>
              </a:pPr>
              <a:t>05.05.2015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A62F3F-7213-497A-9992-3E5379BDD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advClick="0" advTm="10000">
    <p:newsflash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3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7772400" cy="250033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atin typeface="Bookman Old Style" pitchFamily="18" charset="0"/>
              </a:rPr>
              <a:t/>
            </a:r>
            <a:br>
              <a:rPr lang="ru-RU" b="1" dirty="0" smtClean="0">
                <a:latin typeface="Bookman Old Style" pitchFamily="18" charset="0"/>
              </a:rPr>
            </a:br>
            <a:r>
              <a:rPr lang="ru-RU" b="1" dirty="0" smtClean="0">
                <a:latin typeface="Bookman Old Style" pitchFamily="18" charset="0"/>
              </a:rPr>
              <a:t>ВИКТОРИНА</a:t>
            </a:r>
            <a:br>
              <a:rPr lang="ru-RU" b="1" dirty="0" smtClean="0">
                <a:latin typeface="Bookman Old Style" pitchFamily="18" charset="0"/>
              </a:rPr>
            </a:br>
            <a:r>
              <a:rPr lang="ru-RU" b="1" dirty="0" smtClean="0">
                <a:latin typeface="Bookman Old Style" pitchFamily="18" charset="0"/>
              </a:rPr>
              <a:t>«Славянская письменность»</a:t>
            </a:r>
            <a:br>
              <a:rPr lang="ru-RU" b="1" dirty="0" smtClean="0">
                <a:latin typeface="Bookman Old Style" pitchFamily="18" charset="0"/>
              </a:rPr>
            </a:br>
            <a:endParaRPr lang="ru-RU" b="1" dirty="0" smtClean="0">
              <a:latin typeface="Bookman Old Style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3286124"/>
            <a:ext cx="7572428" cy="22574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nnabelle" pitchFamily="66" charset="0"/>
              </a:rPr>
              <a:t>Автор : </a:t>
            </a:r>
            <a:r>
              <a:rPr lang="ru-RU" sz="2400" b="1" dirty="0" err="1" smtClean="0">
                <a:solidFill>
                  <a:srgbClr val="002060"/>
                </a:solidFill>
                <a:latin typeface="Annabelle" pitchFamily="66" charset="0"/>
              </a:rPr>
              <a:t>Эфендиев</a:t>
            </a:r>
            <a:r>
              <a:rPr lang="ru-RU" sz="2400" b="1" dirty="0" smtClean="0">
                <a:solidFill>
                  <a:srgbClr val="002060"/>
                </a:solidFill>
                <a:latin typeface="Annabelle" pitchFamily="66" charset="0"/>
              </a:rPr>
              <a:t> Муртаза Магомедович,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nnabelle" pitchFamily="66" charset="0"/>
              </a:rPr>
              <a:t>учитель русского языка и литературы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nnabelle" pitchFamily="66" charset="0"/>
              </a:rPr>
              <a:t>МКОУ « </a:t>
            </a:r>
            <a:r>
              <a:rPr lang="ru-RU" sz="2400" b="1" dirty="0" err="1" smtClean="0">
                <a:solidFill>
                  <a:srgbClr val="002060"/>
                </a:solidFill>
                <a:latin typeface="Annabelle" pitchFamily="66" charset="0"/>
              </a:rPr>
              <a:t>Игалинская</a:t>
            </a:r>
            <a:r>
              <a:rPr lang="ru-RU" sz="2400" b="1" dirty="0" smtClean="0">
                <a:solidFill>
                  <a:srgbClr val="002060"/>
                </a:solidFill>
                <a:latin typeface="Annabelle" pitchFamily="66" charset="0"/>
              </a:rPr>
              <a:t> СОШ»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nnabelle" pitchFamily="66" charset="0"/>
              </a:rPr>
              <a:t>2015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85794"/>
            <a:ext cx="8429684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              Каким письмом были написаны </a:t>
            </a:r>
          </a:p>
          <a:p>
            <a:r>
              <a:rPr lang="ru-RU" sz="3200" b="1" dirty="0" smtClean="0"/>
              <a:t>              первые славянские письменные                         </a:t>
            </a:r>
          </a:p>
          <a:p>
            <a:r>
              <a:rPr lang="ru-RU" sz="3200" b="1" dirty="0" smtClean="0"/>
              <a:t>                                  памятники?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14546" y="3357562"/>
            <a:ext cx="4258473" cy="9233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5400" b="1" i="1" dirty="0" smtClean="0"/>
              <a:t>Глаголицей</a:t>
            </a:r>
            <a:endParaRPr lang="ru-RU" sz="54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928670"/>
            <a:ext cx="8215370" cy="10772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        </a:t>
            </a:r>
            <a:r>
              <a:rPr lang="ru-RU" sz="3200" b="1" dirty="0" smtClean="0"/>
              <a:t>Какой язык является древнейшим  </a:t>
            </a:r>
          </a:p>
          <a:p>
            <a:r>
              <a:rPr lang="ru-RU" sz="3200" b="1" dirty="0" smtClean="0"/>
              <a:t>           литературным языком?  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3244334"/>
            <a:ext cx="6304568" cy="92333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5400" b="1" i="1" dirty="0" smtClean="0"/>
              <a:t>      Славянский</a:t>
            </a:r>
            <a:endParaRPr lang="ru-RU" sz="54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8072494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           Назовите произведения Древней Руси,                           </a:t>
            </a:r>
          </a:p>
          <a:p>
            <a:r>
              <a:rPr lang="ru-RU" sz="2400" b="1" dirty="0" smtClean="0"/>
              <a:t>         написанные на  древнерусском   языке. 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828836"/>
            <a:ext cx="8286808" cy="230832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600" b="1" i="1" dirty="0" smtClean="0"/>
              <a:t>«Повесть временных лет»,  «Русская правда» - свод законов,    «Слово о полку Игореве», «Поучение Владимира      </a:t>
            </a:r>
          </a:p>
          <a:p>
            <a:r>
              <a:rPr lang="ru-RU" sz="3600" b="1" i="1" dirty="0" smtClean="0"/>
              <a:t>                               Мономаха» </a:t>
            </a:r>
            <a:endParaRPr lang="ru-RU" sz="36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71472" y="785794"/>
            <a:ext cx="8143932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чьё царствование славянская азбука была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заменена «гражданской»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3286124"/>
            <a:ext cx="6500858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/>
              <a:t>    По Указу Петра Первого</a:t>
            </a:r>
            <a:endParaRPr lang="ru-RU" sz="40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072494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/>
              <a:t>   Сколько букв в кириллице было </a:t>
            </a:r>
          </a:p>
          <a:p>
            <a:r>
              <a:rPr lang="ru-RU" sz="4000" b="1" dirty="0" smtClean="0"/>
              <a:t>                  до Петра Первого?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1736" y="3214686"/>
            <a:ext cx="4094967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8000" i="1" dirty="0" smtClean="0"/>
              <a:t>43 буквы</a:t>
            </a:r>
            <a:endParaRPr lang="ru-RU" sz="8000" dirty="0"/>
          </a:p>
        </p:txBody>
      </p:sp>
    </p:spTree>
  </p:cSld>
  <p:clrMapOvr>
    <a:masterClrMapping/>
  </p:clrMapOvr>
  <p:transition advClick="0" advTm="10000"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928670"/>
            <a:ext cx="8286808" cy="107721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  Сколько букв стало в современной азбуке                    </a:t>
            </a:r>
          </a:p>
          <a:p>
            <a:r>
              <a:rPr lang="ru-RU" sz="3200" b="1" dirty="0" smtClean="0"/>
              <a:t>                         после революции?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00298" y="3286124"/>
            <a:ext cx="4001160" cy="11079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6600" b="1" i="1" dirty="0" smtClean="0"/>
              <a:t>33 буквы</a:t>
            </a:r>
            <a:endParaRPr lang="ru-RU" sz="66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6"/>
            <a:ext cx="7688387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       Кто был первопечатником на Руси?    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00232" y="3286124"/>
            <a:ext cx="4583178" cy="83099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4800" b="1" i="1" dirty="0" smtClean="0"/>
              <a:t>Иван Фёдоров</a:t>
            </a:r>
            <a:endParaRPr lang="ru-RU" sz="48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6"/>
            <a:ext cx="7929618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          </a:t>
            </a:r>
            <a:r>
              <a:rPr lang="ru-RU" sz="3200" b="1" dirty="0" smtClean="0"/>
              <a:t>Когда </a:t>
            </a:r>
            <a:r>
              <a:rPr lang="ru-RU" sz="3200" b="1" dirty="0" smtClean="0"/>
              <a:t>вышла его первая книга и как она </a:t>
            </a:r>
            <a:r>
              <a:rPr lang="ru-RU" sz="3200" b="1" dirty="0" smtClean="0"/>
              <a:t> </a:t>
            </a:r>
          </a:p>
          <a:p>
            <a:r>
              <a:rPr lang="ru-RU" sz="3200" b="1" dirty="0" smtClean="0"/>
              <a:t> </a:t>
            </a:r>
            <a:r>
              <a:rPr lang="ru-RU" sz="3200" b="1" dirty="0" smtClean="0"/>
              <a:t>                             </a:t>
            </a:r>
            <a:r>
              <a:rPr lang="ru-RU" sz="3200" b="1" dirty="0" smtClean="0"/>
              <a:t>называлась</a:t>
            </a:r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3857628"/>
            <a:ext cx="7072362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800" b="1" i="1" dirty="0" smtClean="0"/>
              <a:t>      в </a:t>
            </a:r>
            <a:r>
              <a:rPr lang="ru-RU" sz="4800" b="1" i="1" dirty="0" smtClean="0"/>
              <a:t>16в.,«Апостол»</a:t>
            </a:r>
            <a:endParaRPr lang="ru-RU" sz="48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28596" y="1000108"/>
            <a:ext cx="8429684" cy="1323439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Какая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азбука старше: кириллица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или  глаголица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3286124"/>
            <a:ext cx="4260205" cy="101566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6000" b="1" i="1" dirty="0" smtClean="0"/>
              <a:t>Глаголица</a:t>
            </a:r>
            <a:endParaRPr lang="ru-RU" sz="60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8001056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Какие буквы придумали в 18 веке для звуков, не </a:t>
            </a:r>
            <a:r>
              <a:rPr lang="ru-RU" sz="2800" b="1" dirty="0" smtClean="0"/>
              <a:t>  </a:t>
            </a:r>
          </a:p>
          <a:p>
            <a:r>
              <a:rPr lang="ru-RU" sz="2800" b="1" dirty="0" smtClean="0"/>
              <a:t> </a:t>
            </a:r>
            <a:r>
              <a:rPr lang="ru-RU" sz="2800" b="1" dirty="0" smtClean="0"/>
              <a:t>     </a:t>
            </a:r>
            <a:r>
              <a:rPr lang="ru-RU" sz="2800" b="1" dirty="0" smtClean="0"/>
              <a:t>существовавших </a:t>
            </a:r>
            <a:r>
              <a:rPr lang="ru-RU" sz="2800" b="1" dirty="0" smtClean="0"/>
              <a:t>в старославянском языке?  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3244334"/>
            <a:ext cx="3989157" cy="14465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8800" b="1" i="1" dirty="0" smtClean="0"/>
              <a:t>   ё</a:t>
            </a:r>
            <a:r>
              <a:rPr lang="ru-RU" sz="8800" b="1" i="1" dirty="0" smtClean="0"/>
              <a:t>, </a:t>
            </a:r>
            <a:r>
              <a:rPr lang="ru-RU" sz="8800" b="1" i="1" dirty="0" err="1" smtClean="0"/>
              <a:t>й</a:t>
            </a:r>
            <a:endParaRPr lang="ru-RU" sz="88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85794"/>
            <a:ext cx="750099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       Кто создал славянскую азбуку?  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43042" y="3286124"/>
            <a:ext cx="6215106" cy="584775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200" b="1" i="1" dirty="0" smtClean="0">
                <a:latin typeface="Bookman Old Style" pitchFamily="18" charset="0"/>
              </a:rPr>
              <a:t>       Кирилл и </a:t>
            </a:r>
            <a:r>
              <a:rPr lang="ru-RU" sz="3200" b="1" i="1" dirty="0" err="1" smtClean="0">
                <a:latin typeface="Bookman Old Style" pitchFamily="18" charset="0"/>
              </a:rPr>
              <a:t>Мефодий</a:t>
            </a:r>
            <a:endParaRPr lang="ru-RU" sz="3200" b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001056" cy="156966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Какой греческий император отправил просветителей Кирилла и </a:t>
            </a:r>
            <a:r>
              <a:rPr lang="ru-RU" sz="3200" b="1" dirty="0" err="1" smtClean="0"/>
              <a:t>Мефодия</a:t>
            </a:r>
            <a:r>
              <a:rPr lang="ru-RU" sz="3200" b="1" dirty="0" smtClean="0"/>
              <a:t> в </a:t>
            </a:r>
            <a:endParaRPr lang="ru-RU" sz="3200" b="1" dirty="0" smtClean="0"/>
          </a:p>
          <a:p>
            <a:r>
              <a:rPr lang="ru-RU" sz="3200" b="1" dirty="0" smtClean="0"/>
              <a:t> </a:t>
            </a:r>
            <a:r>
              <a:rPr lang="ru-RU" sz="3200" b="1" dirty="0" smtClean="0"/>
              <a:t>                        </a:t>
            </a:r>
            <a:r>
              <a:rPr lang="ru-RU" sz="3200" b="1" dirty="0" smtClean="0"/>
              <a:t>Моравию</a:t>
            </a:r>
            <a:r>
              <a:rPr lang="ru-RU" sz="3200" b="1" dirty="0" smtClean="0"/>
              <a:t>?  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3286124"/>
            <a:ext cx="500393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7200" b="1" i="1" dirty="0" smtClean="0"/>
              <a:t>Михаил -III</a:t>
            </a:r>
            <a:endParaRPr lang="ru-RU" sz="72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4"/>
            <a:ext cx="8429684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/>
              <a:t>      К </a:t>
            </a:r>
            <a:r>
              <a:rPr lang="ru-RU" sz="4000" b="1" dirty="0" smtClean="0"/>
              <a:t>какой группе языков </a:t>
            </a:r>
            <a:r>
              <a:rPr lang="ru-RU" sz="4000" b="1" dirty="0" smtClean="0"/>
              <a:t> </a:t>
            </a:r>
          </a:p>
          <a:p>
            <a:r>
              <a:rPr lang="ru-RU" sz="4000" b="1" dirty="0" smtClean="0"/>
              <a:t> </a:t>
            </a:r>
            <a:r>
              <a:rPr lang="ru-RU" sz="4000" b="1" dirty="0" smtClean="0"/>
              <a:t>относятся </a:t>
            </a:r>
            <a:r>
              <a:rPr lang="ru-RU" sz="4000" b="1" dirty="0" smtClean="0"/>
              <a:t>славянские языки?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3214686"/>
            <a:ext cx="5286412" cy="7078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/>
              <a:t>   Индоевропейской</a:t>
            </a:r>
            <a:endParaRPr lang="ru-RU" sz="40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71480"/>
            <a:ext cx="856234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/>
              <a:t>К какому алфавиту восходит кириллица?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3357562"/>
            <a:ext cx="7316811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4000" i="1" dirty="0" smtClean="0"/>
              <a:t>К греческому уставному</a:t>
            </a:r>
            <a:r>
              <a:rPr lang="ru-RU" sz="4000" dirty="0" smtClean="0"/>
              <a:t> </a:t>
            </a:r>
            <a:r>
              <a:rPr lang="ru-RU" sz="4000" i="1" dirty="0" smtClean="0"/>
              <a:t>письму</a:t>
            </a:r>
            <a:endParaRPr lang="ru-RU" sz="4000" dirty="0"/>
          </a:p>
        </p:txBody>
      </p:sp>
    </p:spTree>
  </p:cSld>
  <p:clrMapOvr>
    <a:masterClrMapping/>
  </p:clrMapOvr>
  <p:transition advClick="0" advTm="10000"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358246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             На </a:t>
            </a:r>
            <a:r>
              <a:rPr lang="ru-RU" sz="3200" b="1" dirty="0" smtClean="0"/>
              <a:t>какие три большие группы подразделяются современные славянские </a:t>
            </a:r>
            <a:endParaRPr lang="ru-RU" sz="3200" b="1" dirty="0" smtClean="0"/>
          </a:p>
          <a:p>
            <a:r>
              <a:rPr lang="ru-RU" sz="3200" b="1" dirty="0" smtClean="0"/>
              <a:t> </a:t>
            </a:r>
            <a:r>
              <a:rPr lang="ru-RU" sz="3200" b="1" dirty="0" smtClean="0"/>
              <a:t>                                    </a:t>
            </a:r>
            <a:r>
              <a:rPr lang="ru-RU" sz="3200" b="1" dirty="0" smtClean="0"/>
              <a:t>языки</a:t>
            </a:r>
            <a:r>
              <a:rPr lang="ru-RU" sz="3200" b="1" dirty="0" smtClean="0"/>
              <a:t>?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4071942"/>
            <a:ext cx="8429684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i="1" dirty="0" smtClean="0"/>
              <a:t>              Восточнославянские</a:t>
            </a:r>
            <a:r>
              <a:rPr lang="ru-RU" sz="3200" b="1" i="1" dirty="0" smtClean="0"/>
              <a:t>, </a:t>
            </a:r>
            <a:r>
              <a:rPr lang="ru-RU" sz="3200" b="1" i="1" dirty="0" smtClean="0"/>
              <a:t>  </a:t>
            </a:r>
          </a:p>
          <a:p>
            <a:r>
              <a:rPr lang="ru-RU" sz="3200" b="1" i="1" dirty="0" smtClean="0"/>
              <a:t> </a:t>
            </a:r>
            <a:r>
              <a:rPr lang="ru-RU" sz="3200" b="1" i="1" dirty="0" smtClean="0"/>
              <a:t> </a:t>
            </a:r>
            <a:r>
              <a:rPr lang="ru-RU" sz="3200" b="1" i="1" dirty="0" smtClean="0"/>
              <a:t>западнославянские</a:t>
            </a:r>
            <a:r>
              <a:rPr lang="ru-RU" sz="3200" b="1" i="1" dirty="0" smtClean="0"/>
              <a:t>, южнославянские</a:t>
            </a:r>
            <a:endParaRPr lang="ru-RU" sz="32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143932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              Когда </a:t>
            </a:r>
            <a:r>
              <a:rPr lang="ru-RU" sz="3200" b="1" dirty="0" smtClean="0"/>
              <a:t>образовались три </a:t>
            </a:r>
            <a:r>
              <a:rPr lang="ru-RU" sz="3200" b="1" dirty="0" smtClean="0"/>
              <a:t>  </a:t>
            </a:r>
          </a:p>
          <a:p>
            <a:r>
              <a:rPr lang="ru-RU" sz="3200" b="1" dirty="0" smtClean="0"/>
              <a:t> </a:t>
            </a:r>
            <a:r>
              <a:rPr lang="ru-RU" sz="3200" b="1" dirty="0" smtClean="0"/>
              <a:t>   </a:t>
            </a:r>
            <a:r>
              <a:rPr lang="ru-RU" sz="3200" b="1" dirty="0" smtClean="0"/>
              <a:t>самостоятельных </a:t>
            </a:r>
            <a:r>
              <a:rPr lang="ru-RU" sz="3200" b="1" dirty="0" smtClean="0"/>
              <a:t>языка: русский, </a:t>
            </a:r>
            <a:r>
              <a:rPr lang="ru-RU" sz="3200" b="1" dirty="0" smtClean="0"/>
              <a:t>  </a:t>
            </a:r>
          </a:p>
          <a:p>
            <a:r>
              <a:rPr lang="ru-RU" sz="3200" b="1" dirty="0" smtClean="0"/>
              <a:t> </a:t>
            </a:r>
            <a:r>
              <a:rPr lang="ru-RU" sz="3200" b="1" dirty="0" smtClean="0"/>
              <a:t>        </a:t>
            </a:r>
            <a:r>
              <a:rPr lang="ru-RU" sz="3200" b="1" dirty="0" smtClean="0"/>
              <a:t>украинский</a:t>
            </a:r>
            <a:r>
              <a:rPr lang="ru-RU" sz="3200" b="1" dirty="0" smtClean="0"/>
              <a:t>, белорусский?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3357562"/>
            <a:ext cx="4286280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/>
              <a:t>     В </a:t>
            </a:r>
            <a:r>
              <a:rPr lang="ru-RU" sz="4000" b="1" i="1" dirty="0" smtClean="0"/>
              <a:t>13-16 в.в</a:t>
            </a:r>
            <a:endParaRPr lang="ru-RU" sz="40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00042"/>
            <a:ext cx="8143932" cy="10772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Назовите великого русского учёного, создавшего «теорию 3-х штилей»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14546" y="3214686"/>
            <a:ext cx="4087979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5400" b="1" i="1" dirty="0" smtClean="0"/>
              <a:t>Ломоносов</a:t>
            </a:r>
            <a:endParaRPr lang="ru-RU" sz="5400" b="1" dirty="0"/>
          </a:p>
        </p:txBody>
      </p:sp>
    </p:spTree>
  </p:cSld>
  <p:clrMapOvr>
    <a:masterClrMapping/>
  </p:clrMapOvr>
  <p:transition advClick="0" advTm="10000">
    <p:newsfla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85794"/>
            <a:ext cx="764386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</a:t>
            </a:r>
          </a:p>
          <a:p>
            <a:r>
              <a:rPr lang="ru-RU" sz="8800" b="1" dirty="0" smtClean="0">
                <a:solidFill>
                  <a:srgbClr val="FF0000"/>
                </a:solidFill>
              </a:rPr>
              <a:t> </a:t>
            </a:r>
            <a:r>
              <a:rPr lang="ru-RU" sz="8800" b="1" dirty="0" smtClean="0">
                <a:solidFill>
                  <a:srgbClr val="FF0000"/>
                </a:solidFill>
              </a:rPr>
              <a:t>  СПАСИБО   </a:t>
            </a:r>
          </a:p>
          <a:p>
            <a:r>
              <a:rPr lang="ru-RU" sz="8800" b="1" dirty="0" smtClean="0">
                <a:solidFill>
                  <a:srgbClr val="FF0000"/>
                </a:solidFill>
              </a:rPr>
              <a:t> </a:t>
            </a:r>
            <a:r>
              <a:rPr lang="ru-RU" sz="8800" b="1" dirty="0" smtClean="0">
                <a:solidFill>
                  <a:srgbClr val="FF0000"/>
                </a:solidFill>
              </a:rPr>
              <a:t>   ЗА ИГРУ</a:t>
            </a:r>
            <a:endParaRPr lang="ru-RU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814393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latin typeface="Bookman Old Style" pitchFamily="18" charset="0"/>
              </a:rPr>
              <a:t>  Какой год считается годом возникновения  </a:t>
            </a:r>
          </a:p>
          <a:p>
            <a:r>
              <a:rPr lang="ru-RU" sz="2400" b="1" dirty="0" smtClean="0">
                <a:latin typeface="Bookman Old Style" pitchFamily="18" charset="0"/>
              </a:rPr>
              <a:t>       славянского письма и книжного дела?</a:t>
            </a: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43240" y="3214686"/>
            <a:ext cx="271464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7200" b="1" i="1" dirty="0" smtClean="0">
                <a:latin typeface="Bookman Old Style" pitchFamily="18" charset="0"/>
              </a:rPr>
              <a:t> 863</a:t>
            </a:r>
            <a:endParaRPr lang="ru-RU" sz="7200" b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8072494" cy="954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    Почему Кирилла и </a:t>
            </a:r>
            <a:r>
              <a:rPr lang="ru-RU" sz="2800" b="1" dirty="0" err="1" smtClean="0"/>
              <a:t>Мефодия</a:t>
            </a:r>
            <a:r>
              <a:rPr lang="ru-RU" sz="2800" b="1" dirty="0" smtClean="0"/>
              <a:t> называют                     </a:t>
            </a:r>
          </a:p>
          <a:p>
            <a:r>
              <a:rPr lang="ru-RU" sz="2800" b="1" dirty="0" smtClean="0"/>
              <a:t>               «</a:t>
            </a:r>
            <a:r>
              <a:rPr lang="ru-RU" sz="2800" b="1" dirty="0" err="1" smtClean="0"/>
              <a:t>Солунскими</a:t>
            </a:r>
            <a:r>
              <a:rPr lang="ru-RU" sz="2800" b="1" dirty="0" smtClean="0"/>
              <a:t> братьями»? 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3786190"/>
            <a:ext cx="8215370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/>
              <a:t>Место рождения братьев-просветителей город </a:t>
            </a:r>
            <a:r>
              <a:rPr lang="ru-RU" sz="4000" b="1" i="1" dirty="0" err="1" smtClean="0"/>
              <a:t>Солунь</a:t>
            </a:r>
            <a:r>
              <a:rPr lang="ru-RU" sz="4000" b="1" i="1" dirty="0" smtClean="0"/>
              <a:t> в Македонии</a:t>
            </a:r>
            <a:endParaRPr lang="ru-RU" sz="4000" b="1" dirty="0"/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14356"/>
            <a:ext cx="8358246" cy="95410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Какое имя в миру до монашеского пострига  носил               </a:t>
            </a:r>
          </a:p>
          <a:p>
            <a:r>
              <a:rPr lang="ru-RU" sz="2800" b="1" dirty="0" smtClean="0"/>
              <a:t>                                          Кирилл?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3286124"/>
            <a:ext cx="6643734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800" b="1" i="1" dirty="0" smtClean="0"/>
              <a:t>        Константин</a:t>
            </a:r>
            <a:endParaRPr lang="ru-RU" sz="4800" b="1" dirty="0"/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42918"/>
            <a:ext cx="7643866" cy="1200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/>
              <a:t>      Кто был старшим братом:   </a:t>
            </a:r>
          </a:p>
          <a:p>
            <a:r>
              <a:rPr lang="ru-RU" sz="3600" b="1" dirty="0" smtClean="0"/>
              <a:t>          Кирилл или </a:t>
            </a:r>
            <a:r>
              <a:rPr lang="ru-RU" sz="3600" b="1" dirty="0" err="1" smtClean="0"/>
              <a:t>Мефодий</a:t>
            </a:r>
            <a:r>
              <a:rPr lang="ru-RU" sz="3600" b="1" dirty="0" smtClean="0"/>
              <a:t>?  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00232" y="3286124"/>
            <a:ext cx="5429288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6600" b="1" i="1" dirty="0" err="1" smtClean="0"/>
              <a:t>Мефодий</a:t>
            </a:r>
            <a:endParaRPr lang="ru-RU" sz="6600" b="1" dirty="0"/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71480"/>
            <a:ext cx="8072494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         Кто из братьев был библиотекарем, а кто  </a:t>
            </a:r>
          </a:p>
          <a:p>
            <a:r>
              <a:rPr lang="ru-RU" sz="2800" b="1" dirty="0" smtClean="0"/>
              <a:t>                                         воином? </a:t>
            </a:r>
            <a:r>
              <a:rPr lang="ru-RU" sz="2800" b="1" i="1" dirty="0" smtClean="0"/>
              <a:t> 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3105835"/>
            <a:ext cx="7643866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i="1" dirty="0" smtClean="0"/>
              <a:t>Кирилл – библиотекарь, </a:t>
            </a:r>
            <a:r>
              <a:rPr lang="ru-RU" sz="3600" b="1" i="1" dirty="0" err="1" smtClean="0"/>
              <a:t>Мефодий</a:t>
            </a:r>
            <a:r>
              <a:rPr lang="ru-RU" sz="3600" b="1" i="1" dirty="0" smtClean="0"/>
              <a:t> – военачальник, как и его отец</a:t>
            </a:r>
            <a:endParaRPr lang="ru-RU" sz="3600" b="1" dirty="0"/>
          </a:p>
        </p:txBody>
      </p:sp>
    </p:spTree>
  </p:cSld>
  <p:clrMapOvr>
    <a:masterClrMapping/>
  </p:clrMapOvr>
  <p:transition spd="slow" advClick="0" advTm="1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78674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/>
              <a:t>   Как называли Кирилла за ум и                      </a:t>
            </a:r>
          </a:p>
          <a:p>
            <a:r>
              <a:rPr lang="ru-RU" sz="3600" b="1" dirty="0" smtClean="0"/>
              <a:t>                   прилежание?  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1736" y="3357562"/>
            <a:ext cx="4071966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800" b="1" i="1" dirty="0" smtClean="0"/>
              <a:t>  Философ</a:t>
            </a:r>
            <a:endParaRPr lang="ru-RU" sz="4800" b="1" dirty="0"/>
          </a:p>
        </p:txBody>
      </p:sp>
    </p:spTree>
  </p:cSld>
  <p:clrMapOvr>
    <a:masterClrMapping/>
  </p:clrMapOvr>
  <p:transition advClick="0" advTm="10000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8358246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               Какой город на Руси стал центром славянского книгопечатания и местом  основания Кирилло-Мефодиевского        </a:t>
            </a:r>
          </a:p>
          <a:p>
            <a:r>
              <a:rPr lang="ru-RU" sz="2000" b="1" dirty="0" smtClean="0"/>
              <a:t>                                                общества?  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3286124"/>
            <a:ext cx="2020105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6000" b="1" i="1" dirty="0" smtClean="0"/>
              <a:t>Киев</a:t>
            </a:r>
            <a:endParaRPr lang="ru-RU" sz="6000" b="1" dirty="0"/>
          </a:p>
        </p:txBody>
      </p:sp>
    </p:spTree>
  </p:cSld>
  <p:clrMapOvr>
    <a:masterClrMapping/>
  </p:clrMapOvr>
  <p:transition advClick="0" advTm="10000">
    <p:newsflash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839c4af37e9fb775237f959e1658ef4eeea9cb"/>
</p:tagLst>
</file>

<file path=ppt/theme/theme1.xml><?xml version="1.0" encoding="utf-8"?>
<a:theme xmlns:a="http://schemas.openxmlformats.org/drawingml/2006/main" name="Интерактивная дос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Интерактивная доска</Template>
  <TotalTime>52</TotalTime>
  <Words>366</Words>
  <Application>Microsoft Office PowerPoint</Application>
  <PresentationFormat>Экран (4:3)</PresentationFormat>
  <Paragraphs>80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Интерактивная доска</vt:lpstr>
      <vt:lpstr> ВИКТОРИНА «Славянская письменность»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Славянская письменность</dc:title>
  <dc:creator>муртаза</dc:creator>
  <cp:lastModifiedBy>муртаза</cp:lastModifiedBy>
  <cp:revision>9</cp:revision>
  <dcterms:created xsi:type="dcterms:W3CDTF">2015-05-05T12:49:37Z</dcterms:created>
  <dcterms:modified xsi:type="dcterms:W3CDTF">2015-05-05T17:04:03Z</dcterms:modified>
</cp:coreProperties>
</file>