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70" r:id="rId13"/>
    <p:sldId id="271" r:id="rId14"/>
    <p:sldId id="267" r:id="rId15"/>
    <p:sldId id="268" r:id="rId16"/>
    <p:sldId id="269" r:id="rId17"/>
    <p:sldId id="272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63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A23F2-D4BA-41B2-A91A-F72270557194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AA9172C8-DEBF-47B9-BA35-386493F2C6F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 advClick="0" advTm="15000">
    <p:circl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A23F2-D4BA-41B2-A91A-F72270557194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172C8-DEBF-47B9-BA35-386493F2C6F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 advClick="0" advTm="15000">
    <p:circl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A23F2-D4BA-41B2-A91A-F72270557194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172C8-DEBF-47B9-BA35-386493F2C6F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 advClick="0" advTm="15000">
    <p:circl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A23F2-D4BA-41B2-A91A-F72270557194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AA9172C8-DEBF-47B9-BA35-386493F2C6F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 advClick="0" advTm="15000">
    <p:circl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A23F2-D4BA-41B2-A91A-F72270557194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172C8-DEBF-47B9-BA35-386493F2C6F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 advClick="0" advTm="15000">
    <p:circl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A23F2-D4BA-41B2-A91A-F72270557194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172C8-DEBF-47B9-BA35-386493F2C6F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 advClick="0" advTm="15000">
    <p:circl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A23F2-D4BA-41B2-A91A-F72270557194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AA9172C8-DEBF-47B9-BA35-386493F2C6F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  <p:transition spd="slow" advClick="0" advTm="15000">
    <p:circl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A23F2-D4BA-41B2-A91A-F72270557194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172C8-DEBF-47B9-BA35-386493F2C6F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 advClick="0" advTm="15000">
    <p:circl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A23F2-D4BA-41B2-A91A-F72270557194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172C8-DEBF-47B9-BA35-386493F2C6F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 advClick="0" advTm="15000">
    <p:circl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A23F2-D4BA-41B2-A91A-F72270557194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172C8-DEBF-47B9-BA35-386493F2C6F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 advClick="0" advTm="15000">
    <p:circl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A23F2-D4BA-41B2-A91A-F72270557194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172C8-DEBF-47B9-BA35-386493F2C6F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  <p:transition spd="slow" advClick="0" advTm="15000">
    <p:circl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100A23F2-D4BA-41B2-A91A-F72270557194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AA9172C8-DEBF-47B9-BA35-386493F2C6F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 advClick="0" advTm="15000">
    <p:circle/>
  </p:transition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81000" y="2285993"/>
            <a:ext cx="8458200" cy="3789794"/>
          </a:xfrm>
        </p:spPr>
        <p:txBody>
          <a:bodyPr/>
          <a:lstStyle/>
          <a:p>
            <a:r>
              <a:rPr lang="ru-RU" dirty="0" smtClean="0"/>
              <a:t>                        </a:t>
            </a:r>
            <a:r>
              <a:rPr lang="ru-RU" dirty="0" smtClean="0">
                <a:latin typeface="Egipet" pitchFamily="2" charset="0"/>
              </a:rPr>
              <a:t>ВИКТОРИНА   </a:t>
            </a:r>
            <a:br>
              <a:rPr lang="ru-RU" dirty="0" smtClean="0">
                <a:latin typeface="Egipet" pitchFamily="2" charset="0"/>
              </a:rPr>
            </a:br>
            <a:r>
              <a:rPr lang="ru-RU" dirty="0" smtClean="0">
                <a:latin typeface="Egipet" pitchFamily="2" charset="0"/>
              </a:rPr>
              <a:t>    «Славянская письменность»</a:t>
            </a:r>
            <a:br>
              <a:rPr lang="ru-RU" dirty="0" smtClean="0">
                <a:latin typeface="Egipet" pitchFamily="2" charset="0"/>
              </a:rPr>
            </a:br>
            <a:r>
              <a:rPr lang="ru-RU" dirty="0" smtClean="0">
                <a:latin typeface="Egipet" pitchFamily="2" charset="0"/>
              </a:rPr>
              <a:t>Автор-учитель русского языка</a:t>
            </a:r>
            <a:br>
              <a:rPr lang="ru-RU" dirty="0" smtClean="0">
                <a:latin typeface="Egipet" pitchFamily="2" charset="0"/>
              </a:rPr>
            </a:br>
            <a:r>
              <a:rPr lang="ru-RU" dirty="0" smtClean="0">
                <a:latin typeface="Egipet" pitchFamily="2" charset="0"/>
              </a:rPr>
              <a:t>        МКОУ «</a:t>
            </a:r>
            <a:r>
              <a:rPr lang="ru-RU" dirty="0" err="1" smtClean="0">
                <a:latin typeface="Egipet" pitchFamily="2" charset="0"/>
              </a:rPr>
              <a:t>Игалинская</a:t>
            </a:r>
            <a:r>
              <a:rPr lang="ru-RU" dirty="0" smtClean="0">
                <a:latin typeface="Egipet" pitchFamily="2" charset="0"/>
              </a:rPr>
              <a:t> СОШ»</a:t>
            </a:r>
            <a:br>
              <a:rPr lang="ru-RU" dirty="0" smtClean="0">
                <a:latin typeface="Egipet" pitchFamily="2" charset="0"/>
              </a:rPr>
            </a:br>
            <a:r>
              <a:rPr lang="ru-RU" dirty="0" smtClean="0">
                <a:latin typeface="Egipet" pitchFamily="2" charset="0"/>
              </a:rPr>
              <a:t>            </a:t>
            </a:r>
            <a:r>
              <a:rPr lang="ru-RU" dirty="0" err="1" smtClean="0">
                <a:latin typeface="Egipet" pitchFamily="2" charset="0"/>
              </a:rPr>
              <a:t>Эфендиев</a:t>
            </a:r>
            <a:r>
              <a:rPr lang="ru-RU" dirty="0" smtClean="0">
                <a:latin typeface="Egipet" pitchFamily="2" charset="0"/>
              </a:rPr>
              <a:t> Муртаза</a:t>
            </a:r>
            <a:br>
              <a:rPr lang="ru-RU" dirty="0" smtClean="0">
                <a:latin typeface="Egipet" pitchFamily="2" charset="0"/>
              </a:rPr>
            </a:br>
            <a:r>
              <a:rPr lang="ru-RU" dirty="0" smtClean="0">
                <a:latin typeface="Egipet" pitchFamily="2" charset="0"/>
              </a:rPr>
              <a:t>                        </a:t>
            </a:r>
            <a:r>
              <a:rPr lang="ru-RU" dirty="0" smtClean="0">
                <a:latin typeface="Egipet" pitchFamily="2" charset="0"/>
              </a:rPr>
              <a:t>2017</a:t>
            </a:r>
            <a:endParaRPr lang="ru-RU" dirty="0">
              <a:latin typeface="Egipet" pitchFamily="2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57158" y="357166"/>
            <a:ext cx="8458200" cy="914400"/>
          </a:xfrm>
        </p:spPr>
        <p:txBody>
          <a:bodyPr>
            <a:normAutofit fontScale="92500"/>
          </a:bodyPr>
          <a:lstStyle/>
          <a:p>
            <a:r>
              <a:rPr lang="ru-RU" dirty="0" smtClean="0"/>
              <a:t>       </a:t>
            </a:r>
            <a:r>
              <a:rPr lang="ru-RU" sz="5400" dirty="0" smtClean="0">
                <a:latin typeface="Egipet" pitchFamily="2" charset="0"/>
              </a:rPr>
              <a:t>ДЛЯ ПЯТИКЛАССНИКОВ</a:t>
            </a:r>
            <a:endParaRPr lang="ru-RU" sz="5400" dirty="0">
              <a:latin typeface="Egipet" pitchFamily="2" charset="0"/>
            </a:endParaRPr>
          </a:p>
        </p:txBody>
      </p:sp>
    </p:spTree>
  </p:cSld>
  <p:clrMapOvr>
    <a:masterClrMapping/>
  </p:clrMapOvr>
  <p:transition spd="slow" advClick="0" advTm="20703">
    <p:circl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   </a:t>
            </a:r>
            <a:r>
              <a:rPr lang="ru-RU" sz="3100" dirty="0" smtClean="0">
                <a:latin typeface="Egipet" pitchFamily="2" charset="0"/>
              </a:rPr>
              <a:t>Кору какого дерева использовали на  </a:t>
            </a:r>
            <a:br>
              <a:rPr lang="ru-RU" sz="3100" dirty="0" smtClean="0">
                <a:latin typeface="Egipet" pitchFamily="2" charset="0"/>
              </a:rPr>
            </a:br>
            <a:r>
              <a:rPr lang="ru-RU" sz="3100" dirty="0" smtClean="0">
                <a:latin typeface="Egipet" pitchFamily="2" charset="0"/>
              </a:rPr>
              <a:t>    Руси в качестве писчего материала?</a:t>
            </a:r>
            <a:endParaRPr lang="ru-RU" sz="3100" dirty="0">
              <a:latin typeface="Egipet" pitchFamily="2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6000" dirty="0" smtClean="0">
                <a:latin typeface="Egipet" pitchFamily="2" charset="0"/>
              </a:rPr>
              <a:t>     </a:t>
            </a:r>
          </a:p>
          <a:p>
            <a:pPr>
              <a:buNone/>
            </a:pPr>
            <a:r>
              <a:rPr lang="ru-RU" sz="6000" dirty="0" smtClean="0">
                <a:latin typeface="Egipet" pitchFamily="2" charset="0"/>
              </a:rPr>
              <a:t>  Кору березы —  </a:t>
            </a:r>
          </a:p>
          <a:p>
            <a:pPr>
              <a:buNone/>
            </a:pPr>
            <a:r>
              <a:rPr lang="ru-RU" sz="6000" dirty="0" smtClean="0">
                <a:latin typeface="Egipet" pitchFamily="2" charset="0"/>
              </a:rPr>
              <a:t>             бересту</a:t>
            </a:r>
            <a:endParaRPr lang="ru-RU" sz="6000" dirty="0">
              <a:latin typeface="Egipet" pitchFamily="2" charset="0"/>
            </a:endParaRPr>
          </a:p>
        </p:txBody>
      </p:sp>
    </p:spTree>
  </p:cSld>
  <p:clrMapOvr>
    <a:masterClrMapping/>
  </p:clrMapOvr>
  <p:transition spd="slow" advClick="0" advTm="15000">
    <p:circl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1543040"/>
          </a:xfrm>
        </p:spPr>
        <p:txBody>
          <a:bodyPr>
            <a:normAutofit/>
          </a:bodyPr>
          <a:lstStyle/>
          <a:p>
            <a:r>
              <a:rPr lang="ru-RU" sz="2400" dirty="0" smtClean="0">
                <a:latin typeface="Egipet" pitchFamily="2" charset="0"/>
              </a:rPr>
              <a:t>            Назовите имена первых переводчиков         </a:t>
            </a:r>
            <a:br>
              <a:rPr lang="ru-RU" sz="2400" dirty="0" smtClean="0">
                <a:latin typeface="Egipet" pitchFamily="2" charset="0"/>
              </a:rPr>
            </a:br>
            <a:r>
              <a:rPr lang="ru-RU" sz="2400" dirty="0" smtClean="0">
                <a:latin typeface="Egipet" pitchFamily="2" charset="0"/>
              </a:rPr>
              <a:t>               богослужебных  книг с греческого </a:t>
            </a:r>
            <a:br>
              <a:rPr lang="ru-RU" sz="2400" dirty="0" smtClean="0">
                <a:latin typeface="Egipet" pitchFamily="2" charset="0"/>
              </a:rPr>
            </a:br>
            <a:r>
              <a:rPr lang="ru-RU" sz="2400" dirty="0" smtClean="0">
                <a:latin typeface="Egipet" pitchFamily="2" charset="0"/>
              </a:rPr>
              <a:t>                         на славянский язык.</a:t>
            </a:r>
            <a:endParaRPr lang="ru-RU" sz="2400" dirty="0">
              <a:latin typeface="Egipet" pitchFamily="2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 </a:t>
            </a:r>
          </a:p>
          <a:p>
            <a:pPr>
              <a:buNone/>
            </a:pPr>
            <a:endParaRPr lang="ru-RU" sz="6600" dirty="0" smtClean="0">
              <a:latin typeface="Egipet" pitchFamily="2" charset="0"/>
            </a:endParaRPr>
          </a:p>
          <a:p>
            <a:pPr>
              <a:buNone/>
            </a:pPr>
            <a:r>
              <a:rPr lang="ru-RU" sz="6600" dirty="0" smtClean="0">
                <a:latin typeface="Egipet" pitchFamily="2" charset="0"/>
              </a:rPr>
              <a:t>  Кирилл и </a:t>
            </a:r>
            <a:r>
              <a:rPr lang="ru-RU" sz="6600" dirty="0" err="1" smtClean="0">
                <a:latin typeface="Egipet" pitchFamily="2" charset="0"/>
              </a:rPr>
              <a:t>Мефодий</a:t>
            </a:r>
            <a:endParaRPr lang="ru-RU" sz="6600" dirty="0">
              <a:latin typeface="Egipet" pitchFamily="2" charset="0"/>
            </a:endParaRPr>
          </a:p>
        </p:txBody>
      </p:sp>
    </p:spTree>
  </p:cSld>
  <p:clrMapOvr>
    <a:masterClrMapping/>
  </p:clrMapOvr>
  <p:transition spd="slow" advClick="0" advTm="15000">
    <p:circl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latin typeface="Egipet" pitchFamily="2" charset="0"/>
              </a:rPr>
              <a:t>         Какой город стал родиной      </a:t>
            </a:r>
            <a:br>
              <a:rPr lang="ru-RU" dirty="0" smtClean="0">
                <a:latin typeface="Egipet" pitchFamily="2" charset="0"/>
              </a:rPr>
            </a:br>
            <a:r>
              <a:rPr lang="ru-RU" dirty="0" smtClean="0">
                <a:latin typeface="Egipet" pitchFamily="2" charset="0"/>
              </a:rPr>
              <a:t>            пергаментных книг?</a:t>
            </a:r>
            <a:endParaRPr lang="ru-RU" dirty="0">
              <a:latin typeface="Egipet" pitchFamily="2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           </a:t>
            </a:r>
          </a:p>
          <a:p>
            <a:pPr>
              <a:buNone/>
            </a:pPr>
            <a:r>
              <a:rPr lang="ru-RU" dirty="0" smtClean="0"/>
              <a:t>                   </a:t>
            </a:r>
            <a:r>
              <a:rPr lang="ru-RU" sz="9600" dirty="0" smtClean="0">
                <a:latin typeface="Egipet" pitchFamily="2" charset="0"/>
              </a:rPr>
              <a:t>Пергам</a:t>
            </a:r>
            <a:endParaRPr lang="ru-RU" sz="9600" dirty="0">
              <a:latin typeface="Egipet" pitchFamily="2" charset="0"/>
            </a:endParaRPr>
          </a:p>
        </p:txBody>
      </p:sp>
    </p:spTree>
  </p:cSld>
  <p:clrMapOvr>
    <a:masterClrMapping/>
  </p:clrMapOvr>
  <p:transition spd="slow" advClick="0" advTm="15000">
    <p:circl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dirty="0" smtClean="0">
                <a:latin typeface="Egipet" pitchFamily="2" charset="0"/>
              </a:rPr>
              <a:t>Название древней формы книги, свернутой   </a:t>
            </a:r>
            <a:br>
              <a:rPr lang="ru-RU" sz="2800" dirty="0" smtClean="0">
                <a:latin typeface="Egipet" pitchFamily="2" charset="0"/>
              </a:rPr>
            </a:br>
            <a:r>
              <a:rPr lang="ru-RU" sz="2800" dirty="0" smtClean="0">
                <a:latin typeface="Egipet" pitchFamily="2" charset="0"/>
              </a:rPr>
              <a:t>     в трубку и написанной на папирусе?</a:t>
            </a:r>
            <a:endParaRPr lang="ru-RU" sz="2800" dirty="0">
              <a:latin typeface="Egipet" pitchFamily="2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8000" dirty="0" smtClean="0">
                <a:latin typeface="Egipet" pitchFamily="2" charset="0"/>
              </a:rPr>
              <a:t>      </a:t>
            </a:r>
          </a:p>
          <a:p>
            <a:pPr>
              <a:buNone/>
            </a:pPr>
            <a:r>
              <a:rPr lang="ru-RU" sz="8000" dirty="0" smtClean="0">
                <a:latin typeface="Egipet" pitchFamily="2" charset="0"/>
              </a:rPr>
              <a:t>       СВИТОК</a:t>
            </a:r>
            <a:endParaRPr lang="ru-RU" sz="8000" dirty="0">
              <a:latin typeface="Egipet" pitchFamily="2" charset="0"/>
            </a:endParaRPr>
          </a:p>
        </p:txBody>
      </p:sp>
    </p:spTree>
  </p:cSld>
  <p:clrMapOvr>
    <a:masterClrMapping/>
  </p:clrMapOvr>
  <p:transition spd="slow" advClick="0" advTm="15000">
    <p:circl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 </a:t>
            </a:r>
            <a:r>
              <a:rPr lang="ru-RU" dirty="0" smtClean="0">
                <a:latin typeface="Egipet" pitchFamily="2" charset="0"/>
              </a:rPr>
              <a:t>Кто был русским первопечатником?</a:t>
            </a:r>
            <a:endParaRPr lang="ru-RU" dirty="0">
              <a:latin typeface="Egipet" pitchFamily="2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ru-RU" sz="8800" dirty="0" smtClean="0">
              <a:latin typeface="Egipet" pitchFamily="2" charset="0"/>
            </a:endParaRPr>
          </a:p>
          <a:p>
            <a:pPr>
              <a:buNone/>
            </a:pPr>
            <a:r>
              <a:rPr lang="ru-RU" sz="8800" dirty="0" smtClean="0">
                <a:latin typeface="Egipet" pitchFamily="2" charset="0"/>
              </a:rPr>
              <a:t>  Иван Федоров</a:t>
            </a:r>
            <a:endParaRPr lang="ru-RU" sz="8800" dirty="0">
              <a:latin typeface="Egipet" pitchFamily="2" charset="0"/>
            </a:endParaRPr>
          </a:p>
        </p:txBody>
      </p:sp>
    </p:spTree>
  </p:cSld>
  <p:clrMapOvr>
    <a:masterClrMapping/>
  </p:clrMapOvr>
  <p:transition spd="slow" advClick="0" advTm="15000">
    <p:circl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latin typeface="Egipet" pitchFamily="2" charset="0"/>
              </a:rPr>
              <a:t>  Как называется первая славянская </a:t>
            </a:r>
            <a:br>
              <a:rPr lang="ru-RU" dirty="0" smtClean="0">
                <a:latin typeface="Egipet" pitchFamily="2" charset="0"/>
              </a:rPr>
            </a:br>
            <a:r>
              <a:rPr lang="ru-RU" dirty="0" smtClean="0">
                <a:latin typeface="Egipet" pitchFamily="2" charset="0"/>
              </a:rPr>
              <a:t>                          азбука?</a:t>
            </a:r>
            <a:endParaRPr lang="ru-RU" dirty="0">
              <a:latin typeface="Egipet" pitchFamily="2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8800" dirty="0" smtClean="0">
                <a:latin typeface="Egipet" pitchFamily="2" charset="0"/>
              </a:rPr>
              <a:t>    </a:t>
            </a:r>
          </a:p>
          <a:p>
            <a:pPr>
              <a:buNone/>
            </a:pPr>
            <a:r>
              <a:rPr lang="ru-RU" sz="8800" dirty="0" smtClean="0">
                <a:latin typeface="Egipet" pitchFamily="2" charset="0"/>
              </a:rPr>
              <a:t>     Кириллица</a:t>
            </a:r>
            <a:endParaRPr lang="ru-RU" sz="8800" dirty="0">
              <a:latin typeface="Egipet" pitchFamily="2" charset="0"/>
            </a:endParaRPr>
          </a:p>
        </p:txBody>
      </p:sp>
    </p:spTree>
  </p:cSld>
  <p:clrMapOvr>
    <a:masterClrMapping/>
  </p:clrMapOvr>
  <p:transition spd="slow" advClick="0" advTm="15000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xit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 from="(ppt_w)" to="(-ppt_w*2)" calcmode="lin" valueType="num">
                                      <p:cBhvr rctx="PPT">
                                        <p:cTn id="6" dur="1500" autoRev="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ppt_w*0.50)" calcmode="lin" valueType="num">
                                      <p:cBhvr>
                                        <p:cTn id="7" dur="1500" decel="50000" autoRev="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ppt_y)" to="(1+ppt_h/2)" calcmode="lin" valueType="num">
                                      <p:cBhvr>
                                        <p:cTn id="8" dur="3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9" dur="3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56" presetClass="exit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 from="(ppt_w)" to="(-ppt_w*2)" calcmode="lin" valueType="num">
                                      <p:cBhvr rctx="PPT">
                                        <p:cTn id="12" dur="1500" autoRev="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ppt_w*0.50)" calcmode="lin" valueType="num">
                                      <p:cBhvr>
                                        <p:cTn id="13" dur="1500" decel="50000" autoRev="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ppt_y)" to="(1+ppt_h/2)" calcmode="lin" valueType="num">
                                      <p:cBhvr>
                                        <p:cTn id="14" dur="3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5" dur="3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56" presetClass="exit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 from="(ppt_w)" to="(-ppt_w*2)" calcmode="lin" valueType="num">
                                      <p:cBhvr rctx="PPT">
                                        <p:cTn id="18" dur="1500" autoRev="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ppt_w*0.50)" calcmode="lin" valueType="num">
                                      <p:cBhvr>
                                        <p:cTn id="19" dur="1500" decel="50000" autoRev="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ppt_y)" to="(1+ppt_h/2)" calcmode="lin" valueType="num">
                                      <p:cBhvr>
                                        <p:cTn id="20" dur="3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1" dur="3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000" dirty="0" smtClean="0">
                <a:latin typeface="Egipet" pitchFamily="2" charset="0"/>
              </a:rPr>
              <a:t>   Как называют первые печатные книги, выходившие без   </a:t>
            </a:r>
            <a:br>
              <a:rPr lang="ru-RU" sz="2000" dirty="0" smtClean="0">
                <a:latin typeface="Egipet" pitchFamily="2" charset="0"/>
              </a:rPr>
            </a:br>
            <a:r>
              <a:rPr lang="ru-RU" sz="2000" dirty="0" smtClean="0">
                <a:latin typeface="Egipet" pitchFamily="2" charset="0"/>
              </a:rPr>
              <a:t>           указания автора, времени и места выпуска?</a:t>
            </a:r>
            <a:endParaRPr lang="ru-RU" sz="2000" dirty="0">
              <a:latin typeface="Egipet" pitchFamily="2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8800" dirty="0" smtClean="0">
                <a:latin typeface="Egipet" pitchFamily="2" charset="0"/>
              </a:rPr>
              <a:t>                                   </a:t>
            </a:r>
          </a:p>
          <a:p>
            <a:pPr>
              <a:buNone/>
            </a:pPr>
            <a:r>
              <a:rPr lang="ru-RU" sz="8800" dirty="0" smtClean="0">
                <a:latin typeface="Egipet" pitchFamily="2" charset="0"/>
              </a:rPr>
              <a:t>   Анонимными</a:t>
            </a:r>
            <a:endParaRPr lang="ru-RU" sz="8800" dirty="0">
              <a:latin typeface="Egipet" pitchFamily="2" charset="0"/>
            </a:endParaRPr>
          </a:p>
        </p:txBody>
      </p:sp>
    </p:spTree>
  </p:cSld>
  <p:clrMapOvr>
    <a:masterClrMapping/>
  </p:clrMapOvr>
  <p:transition spd="slow" advClick="0" advTm="15000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7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48" presetClass="exit" presetSubtype="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" dur="3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20000">
                                          <p:val>
                                            <p:fltVal val="90"/>
                                          </p:val>
                                        </p:tav>
                                        <p:tav tm="2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3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fltVal val="-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3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" dur="3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48" presetClass="exit" presetSubtype="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" dur="3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20000">
                                          <p:val>
                                            <p:fltVal val="90"/>
                                          </p:val>
                                        </p:tav>
                                        <p:tav tm="2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3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fltVal val="-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3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1" dur="3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8800" dirty="0" smtClean="0">
                <a:latin typeface="Egipet" pitchFamily="2" charset="0"/>
              </a:rPr>
              <a:t>  СПАСИБО ЗА</a:t>
            </a:r>
          </a:p>
          <a:p>
            <a:pPr>
              <a:buNone/>
            </a:pPr>
            <a:r>
              <a:rPr lang="ru-RU" sz="8800" dirty="0" smtClean="0">
                <a:latin typeface="Egipet" pitchFamily="2" charset="0"/>
              </a:rPr>
              <a:t>  ЗА УСЕРДИЕ!</a:t>
            </a:r>
            <a:endParaRPr lang="ru-RU" sz="8800" dirty="0">
              <a:latin typeface="Egipet" pitchFamily="2" charset="0"/>
            </a:endParaRPr>
          </a:p>
        </p:txBody>
      </p:sp>
    </p:spTree>
  </p:cSld>
  <p:clrMapOvr>
    <a:masterClrMapping/>
  </p:clrMapOvr>
  <p:transition spd="slow" advClick="0" advTm="15000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2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2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800" decel="500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800" decel="500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3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2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2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800" decel="500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800" decel="500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1042974"/>
          </a:xfrm>
        </p:spPr>
        <p:txBody>
          <a:bodyPr>
            <a:normAutofit fontScale="90000"/>
          </a:bodyPr>
          <a:lstStyle/>
          <a:p>
            <a:r>
              <a:rPr lang="ru-RU" sz="2400" dirty="0" smtClean="0"/>
              <a:t>      </a:t>
            </a:r>
            <a:r>
              <a:rPr lang="ru-RU" sz="2400" dirty="0" smtClean="0">
                <a:latin typeface="Egipet" pitchFamily="2" charset="0"/>
              </a:rPr>
              <a:t>Как звали двух известных братьев, составивших  </a:t>
            </a:r>
            <a:br>
              <a:rPr lang="ru-RU" sz="2400" dirty="0" smtClean="0">
                <a:latin typeface="Egipet" pitchFamily="2" charset="0"/>
              </a:rPr>
            </a:br>
            <a:r>
              <a:rPr lang="ru-RU" sz="2400" dirty="0" smtClean="0">
                <a:latin typeface="Egipet" pitchFamily="2" charset="0"/>
              </a:rPr>
              <a:t>                       первую славянскую азбуку?</a:t>
            </a:r>
            <a:endParaRPr lang="ru-RU" sz="2400" dirty="0">
              <a:latin typeface="Egipet" pitchFamily="2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8000" dirty="0" smtClean="0">
                <a:latin typeface="Egipet" pitchFamily="2" charset="0"/>
              </a:rPr>
              <a:t>      Кирилл и   </a:t>
            </a:r>
          </a:p>
          <a:p>
            <a:pPr>
              <a:buNone/>
            </a:pPr>
            <a:r>
              <a:rPr lang="ru-RU" sz="8000" dirty="0" smtClean="0">
                <a:latin typeface="Egipet" pitchFamily="2" charset="0"/>
              </a:rPr>
              <a:t>      </a:t>
            </a:r>
            <a:r>
              <a:rPr lang="ru-RU" sz="8000" dirty="0" err="1" smtClean="0">
                <a:latin typeface="Egipet" pitchFamily="2" charset="0"/>
              </a:rPr>
              <a:t>Мефодий</a:t>
            </a:r>
            <a:endParaRPr lang="ru-RU" sz="8000" dirty="0">
              <a:latin typeface="Egipet" pitchFamily="2" charset="0"/>
            </a:endParaRPr>
          </a:p>
        </p:txBody>
      </p:sp>
    </p:spTree>
  </p:cSld>
  <p:clrMapOvr>
    <a:masterClrMapping/>
  </p:clrMapOvr>
  <p:transition spd="slow" advClick="0" advTm="15000">
    <p:circl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dirty="0" smtClean="0">
                <a:latin typeface="Egipet" pitchFamily="2" charset="0"/>
              </a:rPr>
              <a:t>       Как звали изобретателя печатного    </a:t>
            </a:r>
            <a:br>
              <a:rPr lang="ru-RU" sz="2800" dirty="0" smtClean="0">
                <a:latin typeface="Egipet" pitchFamily="2" charset="0"/>
              </a:rPr>
            </a:br>
            <a:r>
              <a:rPr lang="ru-RU" sz="2800" dirty="0" smtClean="0">
                <a:latin typeface="Egipet" pitchFamily="2" charset="0"/>
              </a:rPr>
              <a:t>     станка и книгопечатания в Европе? </a:t>
            </a:r>
            <a:endParaRPr lang="ru-RU" sz="2800" dirty="0">
              <a:latin typeface="Egipet" pitchFamily="2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ru-RU" dirty="0" smtClean="0"/>
              <a:t>       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              </a:t>
            </a:r>
            <a:r>
              <a:rPr lang="ru-RU" sz="8800" dirty="0" smtClean="0">
                <a:latin typeface="Egipet" pitchFamily="2" charset="0"/>
              </a:rPr>
              <a:t>Иоганн </a:t>
            </a:r>
            <a:r>
              <a:rPr lang="ru-RU" sz="8800" dirty="0" err="1" smtClean="0">
                <a:latin typeface="Egipet" pitchFamily="2" charset="0"/>
              </a:rPr>
              <a:t>Гутенберг</a:t>
            </a:r>
            <a:r>
              <a:rPr lang="ru-RU" sz="8800" dirty="0" smtClean="0">
                <a:latin typeface="Egipet" pitchFamily="2" charset="0"/>
              </a:rPr>
              <a:t/>
            </a:r>
            <a:br>
              <a:rPr lang="ru-RU" sz="8800" dirty="0" smtClean="0">
                <a:latin typeface="Egipet" pitchFamily="2" charset="0"/>
              </a:rPr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ransition spd="slow" advClick="0" advTm="15000">
    <p:circl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1114412"/>
          </a:xfrm>
        </p:spPr>
        <p:txBody>
          <a:bodyPr>
            <a:noAutofit/>
          </a:bodyPr>
          <a:lstStyle/>
          <a:p>
            <a:r>
              <a:rPr lang="ru-RU" sz="1800" dirty="0" smtClean="0">
                <a:latin typeface="Egipet" pitchFamily="2" charset="0"/>
              </a:rPr>
              <a:t> Название многоцветных иллюстраций, заставок в древнерусских    </a:t>
            </a:r>
            <a:br>
              <a:rPr lang="ru-RU" sz="1800" dirty="0" smtClean="0">
                <a:latin typeface="Egipet" pitchFamily="2" charset="0"/>
              </a:rPr>
            </a:br>
            <a:r>
              <a:rPr lang="ru-RU" sz="1800" dirty="0" smtClean="0">
                <a:latin typeface="Egipet" pitchFamily="2" charset="0"/>
              </a:rPr>
              <a:t>       рукописных книгах, так же называют и художественные   </a:t>
            </a:r>
            <a:br>
              <a:rPr lang="ru-RU" sz="1800" dirty="0" smtClean="0">
                <a:latin typeface="Egipet" pitchFamily="2" charset="0"/>
              </a:rPr>
            </a:br>
            <a:r>
              <a:rPr lang="ru-RU" sz="1800" dirty="0" smtClean="0">
                <a:latin typeface="Egipet" pitchFamily="2" charset="0"/>
              </a:rPr>
              <a:t>                            произведения небольших размеров</a:t>
            </a:r>
            <a:endParaRPr lang="ru-RU" sz="1800" dirty="0">
              <a:latin typeface="Egipet" pitchFamily="2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            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                </a:t>
            </a:r>
            <a:r>
              <a:rPr lang="ru-RU" sz="7200" dirty="0" smtClean="0">
                <a:latin typeface="Egipet" pitchFamily="2" charset="0"/>
              </a:rPr>
              <a:t>Миниатюра</a:t>
            </a:r>
            <a:endParaRPr lang="ru-RU" sz="7200" dirty="0">
              <a:latin typeface="Egipet" pitchFamily="2" charset="0"/>
            </a:endParaRPr>
          </a:p>
        </p:txBody>
      </p:sp>
    </p:spTree>
  </p:cSld>
  <p:clrMapOvr>
    <a:masterClrMapping/>
  </p:clrMapOvr>
  <p:transition spd="slow" advClick="0" advTm="15000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6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9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" dur="3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9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" dur="3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3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latin typeface="Egipet" pitchFamily="2" charset="0"/>
              </a:rPr>
              <a:t>  Какое прозвище было у Кирилла и    </a:t>
            </a:r>
            <a:br>
              <a:rPr lang="ru-RU" dirty="0" smtClean="0">
                <a:latin typeface="Egipet" pitchFamily="2" charset="0"/>
              </a:rPr>
            </a:br>
            <a:r>
              <a:rPr lang="ru-RU" dirty="0" smtClean="0">
                <a:latin typeface="Egipet" pitchFamily="2" charset="0"/>
              </a:rPr>
              <a:t>                         почему?</a:t>
            </a:r>
            <a:endParaRPr lang="ru-RU" dirty="0">
              <a:latin typeface="Egipet" pitchFamily="2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4400" dirty="0" smtClean="0">
                <a:latin typeface="Egipet" pitchFamily="2" charset="0"/>
              </a:rPr>
              <a:t>                                                </a:t>
            </a:r>
          </a:p>
          <a:p>
            <a:pPr>
              <a:buNone/>
            </a:pPr>
            <a:r>
              <a:rPr lang="ru-RU" sz="4400" dirty="0" smtClean="0">
                <a:latin typeface="Egipet" pitchFamily="2" charset="0"/>
              </a:rPr>
              <a:t>                    Философ. </a:t>
            </a:r>
          </a:p>
          <a:p>
            <a:pPr>
              <a:buNone/>
            </a:pPr>
            <a:r>
              <a:rPr lang="ru-RU" sz="4400" dirty="0" smtClean="0">
                <a:latin typeface="Egipet" pitchFamily="2" charset="0"/>
              </a:rPr>
              <a:t>     Он преподавал философию</a:t>
            </a:r>
            <a:endParaRPr lang="ru-RU" sz="4400" dirty="0">
              <a:latin typeface="Egipet" pitchFamily="2" charset="0"/>
            </a:endParaRPr>
          </a:p>
        </p:txBody>
      </p:sp>
    </p:spTree>
  </p:cSld>
  <p:clrMapOvr>
    <a:masterClrMapping/>
  </p:clrMapOvr>
  <p:transition spd="slow" advClick="0" advTm="15000">
    <p:circl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1257288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latin typeface="Egipet" pitchFamily="2" charset="0"/>
              </a:rPr>
              <a:t>   Как называлась первая печатная    </a:t>
            </a:r>
            <a:br>
              <a:rPr lang="ru-RU" dirty="0" smtClean="0">
                <a:latin typeface="Egipet" pitchFamily="2" charset="0"/>
              </a:rPr>
            </a:br>
            <a:r>
              <a:rPr lang="ru-RU" dirty="0" smtClean="0">
                <a:latin typeface="Egipet" pitchFamily="2" charset="0"/>
              </a:rPr>
              <a:t>   газета, появившаяся в России при    </a:t>
            </a:r>
            <a:br>
              <a:rPr lang="ru-RU" dirty="0" smtClean="0">
                <a:latin typeface="Egipet" pitchFamily="2" charset="0"/>
              </a:rPr>
            </a:br>
            <a:r>
              <a:rPr lang="ru-RU" dirty="0" smtClean="0">
                <a:latin typeface="Egipet" pitchFamily="2" charset="0"/>
              </a:rPr>
              <a:t>                         Петре I?</a:t>
            </a:r>
            <a:endParaRPr lang="ru-RU" dirty="0">
              <a:latin typeface="Egipet" pitchFamily="2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                    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               </a:t>
            </a:r>
            <a:r>
              <a:rPr lang="ru-RU" sz="6600" dirty="0" smtClean="0">
                <a:latin typeface="Egipet" pitchFamily="2" charset="0"/>
              </a:rPr>
              <a:t>"Ведомости"</a:t>
            </a:r>
            <a:endParaRPr lang="ru-RU" sz="6600" dirty="0">
              <a:latin typeface="Egipet" pitchFamily="2" charset="0"/>
            </a:endParaRPr>
          </a:p>
        </p:txBody>
      </p:sp>
    </p:spTree>
  </p:cSld>
  <p:clrMapOvr>
    <a:masterClrMapping/>
  </p:clrMapOvr>
  <p:transition spd="slow" advClick="0" advTm="15000">
    <p:circl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latin typeface="Egipet" pitchFamily="2" charset="0"/>
              </a:rPr>
              <a:t>     Как называется редкая древняя  </a:t>
            </a:r>
            <a:br>
              <a:rPr lang="ru-RU" dirty="0" smtClean="0">
                <a:latin typeface="Egipet" pitchFamily="2" charset="0"/>
              </a:rPr>
            </a:br>
            <a:r>
              <a:rPr lang="ru-RU" dirty="0" smtClean="0">
                <a:latin typeface="Egipet" pitchFamily="2" charset="0"/>
              </a:rPr>
              <a:t>                           книга?</a:t>
            </a:r>
            <a:endParaRPr lang="ru-RU" dirty="0">
              <a:latin typeface="Egipet" pitchFamily="2" charset="0"/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                   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                  </a:t>
            </a:r>
            <a:r>
              <a:rPr lang="ru-RU" sz="6000" dirty="0" smtClean="0">
                <a:latin typeface="Egipet" pitchFamily="2" charset="0"/>
              </a:rPr>
              <a:t>Антикварная</a:t>
            </a:r>
            <a:endParaRPr lang="ru-RU" sz="6000" dirty="0">
              <a:latin typeface="Egipet" pitchFamily="2" charset="0"/>
            </a:endParaRPr>
          </a:p>
        </p:txBody>
      </p:sp>
    </p:spTree>
  </p:cSld>
  <p:clrMapOvr>
    <a:masterClrMapping/>
  </p:clrMapOvr>
  <p:transition spd="slow" advClick="0" advTm="15000">
    <p:circl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1328726"/>
          </a:xfrm>
        </p:spPr>
        <p:txBody>
          <a:bodyPr>
            <a:noAutofit/>
          </a:bodyPr>
          <a:lstStyle/>
          <a:p>
            <a:r>
              <a:rPr lang="ru-RU" sz="1800" dirty="0" smtClean="0">
                <a:latin typeface="Egipet" pitchFamily="2" charset="0"/>
              </a:rPr>
              <a:t>    У древних римлян так назывались формы книг, состоящих из   </a:t>
            </a:r>
            <a:br>
              <a:rPr lang="ru-RU" sz="1800" dirty="0" smtClean="0">
                <a:latin typeface="Egipet" pitchFamily="2" charset="0"/>
              </a:rPr>
            </a:br>
            <a:r>
              <a:rPr lang="ru-RU" sz="1800" dirty="0" smtClean="0">
                <a:latin typeface="Egipet" pitchFamily="2" charset="0"/>
              </a:rPr>
              <a:t>     скрепленных дощечек или папирусных листов. Современная книга сохраняет эту форму в виде книжного блока, а в области   </a:t>
            </a:r>
            <a:br>
              <a:rPr lang="ru-RU" sz="1800" dirty="0" smtClean="0">
                <a:latin typeface="Egipet" pitchFamily="2" charset="0"/>
              </a:rPr>
            </a:br>
            <a:r>
              <a:rPr lang="ru-RU" sz="1800" dirty="0" smtClean="0">
                <a:latin typeface="Egipet" pitchFamily="2" charset="0"/>
              </a:rPr>
              <a:t>                   права этот термин означает свод законов</a:t>
            </a:r>
            <a:endParaRPr lang="ru-RU" sz="1800" dirty="0">
              <a:latin typeface="Egipet" pitchFamily="2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2071678"/>
            <a:ext cx="8686800" cy="400844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9600" dirty="0" smtClean="0">
                <a:latin typeface="Egipet" pitchFamily="2" charset="0"/>
              </a:rPr>
              <a:t>                           </a:t>
            </a:r>
          </a:p>
          <a:p>
            <a:pPr>
              <a:buNone/>
            </a:pPr>
            <a:r>
              <a:rPr lang="ru-RU" sz="9600" dirty="0" smtClean="0">
                <a:latin typeface="Egipet" pitchFamily="2" charset="0"/>
              </a:rPr>
              <a:t>      Кодекс</a:t>
            </a:r>
            <a:endParaRPr lang="ru-RU" sz="9600" dirty="0">
              <a:latin typeface="Egipet" pitchFamily="2" charset="0"/>
            </a:endParaRPr>
          </a:p>
        </p:txBody>
      </p:sp>
    </p:spTree>
  </p:cSld>
  <p:clrMapOvr>
    <a:masterClrMapping/>
  </p:clrMapOvr>
  <p:transition spd="slow" advClick="0" advTm="15000">
    <p:circl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Egipet" pitchFamily="2" charset="0"/>
              </a:rPr>
              <a:t>В какой стране изобрели бумагу?</a:t>
            </a:r>
            <a:endParaRPr lang="ru-RU" dirty="0">
              <a:latin typeface="Egipet" pitchFamily="2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             </a:t>
            </a:r>
          </a:p>
          <a:p>
            <a:pPr>
              <a:buNone/>
            </a:pPr>
            <a:r>
              <a:rPr lang="ru-RU" dirty="0" smtClean="0"/>
              <a:t>                   </a:t>
            </a:r>
            <a:r>
              <a:rPr lang="ru-RU" sz="8000" dirty="0" smtClean="0">
                <a:latin typeface="Egipet" pitchFamily="2" charset="0"/>
              </a:rPr>
              <a:t>В КИТАЕ</a:t>
            </a:r>
            <a:endParaRPr lang="ru-RU" sz="8000" dirty="0">
              <a:latin typeface="Egipet" pitchFamily="2" charset="0"/>
            </a:endParaRPr>
          </a:p>
        </p:txBody>
      </p:sp>
    </p:spTree>
  </p:cSld>
  <p:clrMapOvr>
    <a:masterClrMapping/>
  </p:clrMapOvr>
  <p:transition spd="slow" advClick="0" advTm="15000">
    <p:circl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67</TotalTime>
  <Words>171</Words>
  <Application>Microsoft Office PowerPoint</Application>
  <PresentationFormat>Экран (4:3)</PresentationFormat>
  <Paragraphs>60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Трек</vt:lpstr>
      <vt:lpstr>                        ВИКТОРИНА        «Славянская письменность» Автор-учитель русского языка         МКОУ «Игалинская СОШ»             Эфендиев Муртаза                         2017</vt:lpstr>
      <vt:lpstr>      Как звали двух известных братьев, составивших                          первую славянскую азбуку?</vt:lpstr>
      <vt:lpstr>       Как звали изобретателя печатного          станка и книгопечатания в Европе? </vt:lpstr>
      <vt:lpstr> Название многоцветных иллюстраций, заставок в древнерусских            рукописных книгах, так же называют и художественные                                произведения небольших размеров</vt:lpstr>
      <vt:lpstr>  Какое прозвище было у Кирилла и                              почему?</vt:lpstr>
      <vt:lpstr>   Как называлась первая печатная        газета, появившаяся в России при                              Петре I?</vt:lpstr>
      <vt:lpstr>     Как называется редкая древняя                              книга?</vt:lpstr>
      <vt:lpstr>    У древних римлян так назывались формы книг, состоящих из         скрепленных дощечек или папирусных листов. Современная книга сохраняет эту форму в виде книжного блока, а в области                       права этот термин означает свод законов</vt:lpstr>
      <vt:lpstr>В какой стране изобрели бумагу?</vt:lpstr>
      <vt:lpstr>   Кору какого дерева использовали на       Руси в качестве писчего материала?</vt:lpstr>
      <vt:lpstr>            Назовите имена первых переводчиков                         богослужебных  книг с греческого                           на славянский язык.</vt:lpstr>
      <vt:lpstr>         Какой город стал родиной                   пергаментных книг?</vt:lpstr>
      <vt:lpstr>Название древней формы книги, свернутой         в трубку и написанной на папирусе?</vt:lpstr>
      <vt:lpstr> Кто был русским первопечатником?</vt:lpstr>
      <vt:lpstr>  Как называется первая славянская                            азбука?</vt:lpstr>
      <vt:lpstr>   Как называют первые печатные книги, выходившие без               указания автора, времени и места выпуска?</vt:lpstr>
      <vt:lpstr>Слайд 17</vt:lpstr>
    </vt:vector>
  </TitlesOfParts>
  <Manager>мсм</Manager>
  <Company>исош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                   ВИКТОРИНА        «Славянская письменность» Автор-учитель русского языка         МКОУ «Игалинская СОШ»   Для обобщения знаний         </dc:title>
  <dc:creator>муртаза2018</dc:creator>
  <cp:lastModifiedBy>муртаза</cp:lastModifiedBy>
  <cp:revision>9</cp:revision>
  <dcterms:created xsi:type="dcterms:W3CDTF">2015-05-25T15:26:47Z</dcterms:created>
  <dcterms:modified xsi:type="dcterms:W3CDTF">2017-09-24T12:29:31Z</dcterms:modified>
</cp:coreProperties>
</file>