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9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74" d="100"/>
          <a:sy n="74" d="100"/>
        </p:scale>
        <p:origin x="-389" y="-7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91A8DA0-A79F-432A-82AC-DBF10FF30133}" type="datetimeFigureOut">
              <a:rPr lang="ru-RU" smtClean="0"/>
              <a:pPr/>
              <a:t>05.04.2019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BE7DAF6-267C-4699-BD74-2A885334AD6A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BE7DAF6-267C-4699-BD74-2A885334AD6A}" type="slidenum">
              <a:rPr lang="ru-RU" smtClean="0"/>
              <a:pPr/>
              <a:t>7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0788D1-D7FA-49B5-B691-C367A705EB81}" type="datetimeFigureOut">
              <a:rPr lang="ru-RU" smtClean="0"/>
              <a:pPr/>
              <a:t>05.04.2019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6D91A0-AB4B-4203-9C02-135D41AF7D2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0788D1-D7FA-49B5-B691-C367A705EB81}" type="datetimeFigureOut">
              <a:rPr lang="ru-RU" smtClean="0"/>
              <a:pPr/>
              <a:t>05.04.2019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6D91A0-AB4B-4203-9C02-135D41AF7D2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0788D1-D7FA-49B5-B691-C367A705EB81}" type="datetimeFigureOut">
              <a:rPr lang="ru-RU" smtClean="0"/>
              <a:pPr/>
              <a:t>05.04.2019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6D91A0-AB4B-4203-9C02-135D41AF7D2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0788D1-D7FA-49B5-B691-C367A705EB81}" type="datetimeFigureOut">
              <a:rPr lang="ru-RU" smtClean="0"/>
              <a:pPr/>
              <a:t>05.04.2019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6D91A0-AB4B-4203-9C02-135D41AF7D2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0788D1-D7FA-49B5-B691-C367A705EB81}" type="datetimeFigureOut">
              <a:rPr lang="ru-RU" smtClean="0"/>
              <a:pPr/>
              <a:t>05.04.2019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6D91A0-AB4B-4203-9C02-135D41AF7D2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0788D1-D7FA-49B5-B691-C367A705EB81}" type="datetimeFigureOut">
              <a:rPr lang="ru-RU" smtClean="0"/>
              <a:pPr/>
              <a:t>05.04.2019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6D91A0-AB4B-4203-9C02-135D41AF7D2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0788D1-D7FA-49B5-B691-C367A705EB81}" type="datetimeFigureOut">
              <a:rPr lang="ru-RU" smtClean="0"/>
              <a:pPr/>
              <a:t>05.04.2019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6D91A0-AB4B-4203-9C02-135D41AF7D2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0788D1-D7FA-49B5-B691-C367A705EB81}" type="datetimeFigureOut">
              <a:rPr lang="ru-RU" smtClean="0"/>
              <a:pPr/>
              <a:t>05.04.2019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6D91A0-AB4B-4203-9C02-135D41AF7D2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0788D1-D7FA-49B5-B691-C367A705EB81}" type="datetimeFigureOut">
              <a:rPr lang="ru-RU" smtClean="0"/>
              <a:pPr/>
              <a:t>05.04.2019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6D91A0-AB4B-4203-9C02-135D41AF7D2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0788D1-D7FA-49B5-B691-C367A705EB81}" type="datetimeFigureOut">
              <a:rPr lang="ru-RU" smtClean="0"/>
              <a:pPr/>
              <a:t>05.04.2019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6D91A0-AB4B-4203-9C02-135D41AF7D2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0788D1-D7FA-49B5-B691-C367A705EB81}" type="datetimeFigureOut">
              <a:rPr lang="ru-RU" smtClean="0"/>
              <a:pPr/>
              <a:t>05.04.2019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6D91A0-AB4B-4203-9C02-135D41AF7D2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alphaModFix amt="66000"/>
            <a:lum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B0788D1-D7FA-49B5-B691-C367A705EB81}" type="datetimeFigureOut">
              <a:rPr lang="ru-RU" smtClean="0"/>
              <a:pPr/>
              <a:t>05.04.2019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E6D91A0-AB4B-4203-9C02-135D41AF7D2C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gif"/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Documents and Settings\муртаза\Мои документы\Downloads\download (3).gif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14480" y="785794"/>
            <a:ext cx="5715000" cy="1905000"/>
          </a:xfrm>
          <a:prstGeom prst="rect">
            <a:avLst/>
          </a:prstGeom>
          <a:noFill/>
        </p:spPr>
      </p:pic>
      <p:pic>
        <p:nvPicPr>
          <p:cNvPr id="1027" name="Picture 3" descr="D:\Documents and Settings\муртаза\Мои документы\Downloads\download (6).gif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714500" y="2714625"/>
            <a:ext cx="5715000" cy="142875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Rectangle 1"/>
          <p:cNvSpPr>
            <a:spLocks noChangeArrowheads="1"/>
          </p:cNvSpPr>
          <p:nvPr/>
        </p:nvSpPr>
        <p:spPr bwMode="auto">
          <a:xfrm>
            <a:off x="214281" y="428604"/>
            <a:ext cx="8501123" cy="23698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238125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Verdana" pitchFamily="34" charset="0"/>
                <a:ea typeface="Times New Roman" pitchFamily="18" charset="0"/>
                <a:cs typeface="Times New Roman" pitchFamily="18" charset="0"/>
              </a:rPr>
              <a:t>8.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 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Verdana" pitchFamily="34" charset="0"/>
                <a:ea typeface="Times New Roman" pitchFamily="18" charset="0"/>
                <a:cs typeface="Times New Roman" pitchFamily="18" charset="0"/>
              </a:rPr>
              <a:t>Выпишите грамматические основы предложения 13.</a:t>
            </a:r>
          </a:p>
          <a:p>
            <a:pPr lvl="0" indent="238125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3600" b="1" dirty="0">
                <a:solidFill>
                  <a:srgbClr val="C00000"/>
                </a:solidFill>
              </a:rPr>
              <a:t>– (13)Дорогие мои девочки, это вы сейчас так думаете, </a:t>
            </a:r>
            <a:r>
              <a:rPr lang="ru-RU" sz="3600" b="1" dirty="0" smtClean="0">
                <a:solidFill>
                  <a:srgbClr val="C00000"/>
                </a:solidFill>
              </a:rPr>
              <a:t>потому  </a:t>
            </a:r>
            <a:r>
              <a:rPr lang="ru-RU" sz="3600" b="1" dirty="0">
                <a:solidFill>
                  <a:srgbClr val="C00000"/>
                </a:solidFill>
              </a:rPr>
              <a:t>что никаких забот у вас нет.</a:t>
            </a:r>
            <a:endParaRPr kumimoji="0" lang="ru-RU" sz="3600" b="1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rial" pitchFamily="34" charset="0"/>
            </a:endParaRPr>
          </a:p>
        </p:txBody>
      </p:sp>
      <p:sp>
        <p:nvSpPr>
          <p:cNvPr id="3" name="Овал 2"/>
          <p:cNvSpPr/>
          <p:nvPr/>
        </p:nvSpPr>
        <p:spPr>
          <a:xfrm>
            <a:off x="285720" y="4214818"/>
            <a:ext cx="8358246" cy="242889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6600" b="1" dirty="0" err="1"/>
              <a:t>выдумаетенет</a:t>
            </a:r>
            <a:endParaRPr lang="ru-RU" sz="6600" b="1" dirty="0"/>
          </a:p>
          <a:p>
            <a:pPr algn="ctr"/>
            <a:endParaRPr lang="ru-RU" sz="2000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3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3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3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Rectangle 1"/>
          <p:cNvSpPr>
            <a:spLocks noChangeArrowheads="1"/>
          </p:cNvSpPr>
          <p:nvPr/>
        </p:nvSpPr>
        <p:spPr bwMode="auto">
          <a:xfrm>
            <a:off x="214282" y="214290"/>
            <a:ext cx="8643998" cy="56938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238125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Verdana" pitchFamily="34" charset="0"/>
                <a:ea typeface="Times New Roman" pitchFamily="18" charset="0"/>
                <a:cs typeface="Times New Roman" pitchFamily="18" charset="0"/>
              </a:rPr>
              <a:t>9.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 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Verdana" pitchFamily="34" charset="0"/>
                <a:ea typeface="Times New Roman" pitchFamily="18" charset="0"/>
                <a:cs typeface="Times New Roman" pitchFamily="18" charset="0"/>
              </a:rPr>
              <a:t>Среди предложений 1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—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Verdana" pitchFamily="34" charset="0"/>
                <a:ea typeface="Times New Roman" pitchFamily="18" charset="0"/>
                <a:cs typeface="Times New Roman" pitchFamily="18" charset="0"/>
              </a:rPr>
              <a:t>10 найдите предложение с однородными обособленными обстоятельствами. Напишите номер этого предложения.</a:t>
            </a:r>
          </a:p>
          <a:p>
            <a:r>
              <a:rPr lang="ru-RU" sz="2000" b="1" dirty="0">
                <a:solidFill>
                  <a:srgbClr val="C00000"/>
                </a:solidFill>
              </a:rPr>
              <a:t>– (1)Больше всего на свете я ценю дружбу! – восклик</a:t>
            </a:r>
            <a:r>
              <a:rPr lang="ru-RU" sz="2400" b="1" dirty="0">
                <a:solidFill>
                  <a:srgbClr val="C00000"/>
                </a:solidFill>
              </a:rPr>
              <a:t>нула Марина.</a:t>
            </a:r>
          </a:p>
          <a:p>
            <a:r>
              <a:rPr lang="ru-RU" sz="2000" b="1" dirty="0">
                <a:solidFill>
                  <a:srgbClr val="C00000"/>
                </a:solidFill>
              </a:rPr>
              <a:t> </a:t>
            </a:r>
            <a:r>
              <a:rPr lang="ru-RU" sz="2000" b="1" dirty="0" smtClean="0">
                <a:solidFill>
                  <a:srgbClr val="C00000"/>
                </a:solidFill>
              </a:rPr>
              <a:t>– </a:t>
            </a:r>
            <a:r>
              <a:rPr lang="ru-RU" sz="2000" b="1" dirty="0">
                <a:solidFill>
                  <a:srgbClr val="C00000"/>
                </a:solidFill>
              </a:rPr>
              <a:t>(2)А что ты понимаешь под дружбой? – полюбопытствовала Светлана Леонидовна.</a:t>
            </a:r>
          </a:p>
          <a:p>
            <a:r>
              <a:rPr lang="ru-RU" sz="2000" b="1" dirty="0">
                <a:solidFill>
                  <a:srgbClr val="C00000"/>
                </a:solidFill>
              </a:rPr>
              <a:t> </a:t>
            </a:r>
            <a:r>
              <a:rPr lang="ru-RU" sz="2000" b="1" dirty="0" smtClean="0">
                <a:solidFill>
                  <a:srgbClr val="C00000"/>
                </a:solidFill>
              </a:rPr>
              <a:t>– </a:t>
            </a:r>
            <a:r>
              <a:rPr lang="ru-RU" sz="2000" b="1" dirty="0">
                <a:solidFill>
                  <a:srgbClr val="C00000"/>
                </a:solidFill>
              </a:rPr>
              <a:t>(3)Дружба… это всё хорошее, что только возможно, – запинаясь и подбирая слова, начала Марина. – (4)Друг всегда приходит на помощь, с ним всегда приятно говорить…</a:t>
            </a:r>
          </a:p>
          <a:p>
            <a:r>
              <a:rPr lang="ru-RU" sz="2000" b="1" dirty="0">
                <a:solidFill>
                  <a:srgbClr val="C00000"/>
                </a:solidFill>
              </a:rPr>
              <a:t> </a:t>
            </a:r>
            <a:r>
              <a:rPr lang="ru-RU" sz="2000" b="1" dirty="0" smtClean="0">
                <a:solidFill>
                  <a:srgbClr val="C00000"/>
                </a:solidFill>
              </a:rPr>
              <a:t>– </a:t>
            </a:r>
            <a:r>
              <a:rPr lang="ru-RU" sz="2000" b="1" dirty="0">
                <a:solidFill>
                  <a:srgbClr val="C00000"/>
                </a:solidFill>
              </a:rPr>
              <a:t>(5)А у вас, Светлана Леонидовна, есть друзья? – спросила Оля.</a:t>
            </a:r>
          </a:p>
          <a:p>
            <a:r>
              <a:rPr lang="ru-RU" sz="2000" b="1" dirty="0">
                <a:solidFill>
                  <a:srgbClr val="C00000"/>
                </a:solidFill>
              </a:rPr>
              <a:t> </a:t>
            </a:r>
            <a:r>
              <a:rPr lang="ru-RU" sz="2000" b="1" dirty="0" smtClean="0">
                <a:solidFill>
                  <a:srgbClr val="C00000"/>
                </a:solidFill>
              </a:rPr>
              <a:t>– </a:t>
            </a:r>
            <a:r>
              <a:rPr lang="ru-RU" sz="2000" b="1" dirty="0">
                <a:solidFill>
                  <a:srgbClr val="C00000"/>
                </a:solidFill>
              </a:rPr>
              <a:t>(6)Есть, Оленька, у меня два друга. (7)Теперь-то мы видимся редко: у них свои семьи, некогда и встретиться, но раньше мы встречались часто.</a:t>
            </a:r>
          </a:p>
          <a:p>
            <a:r>
              <a:rPr lang="ru-RU" sz="2000" b="1" dirty="0">
                <a:solidFill>
                  <a:srgbClr val="C00000"/>
                </a:solidFill>
              </a:rPr>
              <a:t> </a:t>
            </a:r>
            <a:r>
              <a:rPr lang="ru-RU" sz="2000" b="1" dirty="0" smtClean="0">
                <a:solidFill>
                  <a:srgbClr val="C00000"/>
                </a:solidFill>
              </a:rPr>
              <a:t>– </a:t>
            </a:r>
            <a:r>
              <a:rPr lang="ru-RU" sz="2000" b="1" dirty="0">
                <a:solidFill>
                  <a:srgbClr val="C00000"/>
                </a:solidFill>
              </a:rPr>
              <a:t>(8)И они всё для вас готовы сделать? – поинтересовалась Марина.</a:t>
            </a:r>
          </a:p>
          <a:p>
            <a:r>
              <a:rPr lang="ru-RU" sz="2000" b="1" dirty="0">
                <a:solidFill>
                  <a:srgbClr val="C00000"/>
                </a:solidFill>
              </a:rPr>
              <a:t> </a:t>
            </a:r>
            <a:r>
              <a:rPr lang="ru-RU" sz="2000" b="1" dirty="0" smtClean="0">
                <a:solidFill>
                  <a:srgbClr val="C00000"/>
                </a:solidFill>
              </a:rPr>
              <a:t>– </a:t>
            </a:r>
            <a:r>
              <a:rPr lang="ru-RU" sz="2000" b="1" dirty="0">
                <a:solidFill>
                  <a:srgbClr val="C00000"/>
                </a:solidFill>
              </a:rPr>
              <a:t>(9)В трудную минуту они придут на помощь, – с уверенностью ответила Светлана Леонидовна.</a:t>
            </a:r>
          </a:p>
          <a:p>
            <a:r>
              <a:rPr lang="ru-RU" sz="2000" b="1" dirty="0">
                <a:solidFill>
                  <a:srgbClr val="C00000"/>
                </a:solidFill>
              </a:rPr>
              <a:t> </a:t>
            </a:r>
            <a:r>
              <a:rPr lang="ru-RU" sz="2000" b="1" dirty="0" smtClean="0">
                <a:solidFill>
                  <a:srgbClr val="C00000"/>
                </a:solidFill>
              </a:rPr>
              <a:t>– </a:t>
            </a:r>
            <a:r>
              <a:rPr lang="ru-RU" sz="2000" b="1" dirty="0">
                <a:solidFill>
                  <a:srgbClr val="C00000"/>
                </a:solidFill>
              </a:rPr>
              <a:t>(10)А в обычной жизни? – заволновалась Марина. – (11)По-моему, друзья должны приходить на помощь всегда, даже в мелочах.</a:t>
            </a:r>
          </a:p>
          <a:p>
            <a:pPr marL="0" marR="0" lvl="0" indent="238125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rial" pitchFamily="34" charset="0"/>
            </a:endParaRPr>
          </a:p>
        </p:txBody>
      </p:sp>
      <p:sp>
        <p:nvSpPr>
          <p:cNvPr id="3" name="Овал 2"/>
          <p:cNvSpPr/>
          <p:nvPr/>
        </p:nvSpPr>
        <p:spPr>
          <a:xfrm>
            <a:off x="4714876" y="5714992"/>
            <a:ext cx="4214842" cy="114300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6600" b="1" dirty="0"/>
              <a:t>3</a:t>
            </a:r>
            <a:endParaRPr lang="ru-RU" sz="2000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3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3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3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Rectangle 1"/>
          <p:cNvSpPr>
            <a:spLocks noChangeArrowheads="1"/>
          </p:cNvSpPr>
          <p:nvPr/>
        </p:nvSpPr>
        <p:spPr bwMode="auto">
          <a:xfrm>
            <a:off x="214282" y="357166"/>
            <a:ext cx="8786874" cy="48936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238125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Verdana" pitchFamily="34" charset="0"/>
                <a:ea typeface="Times New Roman" pitchFamily="18" charset="0"/>
                <a:cs typeface="Times New Roman" pitchFamily="18" charset="0"/>
              </a:rPr>
              <a:t>10.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 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Verdana" pitchFamily="34" charset="0"/>
                <a:ea typeface="Times New Roman" pitchFamily="18" charset="0"/>
                <a:cs typeface="Times New Roman" pitchFamily="18" charset="0"/>
              </a:rPr>
              <a:t>В приведённых ниже предложениях из прочитанного текста пронумерованы все запятые. Выпишите цифру, обозначающую запятую при вводном слове.</a:t>
            </a:r>
            <a:endParaRPr kumimoji="0" lang="ru-RU" sz="1600" b="1" i="0" u="none" strike="noStrike" cap="none" normalizeH="0" baseline="0" dirty="0" smtClean="0">
              <a:ln>
                <a:noFill/>
              </a:ln>
              <a:solidFill>
                <a:srgbClr val="0070C0"/>
              </a:solidFill>
              <a:effectLst/>
              <a:latin typeface="Arial" pitchFamily="34" charset="0"/>
            </a:endParaRPr>
          </a:p>
          <a:p>
            <a:pPr marL="0" marR="0" lvl="0" indent="238125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 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rial" pitchFamily="34" charset="0"/>
            </a:endParaRPr>
          </a:p>
          <a:p>
            <a:pPr marL="0" marR="0" lvl="0" indent="238125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Verdana" pitchFamily="34" charset="0"/>
                <a:ea typeface="Times New Roman" pitchFamily="18" charset="0"/>
                <a:cs typeface="Times New Roman" pitchFamily="18" charset="0"/>
              </a:rPr>
              <a:t>А по возвращении домой навестил меня вскоре один мой товарищ и вытаскивает из сумки книгу.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«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Verdana" pitchFamily="34" charset="0"/>
                <a:ea typeface="Times New Roman" pitchFamily="18" charset="0"/>
                <a:cs typeface="Times New Roman" pitchFamily="18" charset="0"/>
              </a:rPr>
              <a:t>Вот,(1) я нашёл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»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Verdana" pitchFamily="34" charset="0"/>
                <a:ea typeface="Times New Roman" pitchFamily="18" charset="0"/>
                <a:cs typeface="Times New Roman" pitchFamily="18" charset="0"/>
              </a:rPr>
              <a:t>,(2)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–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Verdana" pitchFamily="34" charset="0"/>
                <a:ea typeface="Times New Roman" pitchFamily="18" charset="0"/>
                <a:cs typeface="Times New Roman" pitchFamily="18" charset="0"/>
              </a:rPr>
              <a:t> говорит. Смотрю,(3) а это двадцать шестой том,(4) новенький совсем,(5) золото на нём так и сияет. Конечно,(6) я взяла книгу,(7) поблагодарила,(8) а о собственном своём приобретении ничего не сказала,(9) чтобы не огорчать друга: он ведь радовался,(10) что выполнил мою просьбу.</a:t>
            </a:r>
            <a:endParaRPr kumimoji="0" lang="ru-RU" sz="5400" b="1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rial" pitchFamily="34" charset="0"/>
            </a:endParaRPr>
          </a:p>
        </p:txBody>
      </p:sp>
      <p:sp>
        <p:nvSpPr>
          <p:cNvPr id="3" name="Овал 2"/>
          <p:cNvSpPr/>
          <p:nvPr/>
        </p:nvSpPr>
        <p:spPr>
          <a:xfrm>
            <a:off x="4786314" y="5143512"/>
            <a:ext cx="4214842" cy="114300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6600" b="1" dirty="0" smtClean="0"/>
              <a:t>6</a:t>
            </a:r>
            <a:endParaRPr lang="ru-RU" sz="2000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3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3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3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Rectangle 1"/>
          <p:cNvSpPr>
            <a:spLocks noChangeArrowheads="1"/>
          </p:cNvSpPr>
          <p:nvPr/>
        </p:nvSpPr>
        <p:spPr bwMode="auto">
          <a:xfrm>
            <a:off x="500034" y="142852"/>
            <a:ext cx="8215370" cy="48320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238125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Verdana" pitchFamily="34" charset="0"/>
                <a:ea typeface="Times New Roman" pitchFamily="18" charset="0"/>
                <a:cs typeface="Times New Roman" pitchFamily="18" charset="0"/>
              </a:rPr>
              <a:t>11.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 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Verdana" pitchFamily="34" charset="0"/>
                <a:ea typeface="Times New Roman" pitchFamily="18" charset="0"/>
                <a:cs typeface="Times New Roman" pitchFamily="18" charset="0"/>
              </a:rPr>
              <a:t>Укажите количество грамматических основ в предложении 15. Ответ запишите цифрой.</a:t>
            </a:r>
          </a:p>
          <a:p>
            <a:pPr indent="238125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3600" b="1" dirty="0">
                <a:solidFill>
                  <a:srgbClr val="C00000"/>
                </a:solidFill>
              </a:rPr>
              <a:t>15)Хватит ли у вас привязанности друг к другу, чтобы хотя бы в самую тяжёлую минуту прийти на помощь, или вы будете успокаивать себя рассуждениями о собственной занятости?</a:t>
            </a:r>
          </a:p>
          <a:p>
            <a:pPr marL="0" marR="0" lvl="0" indent="238125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rgbClr val="0070C0"/>
              </a:solidFill>
              <a:effectLst/>
              <a:latin typeface="Arial" pitchFamily="34" charset="0"/>
            </a:endParaRPr>
          </a:p>
        </p:txBody>
      </p:sp>
      <p:sp>
        <p:nvSpPr>
          <p:cNvPr id="4" name="Овал 3"/>
          <p:cNvSpPr/>
          <p:nvPr/>
        </p:nvSpPr>
        <p:spPr>
          <a:xfrm>
            <a:off x="4786314" y="5143512"/>
            <a:ext cx="4214842" cy="114300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8800" b="1" dirty="0" smtClean="0"/>
              <a:t>3</a:t>
            </a:r>
            <a:endParaRPr lang="ru-RU" sz="8800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Rectangle 1"/>
          <p:cNvSpPr>
            <a:spLocks noChangeArrowheads="1"/>
          </p:cNvSpPr>
          <p:nvPr/>
        </p:nvSpPr>
        <p:spPr bwMode="auto">
          <a:xfrm>
            <a:off x="285720" y="214290"/>
            <a:ext cx="8358246" cy="45397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238125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Verdana" pitchFamily="34" charset="0"/>
                <a:ea typeface="Times New Roman" pitchFamily="18" charset="0"/>
                <a:cs typeface="Times New Roman" pitchFamily="18" charset="0"/>
              </a:rPr>
              <a:t>12.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 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Verdana" pitchFamily="34" charset="0"/>
                <a:ea typeface="Times New Roman" pitchFamily="18" charset="0"/>
                <a:cs typeface="Times New Roman" pitchFamily="18" charset="0"/>
              </a:rPr>
              <a:t>В приведённых ниже предложениях из прочитанного текста пронумерованы все запятые. Выпишите цифру, обозначающую запятую между частями сложного предложения, связанными сочинительной связью.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rgbClr val="0070C0"/>
              </a:solidFill>
              <a:effectLst/>
              <a:latin typeface="Arial" pitchFamily="34" charset="0"/>
            </a:endParaRPr>
          </a:p>
          <a:p>
            <a:pPr marL="0" marR="0" lvl="0" indent="238125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 </a:t>
            </a:r>
            <a:endParaRPr kumimoji="0" lang="ru-RU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238125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Verdana" pitchFamily="34" charset="0"/>
                <a:ea typeface="Times New Roman" pitchFamily="18" charset="0"/>
                <a:cs typeface="Times New Roman" pitchFamily="18" charset="0"/>
              </a:rPr>
              <a:t>Расскажу вам историю,(1) как мои друзья помогли мне в одной мелочи.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rial" pitchFamily="34" charset="0"/>
            </a:endParaRPr>
          </a:p>
          <a:p>
            <a:pPr marL="0" marR="0" lvl="0" indent="238125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Verdana" pitchFamily="34" charset="0"/>
                <a:ea typeface="Times New Roman" pitchFamily="18" charset="0"/>
                <a:cs typeface="Times New Roman" pitchFamily="18" charset="0"/>
              </a:rPr>
              <a:t>Я очень люблю читать Диккенса,(2) но в собрании сочинений,(3) которое стоит вон на той книжной полке,(4) не хватало только одного тома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–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Verdana" pitchFamily="34" charset="0"/>
                <a:ea typeface="Times New Roman" pitchFamily="18" charset="0"/>
                <a:cs typeface="Times New Roman" pitchFamily="18" charset="0"/>
              </a:rPr>
              <a:t> двадцать шестого. Как-то раз я попросила друзей купить мне этот том,(5) если он им попадётся в букинистическом магазине. Попросила,(6) а через неделю уехала отдыхать в другой город.</a:t>
            </a:r>
            <a:endParaRPr kumimoji="0" lang="ru-RU" sz="4800" b="1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rial" pitchFamily="34" charset="0"/>
            </a:endParaRPr>
          </a:p>
        </p:txBody>
      </p:sp>
      <p:sp>
        <p:nvSpPr>
          <p:cNvPr id="3" name="Овал 2"/>
          <p:cNvSpPr/>
          <p:nvPr/>
        </p:nvSpPr>
        <p:spPr>
          <a:xfrm>
            <a:off x="4786314" y="5143512"/>
            <a:ext cx="4214842" cy="114300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8800" b="1" dirty="0" smtClean="0"/>
              <a:t>2</a:t>
            </a:r>
            <a:endParaRPr lang="ru-RU" sz="8800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3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3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3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Rectangle 1"/>
          <p:cNvSpPr>
            <a:spLocks noChangeArrowheads="1"/>
          </p:cNvSpPr>
          <p:nvPr/>
        </p:nvSpPr>
        <p:spPr bwMode="auto">
          <a:xfrm>
            <a:off x="285720" y="214290"/>
            <a:ext cx="8643998" cy="43088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238125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Verdana" pitchFamily="34" charset="0"/>
                <a:ea typeface="Times New Roman" pitchFamily="18" charset="0"/>
                <a:cs typeface="Times New Roman" pitchFamily="18" charset="0"/>
              </a:rPr>
              <a:t>13.Среди предложений 13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–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Verdana" pitchFamily="34" charset="0"/>
                <a:ea typeface="Times New Roman" pitchFamily="18" charset="0"/>
                <a:cs typeface="Times New Roman" pitchFamily="18" charset="0"/>
              </a:rPr>
              <a:t>18 найдите сложное предложение с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 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Verdana" pitchFamily="34" charset="0"/>
                <a:ea typeface="Times New Roman" pitchFamily="18" charset="0"/>
                <a:cs typeface="Times New Roman" pitchFamily="18" charset="0"/>
              </a:rPr>
              <a:t>однородным подчинением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 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Verdana" pitchFamily="34" charset="0"/>
                <a:ea typeface="Times New Roman" pitchFamily="18" charset="0"/>
                <a:cs typeface="Times New Roman" pitchFamily="18" charset="0"/>
              </a:rPr>
              <a:t>придаточных. Напишите номер этого предложения.</a:t>
            </a:r>
          </a:p>
          <a:p>
            <a:r>
              <a:rPr lang="ru-RU" sz="2000" b="1" dirty="0">
                <a:solidFill>
                  <a:srgbClr val="C00000"/>
                </a:solidFill>
              </a:rPr>
              <a:t>– (13)Дорогие мои девочки, это вы сейчас так думаете, потому что никаких забот у вас нет. (14)Потом, когда появятся у вас семьи, заботы, личные интересы, а времени свободного будет оставаться всё меньше и меньше, тогда и проверится ваша дружба. (15)Хватит ли у вас привязанности друг к другу, чтобы хотя бы в самую тяжёлую минуту прийти на помощь, или вы будете успокаивать себя рассуждениями о собственной занятости?</a:t>
            </a:r>
          </a:p>
          <a:p>
            <a:r>
              <a:rPr lang="ru-RU" sz="2000" b="1" dirty="0">
                <a:solidFill>
                  <a:srgbClr val="C00000"/>
                </a:solidFill>
              </a:rPr>
              <a:t> </a:t>
            </a:r>
            <a:r>
              <a:rPr lang="ru-RU" sz="2000" b="1" dirty="0" smtClean="0">
                <a:solidFill>
                  <a:srgbClr val="C00000"/>
                </a:solidFill>
              </a:rPr>
              <a:t>– </a:t>
            </a:r>
            <a:r>
              <a:rPr lang="ru-RU" sz="2000" b="1" dirty="0">
                <a:solidFill>
                  <a:srgbClr val="C00000"/>
                </a:solidFill>
              </a:rPr>
              <a:t>(16)Кстати, о мелочах, – продолжала Светлана Леонидовна. – (17)Расскажу вам историю, как мои друзья помогли мне в одной мелочи. (18)Я очень люблю читать Диккенса, но в собрании сочинений, которое стоит вон на той книжной полке, не хватало только одного тома – двадцать шестого.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rial" pitchFamily="34" charset="0"/>
            </a:endParaRPr>
          </a:p>
        </p:txBody>
      </p:sp>
      <p:sp>
        <p:nvSpPr>
          <p:cNvPr id="3" name="Овал 2"/>
          <p:cNvSpPr/>
          <p:nvPr/>
        </p:nvSpPr>
        <p:spPr>
          <a:xfrm>
            <a:off x="4786314" y="5143512"/>
            <a:ext cx="4214842" cy="114300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8800" b="1" dirty="0" smtClean="0"/>
              <a:t>14</a:t>
            </a:r>
            <a:endParaRPr lang="ru-RU" sz="8800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3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3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3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Rectangle 1"/>
          <p:cNvSpPr>
            <a:spLocks noChangeArrowheads="1"/>
          </p:cNvSpPr>
          <p:nvPr/>
        </p:nvSpPr>
        <p:spPr bwMode="auto">
          <a:xfrm>
            <a:off x="428596" y="214290"/>
            <a:ext cx="8358246" cy="52937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238125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Verdana" pitchFamily="34" charset="0"/>
                <a:ea typeface="Times New Roman" pitchFamily="18" charset="0"/>
                <a:cs typeface="Times New Roman" pitchFamily="18" charset="0"/>
              </a:rPr>
              <a:t>14.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 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Verdana" pitchFamily="34" charset="0"/>
                <a:ea typeface="Times New Roman" pitchFamily="18" charset="0"/>
                <a:cs typeface="Times New Roman" pitchFamily="18" charset="0"/>
              </a:rPr>
              <a:t>Среди предложений 28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—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Verdana" pitchFamily="34" charset="0"/>
                <a:ea typeface="Times New Roman" pitchFamily="18" charset="0"/>
                <a:cs typeface="Times New Roman" pitchFamily="18" charset="0"/>
              </a:rPr>
              <a:t>34 найдите сложное предложение с бессоюзной и союзной сочинительной связью между частями. Напишите номер этого предложения.</a:t>
            </a:r>
          </a:p>
          <a:p>
            <a:pPr lvl="0" indent="238125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400" b="1" dirty="0">
                <a:solidFill>
                  <a:srgbClr val="C00000"/>
                </a:solidFill>
              </a:rPr>
              <a:t>(28)Теперь передо мной встала проблема: что делать с двумя одинаковыми книгами. (29)Решила обменять одну книгу, но пришлось расстаться с новеньким томом: старый-то вряд ли кто купит у меня. (30)Проходит какое-то время, и меня навещает мой второй друг. (31)Поговорили мы, выпили чаю, а перед уходом он протягивает мне свёрток в подарок. (32)Я сказала «спасибо», а что там в свёртке было, не посмотрела. (33)Проводила гостя, вернулась в комнату, увидела свёрток, развернула, а там... мой новенький двадцать шестой том.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rial" pitchFamily="34" charset="0"/>
            </a:endParaRPr>
          </a:p>
          <a:p>
            <a:pPr marL="0" marR="0" lvl="0" indent="238125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rial" pitchFamily="34" charset="0"/>
            </a:endParaRPr>
          </a:p>
        </p:txBody>
      </p:sp>
      <p:sp>
        <p:nvSpPr>
          <p:cNvPr id="3" name="Овал 2"/>
          <p:cNvSpPr/>
          <p:nvPr/>
        </p:nvSpPr>
        <p:spPr>
          <a:xfrm>
            <a:off x="4786314" y="5143512"/>
            <a:ext cx="4214842" cy="114300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8800" b="1" dirty="0" smtClean="0"/>
              <a:t>29</a:t>
            </a:r>
            <a:endParaRPr lang="ru-RU" sz="8800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3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3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3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D:\Documents and Settings\муртаза\Мои документы\Downloads\download (4).gif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14480" y="3071810"/>
            <a:ext cx="5715000" cy="1714500"/>
          </a:xfrm>
          <a:prstGeom prst="rect">
            <a:avLst/>
          </a:prstGeom>
          <a:noFill/>
        </p:spPr>
      </p:pic>
      <p:pic>
        <p:nvPicPr>
          <p:cNvPr id="2052" name="Picture 4" descr="D:\Documents and Settings\муртаза\Мои документы\2018 конец\download (4).gif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714480" y="928670"/>
            <a:ext cx="5715000" cy="142875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214282" y="214290"/>
            <a:ext cx="8715436" cy="61863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238125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1. Текст, начинающийся словами  «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Грубость в языке, как и грубость в манерах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».</a:t>
            </a:r>
          </a:p>
          <a:p>
            <a:pPr marL="0" marR="0" lvl="0" indent="238125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Прослушайте текст и напишите сжатое изложение. Учтите, что Вы должны передать главное содержание как каждой </a:t>
            </a:r>
            <a:r>
              <a:rPr kumimoji="0" lang="ru-RU" sz="3600" b="1" i="0" u="none" strike="noStrike" cap="none" normalizeH="0" baseline="0" dirty="0" err="1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микротемы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так и всего текста в целом. Объём изложения — не менее 70 слов. Пишите изложение аккуратно, разборчивым почерком.</a:t>
            </a:r>
            <a:endParaRPr kumimoji="0" lang="ru-RU" sz="3600" b="1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238125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Текст будет прочитан дважды.</a:t>
            </a:r>
            <a:endParaRPr kumimoji="0" lang="ru-RU" sz="7200" b="1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14282" y="179249"/>
            <a:ext cx="8715436" cy="64017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 smtClean="0">
                <a:solidFill>
                  <a:srgbClr val="0070C0"/>
                </a:solidFill>
              </a:rPr>
              <a:t>Грубость в языке, как и грубость в манерах, неряшливость в одежде — очень распространенное явление, и свидетельствует оно о незащищенности человека, о его слабости, а вовсе не о силе. Я уж не говорю о том, что это признак невоспитанности, а иногда и жестокости.</a:t>
            </a:r>
          </a:p>
          <a:p>
            <a:r>
              <a:rPr lang="ru-RU" sz="1600" b="1" dirty="0" smtClean="0">
                <a:solidFill>
                  <a:srgbClr val="0070C0"/>
                </a:solidFill>
              </a:rPr>
              <a:t>   По-настоящему сильный и уравновешенный человек не будет без нужды громко говорить и ругаться. Ведь давно известно, что каждый наш поступок, каждое наше слово отражается на окружающих и враждебно самому дорогому, что есть на свете, — человеческой жизни. И сильный человек, понимая все это, как раз и силен своим благородством и великодушием.</a:t>
            </a:r>
          </a:p>
          <a:p>
            <a:r>
              <a:rPr lang="ru-RU" sz="1600" b="1" dirty="0" smtClean="0">
                <a:solidFill>
                  <a:srgbClr val="0070C0"/>
                </a:solidFill>
              </a:rPr>
              <a:t>   Учиться хорошей, спокойной, интеллигентной речи надо долго и внимательно — прислушиваясь, запоминая, читая. Но хоть и трудно — это нужно, действительно нужно! Наша речь — важнейшая часть не только нашего поведения, но и нашей личности, нашей души, ума, нашей способности не поддаваться влияниям среды, если она «затягивает».   (По Д.С. Лихачеву)  136 слов</a:t>
            </a:r>
          </a:p>
          <a:p>
            <a:pPr algn="ctr"/>
            <a:r>
              <a:rPr lang="ru-RU" sz="2400" b="1" dirty="0" smtClean="0">
                <a:solidFill>
                  <a:srgbClr val="C00000"/>
                </a:solidFill>
              </a:rPr>
              <a:t>Пример сжатого изложения:</a:t>
            </a:r>
          </a:p>
          <a:p>
            <a:endParaRPr lang="ru-RU" sz="1600" b="1" dirty="0" smtClean="0">
              <a:solidFill>
                <a:srgbClr val="0070C0"/>
              </a:solidFill>
            </a:endParaRPr>
          </a:p>
          <a:p>
            <a:r>
              <a:rPr lang="ru-RU" b="1" dirty="0" smtClean="0">
                <a:solidFill>
                  <a:srgbClr val="C00000"/>
                </a:solidFill>
              </a:rPr>
              <a:t>• Грубость в языке, в манерах, неряшливость в одежде — очень распространенное явление, свидетельствующее о незащищенности человека, о его слабости, а иногда и о жестокости. (23)</a:t>
            </a:r>
          </a:p>
          <a:p>
            <a:r>
              <a:rPr lang="ru-RU" b="1" dirty="0" smtClean="0">
                <a:solidFill>
                  <a:srgbClr val="C00000"/>
                </a:solidFill>
              </a:rPr>
              <a:t>• Давно известно, что каждый наш поступок, каждое наше слово отражается на окружающих и враждебно самой человеческой жизни. Сильный человек, понимая все это, как раз и силен своим благородством и великодушием. (30)</a:t>
            </a:r>
          </a:p>
          <a:p>
            <a:r>
              <a:rPr lang="ru-RU" b="1" dirty="0" smtClean="0">
                <a:solidFill>
                  <a:srgbClr val="C00000"/>
                </a:solidFill>
              </a:rPr>
              <a:t>• Учиться хорошей, спокойной, интеллигентной речи действительно нужно, так как она является важнейшей частью не только нашего поведения, но и нашей личности, нашей души, ума, нашей способности не поддаваться влияниям среды. (30)</a:t>
            </a:r>
            <a:endParaRPr lang="ru-RU" b="1" dirty="0">
              <a:solidFill>
                <a:srgbClr val="C00000"/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142852"/>
            <a:ext cx="9001156" cy="70942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100" b="1" dirty="0">
                <a:solidFill>
                  <a:srgbClr val="C00000"/>
                </a:solidFill>
              </a:rPr>
              <a:t>2. В каком варианте ответа содержится информация, необходимая для обоснования ответа на вопрос: «Почему Светлана Леонидовна рассказала девочкам случай из своей жизни?»</a:t>
            </a:r>
          </a:p>
          <a:p>
            <a:r>
              <a:rPr lang="ru-RU" sz="1100" b="1" dirty="0"/>
              <a:t> </a:t>
            </a:r>
            <a:r>
              <a:rPr lang="ru-RU" sz="1400" b="1" dirty="0" smtClean="0">
                <a:solidFill>
                  <a:srgbClr val="0070C0"/>
                </a:solidFill>
              </a:rPr>
              <a:t>1</a:t>
            </a:r>
            <a:r>
              <a:rPr lang="ru-RU" sz="1400" b="1" dirty="0">
                <a:solidFill>
                  <a:srgbClr val="0070C0"/>
                </a:solidFill>
              </a:rPr>
              <a:t>) Она хотела похвастаться перед девочками, какие у неё хорошие и верные друзья.</a:t>
            </a:r>
          </a:p>
          <a:p>
            <a:r>
              <a:rPr lang="ru-RU" sz="1400" b="1" dirty="0">
                <a:solidFill>
                  <a:srgbClr val="0070C0"/>
                </a:solidFill>
              </a:rPr>
              <a:t>2) Она хотела на примере своих друзей продемонстрировать девочкам, что дружба проявляется не только в трудную минуту.</a:t>
            </a:r>
          </a:p>
          <a:p>
            <a:r>
              <a:rPr lang="ru-RU" sz="1400" b="1" dirty="0">
                <a:solidFill>
                  <a:srgbClr val="0070C0"/>
                </a:solidFill>
              </a:rPr>
              <a:t>3) Она хотела продемонстрировать девочкам, что стремление оказать помощь другу может привести к курьёзу.</a:t>
            </a:r>
          </a:p>
          <a:p>
            <a:r>
              <a:rPr lang="ru-RU" sz="1400" b="1" dirty="0">
                <a:solidFill>
                  <a:srgbClr val="0070C0"/>
                </a:solidFill>
              </a:rPr>
              <a:t>4) Она хотела поделиться с девочками своей проблемой: что делать с двумя одинаковыми книгами.</a:t>
            </a:r>
          </a:p>
          <a:p>
            <a:r>
              <a:rPr lang="ru-RU" sz="1100" b="1" dirty="0"/>
              <a:t> </a:t>
            </a:r>
            <a:r>
              <a:rPr lang="ru-RU" sz="1100" b="1" dirty="0" smtClean="0"/>
              <a:t>– </a:t>
            </a:r>
            <a:r>
              <a:rPr lang="ru-RU" sz="1100" b="1" dirty="0"/>
              <a:t>(1)Больше всего на свете я ценю дружбу! – воскликнула Марина.</a:t>
            </a:r>
          </a:p>
          <a:p>
            <a:r>
              <a:rPr lang="ru-RU" sz="1100" b="1" dirty="0"/>
              <a:t> </a:t>
            </a:r>
            <a:r>
              <a:rPr lang="ru-RU" sz="1100" b="1" dirty="0" smtClean="0"/>
              <a:t>– </a:t>
            </a:r>
            <a:r>
              <a:rPr lang="ru-RU" sz="1100" b="1" dirty="0"/>
              <a:t>(2)А что ты понимаешь под дружбой? – полюбопытствовала Светлана Леонидовна.</a:t>
            </a:r>
          </a:p>
          <a:p>
            <a:r>
              <a:rPr lang="ru-RU" sz="1100" b="1" dirty="0"/>
              <a:t> </a:t>
            </a:r>
            <a:r>
              <a:rPr lang="ru-RU" sz="1100" b="1" dirty="0" smtClean="0"/>
              <a:t>– </a:t>
            </a:r>
            <a:r>
              <a:rPr lang="ru-RU" sz="1100" b="1" dirty="0"/>
              <a:t>(3)Дружба… это всё хорошее, что только возможно, – запинаясь и подбирая слова, начала Марина. – (4)Друг всегда приходит на помощь, с ним всегда приятно говорить…</a:t>
            </a:r>
          </a:p>
          <a:p>
            <a:r>
              <a:rPr lang="ru-RU" sz="1100" b="1" dirty="0"/>
              <a:t> </a:t>
            </a:r>
            <a:r>
              <a:rPr lang="ru-RU" sz="1100" b="1" dirty="0" smtClean="0"/>
              <a:t>– </a:t>
            </a:r>
            <a:r>
              <a:rPr lang="ru-RU" sz="1100" b="1" dirty="0"/>
              <a:t>(5)А у вас, Светлана Леонидовна, есть друзья? – спросила Оля.</a:t>
            </a:r>
          </a:p>
          <a:p>
            <a:r>
              <a:rPr lang="ru-RU" sz="1100" b="1" dirty="0"/>
              <a:t> </a:t>
            </a:r>
            <a:r>
              <a:rPr lang="ru-RU" sz="1100" b="1" dirty="0" smtClean="0"/>
              <a:t>– </a:t>
            </a:r>
            <a:r>
              <a:rPr lang="ru-RU" sz="1100" b="1" dirty="0"/>
              <a:t>(6)Есть, Оленька, у меня два друга. (7)Теперь-то мы видимся редко: у них свои семьи, некогда и встретиться, но раньше мы встречались часто.</a:t>
            </a:r>
          </a:p>
          <a:p>
            <a:r>
              <a:rPr lang="ru-RU" sz="1100" b="1" dirty="0"/>
              <a:t> </a:t>
            </a:r>
            <a:r>
              <a:rPr lang="ru-RU" sz="1100" b="1" dirty="0" smtClean="0"/>
              <a:t>– </a:t>
            </a:r>
            <a:r>
              <a:rPr lang="ru-RU" sz="1100" b="1" dirty="0"/>
              <a:t>(8)И они всё для вас готовы сделать? – поинтересовалась Марина.</a:t>
            </a:r>
          </a:p>
          <a:p>
            <a:r>
              <a:rPr lang="ru-RU" sz="1100" b="1" dirty="0"/>
              <a:t> </a:t>
            </a:r>
            <a:r>
              <a:rPr lang="ru-RU" sz="1100" b="1" dirty="0" smtClean="0"/>
              <a:t>– </a:t>
            </a:r>
            <a:r>
              <a:rPr lang="ru-RU" sz="1100" b="1" dirty="0"/>
              <a:t>(9)В трудную минуту они придут на помощь, – с уверенностью ответила Светлана Леонидовна.</a:t>
            </a:r>
          </a:p>
          <a:p>
            <a:r>
              <a:rPr lang="ru-RU" sz="1100" b="1" dirty="0"/>
              <a:t> </a:t>
            </a:r>
            <a:r>
              <a:rPr lang="ru-RU" sz="1100" b="1" dirty="0" smtClean="0"/>
              <a:t>– </a:t>
            </a:r>
            <a:r>
              <a:rPr lang="ru-RU" sz="1100" b="1" dirty="0"/>
              <a:t>(10)А в обычной жизни? – заволновалась Марина. – (11)По-моему, друзья должны приходить на помощь всегда, даже в мелочах.</a:t>
            </a:r>
          </a:p>
          <a:p>
            <a:r>
              <a:rPr lang="ru-RU" sz="1100" b="1" dirty="0"/>
              <a:t> </a:t>
            </a:r>
            <a:r>
              <a:rPr lang="ru-RU" sz="1100" b="1" dirty="0" smtClean="0"/>
              <a:t>(</a:t>
            </a:r>
            <a:r>
              <a:rPr lang="ru-RU" sz="1100" b="1" dirty="0"/>
              <a:t>12)Светлана Леонидовна весело рассмеялась.</a:t>
            </a:r>
          </a:p>
          <a:p>
            <a:r>
              <a:rPr lang="ru-RU" sz="1100" b="1" dirty="0"/>
              <a:t> </a:t>
            </a:r>
            <a:r>
              <a:rPr lang="ru-RU" sz="1100" b="1" dirty="0" smtClean="0"/>
              <a:t>– </a:t>
            </a:r>
            <a:r>
              <a:rPr lang="ru-RU" sz="1100" b="1" dirty="0"/>
              <a:t>(13)Дорогие мои девочки, это вы сейчас так думаете, потому что никаких забот у вас нет. (14)Потом, когда появятся у вас семьи, заботы, личные интересы, а времени свободного будет оставаться всё меньше и меньше, тогда и проверится ваша дружба. (15)Хватит ли у вас привязанности друг к другу, чтобы хотя бы в самую тяжёлую минуту прийти на помощь, или вы будете успокаивать себя рассуждениями о собственной занятости?</a:t>
            </a:r>
          </a:p>
          <a:p>
            <a:r>
              <a:rPr lang="ru-RU" sz="1100" b="1" dirty="0"/>
              <a:t> </a:t>
            </a:r>
            <a:r>
              <a:rPr lang="ru-RU" sz="1100" b="1" dirty="0" smtClean="0"/>
              <a:t>– </a:t>
            </a:r>
            <a:r>
              <a:rPr lang="ru-RU" sz="1100" b="1" dirty="0"/>
              <a:t>(16)Кстати, о мелочах, – продолжала Светлана Леонидовна. – (17)Расскажу вам историю, как мои друзья помогли мне в одной мелочи. (18)Я очень люблю читать Диккенса, но в собрании сочинений, которое стоит вон на той книжной полке, не хватало только одного тома – двадцать шестого. (19)Как-то раз я попросила друзей купить мне этот том, если он им попадётся в букинистическом магазине. (20)Попросила, а через неделю уехала отдыхать в другой город. (21)Там я зашла в один привокзальный магазин, гляжу: стоит мой двадцать шестой том. (22)Сомнений нет, он: старый, потрёпанный, обложка местами покорёжена, а позолота вся облезла, но листы все на месте, книга ещё крепкая, а цена так просто приятная – всего-то три рубля. (23)Я, конечно, сейчас же купила мой потрёпанный том. (24)А по возвращении домой навестил меня вскоре один мой товарищ и вытаскивает из сумки книгу. (25)«Вот, я нашёл», – говорит. (26)Смотрю, а это двадцать шестой том, новенький совсем, золото на нём так и сияет. (27)Конечно, я взяла книгу, поблагодарила, а о собственном своём приобретении ничего не сказала, чтобы не огорчать друга: он ведь радовался, что выполнил мою просьбу.</a:t>
            </a:r>
          </a:p>
          <a:p>
            <a:r>
              <a:rPr lang="ru-RU" sz="1100" b="1" dirty="0"/>
              <a:t> </a:t>
            </a:r>
            <a:r>
              <a:rPr lang="ru-RU" sz="1100" b="1" dirty="0" smtClean="0"/>
              <a:t>(</a:t>
            </a:r>
            <a:r>
              <a:rPr lang="ru-RU" sz="1100" b="1" dirty="0"/>
              <a:t>28)Теперь передо мной встала проблема: что делать с двумя одинаковыми книгами. (29)Решила обменять одну книгу, но пришлось расстаться с новеньким томом: старый-то вряд ли кто купит у меня. (30)Проходит какое-то время, и меня навещает мой второй друг. (31)Поговорили мы, выпили чаю, а перед уходом он протягивает мне свёрток в подарок. (32)Я сказала «спасибо», а что там в свёртке было, не посмотрела. (33)Проводила гостя, вернулась в комнату, увидела свёрток, развернула, а там... мой новенький двадцать шестой том. (34)Именно мой, по пятнышку на последней странице узнала. (35)Вот как получилось.</a:t>
            </a:r>
          </a:p>
          <a:p>
            <a:pPr algn="r"/>
            <a:r>
              <a:rPr lang="ru-RU" sz="1100" b="1" dirty="0"/>
              <a:t> </a:t>
            </a:r>
          </a:p>
          <a:p>
            <a:pPr algn="r"/>
            <a:r>
              <a:rPr lang="ru-RU" sz="1100" b="1" dirty="0"/>
              <a:t>(По Кузнецовой В.Н.) *</a:t>
            </a:r>
          </a:p>
          <a:p>
            <a:r>
              <a:rPr lang="ru-RU" sz="1100" b="1" dirty="0"/>
              <a:t> </a:t>
            </a:r>
          </a:p>
          <a:p>
            <a:endParaRPr lang="ru-RU" sz="1100" b="1" dirty="0"/>
          </a:p>
        </p:txBody>
      </p:sp>
      <p:sp>
        <p:nvSpPr>
          <p:cNvPr id="3" name="Овал 2"/>
          <p:cNvSpPr/>
          <p:nvPr/>
        </p:nvSpPr>
        <p:spPr>
          <a:xfrm>
            <a:off x="8286776" y="2643182"/>
            <a:ext cx="714380" cy="71438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/>
              <a:t>2</a:t>
            </a:r>
            <a:endParaRPr lang="ru-RU" sz="4400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3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3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3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Rectangle 1"/>
          <p:cNvSpPr>
            <a:spLocks noChangeArrowheads="1"/>
          </p:cNvSpPr>
          <p:nvPr/>
        </p:nvSpPr>
        <p:spPr bwMode="auto">
          <a:xfrm>
            <a:off x="214282" y="357166"/>
            <a:ext cx="8715436" cy="56323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238125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Verdana" pitchFamily="34" charset="0"/>
                <a:ea typeface="Times New Roman" pitchFamily="18" charset="0"/>
                <a:cs typeface="Times New Roman" pitchFamily="18" charset="0"/>
              </a:rPr>
              <a:t>3.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 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Verdana" pitchFamily="34" charset="0"/>
                <a:ea typeface="Times New Roman" pitchFamily="18" charset="0"/>
                <a:cs typeface="Times New Roman" pitchFamily="18" charset="0"/>
              </a:rPr>
              <a:t>В каком варианте ответа средством выразительности речи является эпитет?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rgbClr val="0070C0"/>
              </a:solidFill>
              <a:effectLst/>
              <a:latin typeface="Arial" pitchFamily="34" charset="0"/>
            </a:endParaRPr>
          </a:p>
          <a:p>
            <a:pPr marL="0" marR="0" lvl="0" indent="238125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 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238125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Verdana" pitchFamily="34" charset="0"/>
                <a:ea typeface="Times New Roman" pitchFamily="18" charset="0"/>
                <a:cs typeface="Times New Roman" pitchFamily="18" charset="0"/>
              </a:rPr>
              <a:t>1) Потом, когда появятся у вас семьи, заботы, личные интересы, а времени свободного будет оставаться всё меньше и меньше, тогда и проверится ваша дружба.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rial" pitchFamily="34" charset="0"/>
            </a:endParaRPr>
          </a:p>
          <a:p>
            <a:pPr marL="0" marR="0" lvl="0" indent="238125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Verdana" pitchFamily="34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238125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Verdana" pitchFamily="34" charset="0"/>
                <a:ea typeface="Times New Roman" pitchFamily="18" charset="0"/>
                <a:cs typeface="Times New Roman" pitchFamily="18" charset="0"/>
              </a:rPr>
              <a:t>2) Я очень люблю читать Диккенса, но в собрании сочинений, которое стоит вон на той книжной полке, не хватало только одного тома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–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Verdana" pitchFamily="34" charset="0"/>
                <a:ea typeface="Times New Roman" pitchFamily="18" charset="0"/>
                <a:cs typeface="Times New Roman" pitchFamily="18" charset="0"/>
              </a:rPr>
              <a:t> двадцать шестого.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rial" pitchFamily="34" charset="0"/>
            </a:endParaRPr>
          </a:p>
          <a:p>
            <a:pPr marL="0" marR="0" lvl="0" indent="238125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Verdana" pitchFamily="34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238125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Verdana" pitchFamily="34" charset="0"/>
                <a:ea typeface="Times New Roman" pitchFamily="18" charset="0"/>
                <a:cs typeface="Times New Roman" pitchFamily="18" charset="0"/>
              </a:rPr>
              <a:t>3) Как-то раз я попросила друзей купить мне этот том, если он им попадётся в букинистическом магазине.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rial" pitchFamily="34" charset="0"/>
            </a:endParaRPr>
          </a:p>
          <a:p>
            <a:pPr marL="0" marR="0" lvl="0" indent="238125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Verdana" pitchFamily="34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238125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Verdana" pitchFamily="34" charset="0"/>
                <a:ea typeface="Times New Roman" pitchFamily="18" charset="0"/>
                <a:cs typeface="Times New Roman" pitchFamily="18" charset="0"/>
              </a:rPr>
              <a:t>4) Хватит ли у вас привязанности друг к другу, чтобы хотя бы в самую тяжёлую минуту прийти на помощь, или вы будете успокаивать себя рассуждениями о собственной занятости?</a:t>
            </a:r>
            <a:endParaRPr kumimoji="0" lang="ru-RU" sz="4800" b="1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rial" pitchFamily="34" charset="0"/>
            </a:endParaRPr>
          </a:p>
        </p:txBody>
      </p:sp>
      <p:sp>
        <p:nvSpPr>
          <p:cNvPr id="3" name="Овал 2"/>
          <p:cNvSpPr/>
          <p:nvPr/>
        </p:nvSpPr>
        <p:spPr>
          <a:xfrm>
            <a:off x="7715272" y="5715016"/>
            <a:ext cx="1071570" cy="92869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/>
              <a:t>4</a:t>
            </a:r>
            <a:endParaRPr lang="ru-RU" sz="4400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3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3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3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Rectangle 1"/>
          <p:cNvSpPr>
            <a:spLocks noChangeArrowheads="1"/>
          </p:cNvSpPr>
          <p:nvPr/>
        </p:nvSpPr>
        <p:spPr bwMode="auto">
          <a:xfrm>
            <a:off x="214282" y="214290"/>
            <a:ext cx="8786874" cy="6955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238125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Verdana" pitchFamily="34" charset="0"/>
                <a:ea typeface="Times New Roman" pitchFamily="18" charset="0"/>
                <a:cs typeface="Times New Roman" pitchFamily="18" charset="0"/>
              </a:rPr>
              <a:t>4.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 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Verdana" pitchFamily="34" charset="0"/>
                <a:ea typeface="Times New Roman" pitchFamily="18" charset="0"/>
                <a:cs typeface="Times New Roman" pitchFamily="18" charset="0"/>
              </a:rPr>
              <a:t>Из предложений 19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—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Verdana" pitchFamily="34" charset="0"/>
                <a:ea typeface="Times New Roman" pitchFamily="18" charset="0"/>
                <a:cs typeface="Times New Roman" pitchFamily="18" charset="0"/>
              </a:rPr>
              <a:t>23 выпишите слово, в котором правописание приставки определяется её значением 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—</a:t>
            </a:r>
            <a:r>
              <a:rPr kumimoji="0" lang="ru-RU" b="1" i="1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Verdana" pitchFamily="34" charset="0"/>
                <a:ea typeface="Times New Roman" pitchFamily="18" charset="0"/>
                <a:cs typeface="Times New Roman" pitchFamily="18" charset="0"/>
              </a:rPr>
              <a:t>расположение вблизи чего-нибудь.</a:t>
            </a:r>
          </a:p>
          <a:p>
            <a:pPr lvl="0" indent="238125" fontAlgn="base">
              <a:spcBef>
                <a:spcPct val="0"/>
              </a:spcBef>
              <a:spcAft>
                <a:spcPct val="0"/>
              </a:spcAft>
            </a:pPr>
            <a:r>
              <a:rPr lang="ru-RU" sz="2800" b="1" dirty="0" smtClean="0">
                <a:solidFill>
                  <a:srgbClr val="C00000"/>
                </a:solidFill>
              </a:rPr>
              <a:t>(</a:t>
            </a:r>
            <a:r>
              <a:rPr lang="ru-RU" sz="2800" b="1" dirty="0">
                <a:solidFill>
                  <a:srgbClr val="C00000"/>
                </a:solidFill>
              </a:rPr>
              <a:t>19)Как-то раз я попросила друзей купить мне этот том, если он им попадётся в букинистическом магазине. (20)Попросила, а через неделю уехала отдыхать в другой город. (21)Там я зашла в один привокзальный магазин, гляжу: стоит мой двадцать шестой том. (22)Сомнений нет, он: старый, потрёпанный, обложка местами покорёжена, а позолота вся облезла, но листы все на месте, книга ещё крепкая, а цена так просто приятная – всего-то три рубля. (23)Я, конечно, сейчас же купила мой потрёпанный том.</a:t>
            </a:r>
            <a:endParaRPr kumimoji="0" lang="ru-RU" sz="2800" b="1" i="1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Verdana" pitchFamily="34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238125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4400" b="1" i="1" dirty="0">
              <a:solidFill>
                <a:srgbClr val="000000"/>
              </a:solidFill>
              <a:latin typeface="Verdana" pitchFamily="34" charset="0"/>
              <a:cs typeface="Times New Roman" pitchFamily="18" charset="0"/>
            </a:endParaRPr>
          </a:p>
          <a:p>
            <a:pPr marL="0" marR="0" lvl="0" indent="238125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4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3" name="Овал 2"/>
          <p:cNvSpPr/>
          <p:nvPr/>
        </p:nvSpPr>
        <p:spPr>
          <a:xfrm>
            <a:off x="3286116" y="5643578"/>
            <a:ext cx="5357850" cy="100013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 smtClean="0"/>
              <a:t>привокзальный</a:t>
            </a:r>
            <a:endParaRPr lang="ru-RU" sz="4000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3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3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3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Rectangle 1"/>
          <p:cNvSpPr>
            <a:spLocks noChangeArrowheads="1"/>
          </p:cNvSpPr>
          <p:nvPr/>
        </p:nvSpPr>
        <p:spPr bwMode="auto">
          <a:xfrm>
            <a:off x="214282" y="214290"/>
            <a:ext cx="8643998" cy="56323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238125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Verdana" pitchFamily="34" charset="0"/>
                <a:ea typeface="Times New Roman" pitchFamily="18" charset="0"/>
                <a:cs typeface="Times New Roman" pitchFamily="18" charset="0"/>
              </a:rPr>
              <a:t>5.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 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Verdana" pitchFamily="34" charset="0"/>
                <a:ea typeface="Times New Roman" pitchFamily="18" charset="0"/>
                <a:cs typeface="Times New Roman" pitchFamily="18" charset="0"/>
              </a:rPr>
              <a:t>Из предложений 21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—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Verdana" pitchFamily="34" charset="0"/>
                <a:ea typeface="Times New Roman" pitchFamily="18" charset="0"/>
                <a:cs typeface="Times New Roman" pitchFamily="18" charset="0"/>
              </a:rPr>
              <a:t>25 выпишите слово, в котором правописание суффикса определяется правилом: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«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Verdana" pitchFamily="34" charset="0"/>
                <a:ea typeface="Times New Roman" pitchFamily="18" charset="0"/>
                <a:cs typeface="Times New Roman" pitchFamily="18" charset="0"/>
              </a:rPr>
              <a:t>В кратком страдательном причастии прошедшего времени пишется одна буква Н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»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Verdana" pitchFamily="34" charset="0"/>
                <a:ea typeface="Times New Roman" pitchFamily="18" charset="0"/>
                <a:cs typeface="Times New Roman" pitchFamily="18" charset="0"/>
              </a:rPr>
              <a:t>.</a:t>
            </a:r>
          </a:p>
          <a:p>
            <a:pPr lvl="0" indent="238125" fontAlgn="base">
              <a:spcBef>
                <a:spcPct val="0"/>
              </a:spcBef>
              <a:spcAft>
                <a:spcPct val="0"/>
              </a:spcAft>
            </a:pPr>
            <a:r>
              <a:rPr lang="ru-RU" sz="2800" b="1" dirty="0" smtClean="0">
                <a:solidFill>
                  <a:srgbClr val="C00000"/>
                </a:solidFill>
              </a:rPr>
              <a:t>(</a:t>
            </a:r>
            <a:r>
              <a:rPr lang="ru-RU" sz="2800" b="1" dirty="0">
                <a:solidFill>
                  <a:srgbClr val="C00000"/>
                </a:solidFill>
              </a:rPr>
              <a:t>21)Там я зашла в один привокзальный магазин, гляжу: стоит мой двадцать шестой том. (22)Сомнений нет, он: старый, потрёпанный, обложка местами покорёжена, а позолота вся облезла, но листы все на месте, книга ещё крепкая, а цена так просто приятная – всего-то три рубля. (23)Я, конечно, сейчас же купила мой потрёпанный том. (24)А по возвращении домой навестил меня вскоре один мой товарищ и вытаскивает из сумки книгу. (25)«Вот, я нашёл», – говорит.</a:t>
            </a: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rial" pitchFamily="34" charset="0"/>
            </a:endParaRPr>
          </a:p>
        </p:txBody>
      </p:sp>
      <p:sp>
        <p:nvSpPr>
          <p:cNvPr id="3" name="Овал 2"/>
          <p:cNvSpPr/>
          <p:nvPr/>
        </p:nvSpPr>
        <p:spPr>
          <a:xfrm>
            <a:off x="3286116" y="5643578"/>
            <a:ext cx="5357850" cy="100013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 smtClean="0"/>
              <a:t>покорёжена</a:t>
            </a:r>
            <a:endParaRPr lang="ru-RU" sz="4000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3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3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3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Rectangle 1"/>
          <p:cNvSpPr>
            <a:spLocks noChangeArrowheads="1"/>
          </p:cNvSpPr>
          <p:nvPr/>
        </p:nvSpPr>
        <p:spPr bwMode="auto">
          <a:xfrm>
            <a:off x="142844" y="214290"/>
            <a:ext cx="8786874" cy="45243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238125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Verdana" pitchFamily="34" charset="0"/>
                <a:ea typeface="Times New Roman" pitchFamily="18" charset="0"/>
                <a:cs typeface="Times New Roman" pitchFamily="18" charset="0"/>
              </a:rPr>
              <a:t>6.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 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Verdana" pitchFamily="34" charset="0"/>
                <a:ea typeface="Times New Roman" pitchFamily="18" charset="0"/>
                <a:cs typeface="Times New Roman" pitchFamily="18" charset="0"/>
              </a:rPr>
              <a:t>Замените разговорное слово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«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Verdana" pitchFamily="34" charset="0"/>
                <a:ea typeface="Times New Roman" pitchFamily="18" charset="0"/>
                <a:cs typeface="Times New Roman" pitchFamily="18" charset="0"/>
              </a:rPr>
              <a:t>облезла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»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Verdana" pitchFamily="34" charset="0"/>
                <a:ea typeface="Times New Roman" pitchFamily="18" charset="0"/>
                <a:cs typeface="Times New Roman" pitchFamily="18" charset="0"/>
              </a:rPr>
              <a:t> в предложении 22 стилистически нейтральным синонимом. Напишите этот синоним.</a:t>
            </a:r>
          </a:p>
          <a:p>
            <a:pPr lvl="0" indent="238125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3600" b="1" dirty="0">
                <a:solidFill>
                  <a:srgbClr val="C00000"/>
                </a:solidFill>
              </a:rPr>
              <a:t>(22)Сомнений нет, он: старый, потрёпанный, обложка местами покорёжена, а позолота вся облезла, но листы все на месте, книга ещё крепкая, а цена так просто приятная – всего-то три рубля.</a:t>
            </a:r>
            <a:endParaRPr kumimoji="0" lang="ru-RU" sz="3600" b="1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rial" pitchFamily="34" charset="0"/>
            </a:endParaRPr>
          </a:p>
        </p:txBody>
      </p:sp>
      <p:sp>
        <p:nvSpPr>
          <p:cNvPr id="3" name="Овал 2"/>
          <p:cNvSpPr/>
          <p:nvPr/>
        </p:nvSpPr>
        <p:spPr>
          <a:xfrm>
            <a:off x="285720" y="4857760"/>
            <a:ext cx="8358246" cy="178595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 err="1"/>
              <a:t>облупилась|ободралась|стёрлась</a:t>
            </a:r>
            <a:endParaRPr lang="ru-RU" sz="4000" b="1" dirty="0"/>
          </a:p>
          <a:p>
            <a:pPr algn="ctr"/>
            <a:endParaRPr lang="ru-RU" sz="2000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3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3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3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Rectangle 1"/>
          <p:cNvSpPr>
            <a:spLocks noChangeArrowheads="1"/>
          </p:cNvSpPr>
          <p:nvPr/>
        </p:nvSpPr>
        <p:spPr bwMode="auto">
          <a:xfrm>
            <a:off x="214282" y="285728"/>
            <a:ext cx="8715436" cy="34163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238125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Verdana" pitchFamily="34" charset="0"/>
                <a:ea typeface="Times New Roman" pitchFamily="18" charset="0"/>
                <a:cs typeface="Times New Roman" pitchFamily="18" charset="0"/>
              </a:rPr>
              <a:t>7.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 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Verdana" pitchFamily="34" charset="0"/>
                <a:ea typeface="Times New Roman" pitchFamily="18" charset="0"/>
                <a:cs typeface="Times New Roman" pitchFamily="18" charset="0"/>
              </a:rPr>
              <a:t>Замените словосочетание 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«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Verdana" pitchFamily="34" charset="0"/>
                <a:ea typeface="Times New Roman" pitchFamily="18" charset="0"/>
                <a:cs typeface="Times New Roman" pitchFamily="18" charset="0"/>
              </a:rPr>
              <a:t>книжная полка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»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Verdana" pitchFamily="34" charset="0"/>
                <a:ea typeface="Times New Roman" pitchFamily="18" charset="0"/>
                <a:cs typeface="Times New Roman" pitchFamily="18" charset="0"/>
              </a:rPr>
              <a:t>(предложение 18), построенное на основе согласования, синонимичным словосочетанием со связью управление. Напишите получившееся словосочетание.</a:t>
            </a:r>
          </a:p>
          <a:p>
            <a:pPr lvl="0" indent="238125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3600" b="1" dirty="0">
                <a:solidFill>
                  <a:srgbClr val="C00000"/>
                </a:solidFill>
              </a:rPr>
              <a:t>(18)Я очень люблю читать Диккенса, но в собрании сочинений, которое стоит вон на той книжной полке, не хватало только одного тома – двадцать шестого.</a:t>
            </a:r>
            <a:endParaRPr kumimoji="0" lang="ru-RU" sz="3600" b="1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rial" pitchFamily="34" charset="0"/>
            </a:endParaRPr>
          </a:p>
        </p:txBody>
      </p:sp>
      <p:sp>
        <p:nvSpPr>
          <p:cNvPr id="3" name="Овал 2"/>
          <p:cNvSpPr/>
          <p:nvPr/>
        </p:nvSpPr>
        <p:spPr>
          <a:xfrm>
            <a:off x="285720" y="4214818"/>
            <a:ext cx="8358246" cy="242889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 smtClean="0"/>
              <a:t> </a:t>
            </a:r>
          </a:p>
          <a:p>
            <a:pPr algn="ctr"/>
            <a:r>
              <a:rPr lang="ru-RU" sz="3200" b="1" dirty="0" err="1" smtClean="0"/>
              <a:t>полкадлякниг|полкаскнигами</a:t>
            </a:r>
            <a:endParaRPr lang="ru-RU" sz="4000" b="1" dirty="0"/>
          </a:p>
          <a:p>
            <a:pPr algn="ctr"/>
            <a:endParaRPr lang="ru-RU" sz="4000" b="1" dirty="0"/>
          </a:p>
          <a:p>
            <a:pPr algn="ctr"/>
            <a:endParaRPr lang="ru-RU" sz="2000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3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3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3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68</TotalTime>
  <Words>351</Words>
  <Application>Microsoft Office PowerPoint</Application>
  <PresentationFormat>Экран (4:3)</PresentationFormat>
  <Paragraphs>88</Paragraphs>
  <Slides>17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8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муртаза</dc:creator>
  <cp:lastModifiedBy>муртаза</cp:lastModifiedBy>
  <cp:revision>10</cp:revision>
  <dcterms:created xsi:type="dcterms:W3CDTF">2019-04-04T15:18:36Z</dcterms:created>
  <dcterms:modified xsi:type="dcterms:W3CDTF">2019-04-05T02:44:25Z</dcterms:modified>
</cp:coreProperties>
</file>