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6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968EA-68C0-4ADA-A21C-8AE9E578160B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4E000-076D-4C4C-9EF4-D7E3E9C0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968EA-68C0-4ADA-A21C-8AE9E578160B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4E000-076D-4C4C-9EF4-D7E3E9C0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968EA-68C0-4ADA-A21C-8AE9E578160B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4E000-076D-4C4C-9EF4-D7E3E9C0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968EA-68C0-4ADA-A21C-8AE9E578160B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4E000-076D-4C4C-9EF4-D7E3E9C0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968EA-68C0-4ADA-A21C-8AE9E578160B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4E000-076D-4C4C-9EF4-D7E3E9C0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968EA-68C0-4ADA-A21C-8AE9E578160B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4E000-076D-4C4C-9EF4-D7E3E9C0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968EA-68C0-4ADA-A21C-8AE9E578160B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4E000-076D-4C4C-9EF4-D7E3E9C0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968EA-68C0-4ADA-A21C-8AE9E578160B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4E000-076D-4C4C-9EF4-D7E3E9C0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968EA-68C0-4ADA-A21C-8AE9E578160B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4E000-076D-4C4C-9EF4-D7E3E9C0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968EA-68C0-4ADA-A21C-8AE9E578160B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4E000-076D-4C4C-9EF4-D7E3E9C0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968EA-68C0-4ADA-A21C-8AE9E578160B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4E000-076D-4C4C-9EF4-D7E3E9C0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968EA-68C0-4ADA-A21C-8AE9E578160B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4E000-076D-4C4C-9EF4-D7E3E9C0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772400" cy="1470025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Тесты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литературе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/>
              <a:t>I</a:t>
            </a:r>
            <a:r>
              <a:rPr lang="ru-RU" sz="2700" b="1" dirty="0"/>
              <a:t>. Узнайте писателя (поэта) по его краткой биографии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> 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285992"/>
            <a:ext cx="7929618" cy="3857652"/>
          </a:xfrm>
        </p:spPr>
        <p:txBody>
          <a:bodyPr>
            <a:normAutofit lnSpcReduction="10000"/>
          </a:bodyPr>
          <a:lstStyle/>
          <a:p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Его поэтическое наследие составляет всего около 200 стихотворений, но, по выражению А.А.Фета, «эта книжка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небольшая,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томов премногих тяжелей».</a:t>
            </a:r>
          </a:p>
          <a:p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 он был одним из умнейших людей своего времени, европейским дипломатом. Но…даже пушкинская эпоха его просмотрела. Его известность начнется, когда ему пойдет уже шестой десяток лет.</a:t>
            </a:r>
          </a:p>
          <a:p>
            <a:endParaRPr lang="ru-RU" sz="2000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/>
              <a:t>VI</a:t>
            </a:r>
            <a:r>
              <a:rPr lang="ru-RU" b="1" dirty="0"/>
              <a:t>. Автор, произведение, герой.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/>
          </a:p>
          <a:p>
            <a:r>
              <a:rPr lang="ru-RU" dirty="0"/>
              <a:t>1. «Не хочу учиться, хочу жениться». Какому литературному герою принадлежит эта фраза? Укажите произведение и автора.</a:t>
            </a:r>
          </a:p>
          <a:p>
            <a:r>
              <a:rPr lang="ru-RU" dirty="0"/>
              <a:t>2. «На зеркало </a:t>
            </a:r>
            <a:r>
              <a:rPr lang="ru-RU" dirty="0" err="1"/>
              <a:t>неча</a:t>
            </a:r>
            <a:r>
              <a:rPr lang="ru-RU" dirty="0"/>
              <a:t> пенять, коли рожа крива». Эпиграфом к какому произведению является эта пословица? Укажите также автора.</a:t>
            </a:r>
          </a:p>
          <a:p>
            <a:r>
              <a:rPr lang="ru-RU" dirty="0"/>
              <a:t>3. «Растекаться мыслью по древу». Из какого произведения взята эта строчка, ставшая крылатой?</a:t>
            </a:r>
          </a:p>
          <a:p>
            <a:r>
              <a:rPr lang="ru-RU" dirty="0"/>
              <a:t>4. Если внимательно читать «Евгения Онегина», в тексте можно обнаружить слово «сплин». Пушкин дает этому слову русский синоним. Какой?</a:t>
            </a:r>
          </a:p>
          <a:p>
            <a:r>
              <a:rPr lang="ru-RU" dirty="0"/>
              <a:t>5. Кто и о каких героях сказал: «Стихи и проза, лед и пламень…»?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en-US" sz="2800" b="1" dirty="0" smtClean="0"/>
              <a:t>VII</a:t>
            </a:r>
            <a:r>
              <a:rPr lang="ru-RU" sz="2800" b="1" dirty="0"/>
              <a:t>. Кто о ком сказал?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Ваше задание: указать автора произведение и имя того героя, о котором говорится в тексте.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643470"/>
          </a:xfrm>
        </p:spPr>
        <p:txBody>
          <a:bodyPr>
            <a:normAutofit fontScale="25000" lnSpcReduction="20000"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1. «И из уборной выходил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    Подобный ветреной Венере,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    Когда, надев мужской наряд,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    Богиня едет в маскарад»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2. «Он сердцем милый был невежда»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3. «Вы баловник, к лицу ль вам эти лица!»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4. «Скромна, а ничего кроме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    Проказ и ветру на уме.»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5. «Враг дерзости, - всегда застенчиво, несмело…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    Ночь целую с кем можно так </a:t>
            </a:r>
            <a:r>
              <a:rPr lang="ru-RU" sz="4800" b="1" dirty="0" err="1">
                <a:latin typeface="Times New Roman" pitchFamily="18" charset="0"/>
                <a:cs typeface="Times New Roman" pitchFamily="18" charset="0"/>
              </a:rPr>
              <a:t>провесть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!»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6. «Остер, умен, красноречив,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   В друзьях особенно счастлив,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   Вот об себе задумал он высоко…»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7. «Богат, хорош собою,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   Везде был принят как жених.»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8. «Известный человек, солидный,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   И знаков тьму отличья нахватал;»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/>
              <a:t/>
            </a:r>
            <a:br>
              <a:rPr lang="ru-RU" sz="2200" b="1" dirty="0"/>
            </a:br>
            <a:r>
              <a:rPr lang="en-US" sz="2200" b="1" dirty="0" smtClean="0"/>
              <a:t>VIII</a:t>
            </a:r>
            <a:r>
              <a:rPr lang="ru-RU" sz="2200" b="1" dirty="0"/>
              <a:t>. Хорошо ли вы знаете героев комедии А.С. </a:t>
            </a:r>
            <a:r>
              <a:rPr lang="ru-RU" sz="2200" b="1" dirty="0" err="1"/>
              <a:t>Грибоедова</a:t>
            </a:r>
            <a:r>
              <a:rPr lang="ru-RU" sz="2200" b="1" dirty="0"/>
              <a:t> «Горе от ума»?</a:t>
            </a:r>
            <a:r>
              <a:rPr lang="ru-RU" sz="2200" dirty="0"/>
              <a:t> </a:t>
            </a:r>
            <a:br>
              <a:rPr lang="ru-RU" sz="2200" dirty="0"/>
            </a:br>
            <a:r>
              <a:rPr lang="ru-RU" sz="2200" dirty="0"/>
              <a:t>Соедините имя персонажа с его отчеством и фамилией, если таковые имеются.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1. Павел                          а) Степанович                               </a:t>
            </a:r>
            <a:r>
              <a:rPr lang="en-US" dirty="0"/>
              <a:t>a</a:t>
            </a:r>
            <a:r>
              <a:rPr lang="ru-RU" dirty="0"/>
              <a:t>) Скалозуб</a:t>
            </a:r>
          </a:p>
          <a:p>
            <a:r>
              <a:rPr lang="ru-RU" dirty="0"/>
              <a:t>2. Софья                         б) Дмитриевна                               </a:t>
            </a:r>
            <a:r>
              <a:rPr lang="en-US" dirty="0"/>
              <a:t>b</a:t>
            </a:r>
            <a:r>
              <a:rPr lang="ru-RU" dirty="0"/>
              <a:t>) Чацкий</a:t>
            </a:r>
          </a:p>
          <a:p>
            <a:r>
              <a:rPr lang="ru-RU" dirty="0"/>
              <a:t>3. Лизанька                    в) Антонович                                 </a:t>
            </a:r>
            <a:r>
              <a:rPr lang="en-US" dirty="0"/>
              <a:t>c</a:t>
            </a:r>
            <a:r>
              <a:rPr lang="ru-RU" dirty="0"/>
              <a:t>) Молчалин</a:t>
            </a:r>
          </a:p>
          <a:p>
            <a:r>
              <a:rPr lang="ru-RU" dirty="0"/>
              <a:t>4. Алексей                     г) Павловна                                    </a:t>
            </a:r>
            <a:r>
              <a:rPr lang="en-US" dirty="0"/>
              <a:t>d</a:t>
            </a:r>
            <a:r>
              <a:rPr lang="ru-RU" dirty="0"/>
              <a:t>) Фамусов</a:t>
            </a:r>
          </a:p>
          <a:p>
            <a:r>
              <a:rPr lang="ru-RU" dirty="0"/>
              <a:t>5. Сергей                       </a:t>
            </a:r>
            <a:r>
              <a:rPr lang="ru-RU" dirty="0" err="1"/>
              <a:t>д</a:t>
            </a:r>
            <a:r>
              <a:rPr lang="ru-RU" dirty="0"/>
              <a:t>) Афанасьевич                              </a:t>
            </a:r>
            <a:r>
              <a:rPr lang="en-US" dirty="0"/>
              <a:t>e</a:t>
            </a:r>
            <a:r>
              <a:rPr lang="ru-RU" dirty="0"/>
              <a:t>) </a:t>
            </a:r>
            <a:r>
              <a:rPr lang="ru-RU" dirty="0" err="1"/>
              <a:t>Загорецкий</a:t>
            </a:r>
            <a:endParaRPr lang="ru-RU" dirty="0"/>
          </a:p>
          <a:p>
            <a:r>
              <a:rPr lang="ru-RU" dirty="0"/>
              <a:t>6. Александр                 е) Сергеевич                                   </a:t>
            </a:r>
            <a:r>
              <a:rPr lang="en-US" dirty="0"/>
              <a:t>f</a:t>
            </a:r>
            <a:r>
              <a:rPr lang="ru-RU" dirty="0"/>
              <a:t>) Фамусова</a:t>
            </a:r>
          </a:p>
          <a:p>
            <a:r>
              <a:rPr lang="ru-RU" dirty="0"/>
              <a:t>7. Наталья                      ж) Михайлович                             </a:t>
            </a:r>
            <a:r>
              <a:rPr lang="en-US" dirty="0"/>
              <a:t>g</a:t>
            </a:r>
            <a:r>
              <a:rPr lang="ru-RU" dirty="0"/>
              <a:t>) </a:t>
            </a:r>
            <a:r>
              <a:rPr lang="ru-RU" dirty="0" err="1"/>
              <a:t>Горич</a:t>
            </a:r>
            <a:endParaRPr lang="ru-RU" dirty="0"/>
          </a:p>
          <a:p>
            <a:r>
              <a:rPr lang="ru-RU" dirty="0"/>
              <a:t>8. Антон                         </a:t>
            </a:r>
            <a:r>
              <a:rPr lang="ru-RU" dirty="0" err="1"/>
              <a:t>з</a:t>
            </a:r>
            <a:r>
              <a:rPr lang="ru-RU" dirty="0"/>
              <a:t>) Андреевич                                 </a:t>
            </a:r>
            <a:r>
              <a:rPr lang="en-US" dirty="0"/>
              <a:t>h</a:t>
            </a:r>
            <a:r>
              <a:rPr lang="ru-RU" dirty="0"/>
              <a:t>) Репетилова</a:t>
            </a:r>
          </a:p>
          <a:p>
            <a:r>
              <a:rPr lang="ru-RU" dirty="0"/>
              <a:t>9. Платон                       и)  Васильевна                               </a:t>
            </a:r>
            <a:r>
              <a:rPr lang="en-US" dirty="0" err="1"/>
              <a:t>i</a:t>
            </a:r>
            <a:r>
              <a:rPr lang="ru-RU" dirty="0"/>
              <a:t>) </a:t>
            </a:r>
            <a:r>
              <a:rPr lang="ru-RU" dirty="0" err="1"/>
              <a:t>Горич</a:t>
            </a:r>
            <a:endParaRPr lang="ru-RU" dirty="0"/>
          </a:p>
          <a:p>
            <a:r>
              <a:rPr lang="ru-RU" dirty="0"/>
              <a:t>10. Мария                       к) Ивановна                                  </a:t>
            </a:r>
            <a:r>
              <a:rPr lang="en-US" dirty="0"/>
              <a:t>g</a:t>
            </a:r>
            <a:r>
              <a:rPr lang="ru-RU" dirty="0"/>
              <a:t>) </a:t>
            </a:r>
            <a:r>
              <a:rPr lang="ru-RU" dirty="0" err="1"/>
              <a:t>Хлестова</a:t>
            </a:r>
            <a:r>
              <a:rPr lang="ru-RU" dirty="0"/>
              <a:t> 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Ключи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      </a:t>
            </a:r>
            <a:r>
              <a:rPr lang="en-US" dirty="0" smtClean="0"/>
              <a:t>I</a:t>
            </a:r>
            <a:r>
              <a:rPr lang="ru-RU" dirty="0"/>
              <a:t>.  </a:t>
            </a:r>
          </a:p>
          <a:p>
            <a:r>
              <a:rPr lang="ru-RU" dirty="0"/>
              <a:t>1. Ф.И.Тютчев</a:t>
            </a:r>
          </a:p>
          <a:p>
            <a:r>
              <a:rPr lang="ru-RU" dirty="0"/>
              <a:t>2. А.А.Фет</a:t>
            </a:r>
          </a:p>
          <a:p>
            <a:r>
              <a:rPr lang="ru-RU" dirty="0"/>
              <a:t>3. Н.А.Некрасов</a:t>
            </a:r>
          </a:p>
          <a:p>
            <a:r>
              <a:rPr lang="ru-RU" dirty="0"/>
              <a:t>4. Л.Н.Толстой</a:t>
            </a:r>
          </a:p>
          <a:p>
            <a:r>
              <a:rPr lang="ru-RU" dirty="0"/>
              <a:t>5. А.П.Чехов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ключи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                                      </a:t>
            </a:r>
            <a:r>
              <a:rPr lang="en-US" dirty="0" smtClean="0"/>
              <a:t>II</a:t>
            </a:r>
            <a:r>
              <a:rPr lang="ru-RU" dirty="0"/>
              <a:t>.  </a:t>
            </a:r>
          </a:p>
          <a:p>
            <a:r>
              <a:rPr lang="ru-RU" dirty="0"/>
              <a:t>1. г)</a:t>
            </a:r>
          </a:p>
          <a:p>
            <a:r>
              <a:rPr lang="ru-RU" dirty="0"/>
              <a:t>2. в)</a:t>
            </a:r>
          </a:p>
          <a:p>
            <a:r>
              <a:rPr lang="ru-RU" dirty="0"/>
              <a:t>3. а)</a:t>
            </a:r>
          </a:p>
          <a:p>
            <a:r>
              <a:rPr lang="ru-RU" dirty="0"/>
              <a:t>4. е)</a:t>
            </a:r>
          </a:p>
          <a:p>
            <a:r>
              <a:rPr lang="ru-RU" dirty="0"/>
              <a:t>5. ж)</a:t>
            </a:r>
          </a:p>
          <a:p>
            <a:r>
              <a:rPr lang="ru-RU" dirty="0"/>
              <a:t>6. </a:t>
            </a:r>
            <a:r>
              <a:rPr lang="ru-RU" dirty="0" err="1"/>
              <a:t>д</a:t>
            </a:r>
            <a:r>
              <a:rPr lang="ru-RU" dirty="0"/>
              <a:t>)</a:t>
            </a:r>
          </a:p>
          <a:p>
            <a:r>
              <a:rPr lang="ru-RU" dirty="0"/>
              <a:t>7. б)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ключи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dirty="0" smtClean="0"/>
              <a:t>                                                                                          </a:t>
            </a:r>
            <a:r>
              <a:rPr lang="en-US" dirty="0" smtClean="0"/>
              <a:t>III</a:t>
            </a:r>
            <a:r>
              <a:rPr lang="ru-RU" dirty="0"/>
              <a:t>.</a:t>
            </a:r>
          </a:p>
          <a:p>
            <a:r>
              <a:rPr lang="ru-RU" dirty="0"/>
              <a:t> </a:t>
            </a:r>
            <a:r>
              <a:rPr lang="ru-RU" sz="55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55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500" b="1" dirty="0" err="1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55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55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5500" b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55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5500" b="1" dirty="0">
                <a:latin typeface="Times New Roman" pitchFamily="18" charset="0"/>
                <a:cs typeface="Times New Roman" pitchFamily="18" charset="0"/>
              </a:rPr>
              <a:t>3. е)</a:t>
            </a:r>
          </a:p>
          <a:p>
            <a:r>
              <a:rPr lang="ru-RU" sz="5500" b="1" dirty="0">
                <a:latin typeface="Times New Roman" pitchFamily="18" charset="0"/>
                <a:cs typeface="Times New Roman" pitchFamily="18" charset="0"/>
              </a:rPr>
              <a:t>4. а)</a:t>
            </a:r>
          </a:p>
          <a:p>
            <a:r>
              <a:rPr lang="ru-RU" sz="5500" b="1" dirty="0">
                <a:latin typeface="Times New Roman" pitchFamily="18" charset="0"/>
                <a:cs typeface="Times New Roman" pitchFamily="18" charset="0"/>
              </a:rPr>
              <a:t>5. б)</a:t>
            </a:r>
          </a:p>
          <a:p>
            <a:r>
              <a:rPr lang="ru-RU" sz="5500" b="1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5500" b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55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5500" b="1" dirty="0">
                <a:latin typeface="Times New Roman" pitchFamily="18" charset="0"/>
                <a:cs typeface="Times New Roman" pitchFamily="18" charset="0"/>
              </a:rPr>
              <a:t>7. л)</a:t>
            </a:r>
          </a:p>
          <a:p>
            <a:r>
              <a:rPr lang="ru-RU" sz="5500" b="1" dirty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5500" b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55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5500" b="1" dirty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5500" b="1" dirty="0" err="1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55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dirty="0" smtClean="0"/>
              <a:t>                          </a:t>
            </a: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. в)</a:t>
            </a:r>
          </a:p>
          <a:p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                          11</a:t>
            </a:r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. к)</a:t>
            </a:r>
          </a:p>
          <a:p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12</a:t>
            </a:r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. г)</a:t>
            </a:r>
          </a:p>
          <a:p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13</a:t>
            </a:r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. л)</a:t>
            </a:r>
          </a:p>
          <a:p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14</a:t>
            </a:r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b="1" dirty="0" err="1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15</a:t>
            </a:r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. ж)</a:t>
            </a:r>
          </a:p>
          <a:p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16</a:t>
            </a:r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. к)</a:t>
            </a:r>
          </a:p>
          <a:p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17</a:t>
            </a:r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. к)</a:t>
            </a:r>
          </a:p>
          <a:p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18</a:t>
            </a:r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. к)</a:t>
            </a:r>
          </a:p>
          <a:p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19</a:t>
            </a:r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. г)</a:t>
            </a:r>
          </a:p>
          <a:p>
            <a:endParaRPr lang="ru-RU" sz="6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ключи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   </a:t>
            </a:r>
            <a:r>
              <a:rPr lang="en-US" dirty="0" smtClean="0"/>
              <a:t>IV</a:t>
            </a:r>
            <a:endParaRPr lang="ru-RU" dirty="0" smtClean="0"/>
          </a:p>
          <a:p>
            <a:r>
              <a:rPr lang="en-US" dirty="0" smtClean="0"/>
              <a:t>IV</a:t>
            </a:r>
            <a:r>
              <a:rPr lang="ru-RU" dirty="0"/>
              <a:t>. «Горе от ума»                   «Евгений </a:t>
            </a:r>
            <a:r>
              <a:rPr lang="ru-RU" dirty="0" smtClean="0"/>
              <a:t>                   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Онегин</a:t>
            </a:r>
            <a:r>
              <a:rPr lang="ru-RU" dirty="0"/>
              <a:t>»</a:t>
            </a:r>
          </a:p>
          <a:p>
            <a:r>
              <a:rPr lang="ru-RU" dirty="0" smtClean="0"/>
              <a:t>  </a:t>
            </a:r>
            <a:r>
              <a:rPr lang="ru-RU" dirty="0"/>
              <a:t>А.С.Грибоедов             </a:t>
            </a:r>
            <a:r>
              <a:rPr lang="ru-RU" dirty="0" smtClean="0"/>
              <a:t>          А.С.Пушкин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1,2,4,5,9,10,12,13             </a:t>
            </a:r>
            <a:r>
              <a:rPr lang="ru-RU" dirty="0" smtClean="0"/>
              <a:t>     3,6,7,8,11</a:t>
            </a:r>
            <a:endParaRPr lang="ru-RU" dirty="0"/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ключи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sz="4000" b="1" dirty="0" smtClean="0"/>
              <a:t>                                                                               </a:t>
            </a:r>
            <a:r>
              <a:rPr lang="en-US" sz="4000" b="1" dirty="0" smtClean="0"/>
              <a:t>V</a:t>
            </a:r>
            <a:r>
              <a:rPr lang="ru-RU" sz="4000" b="1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</a:p>
          <a:p>
            <a:r>
              <a:rPr lang="ru-RU" dirty="0"/>
              <a:t>1. </a:t>
            </a:r>
            <a:r>
              <a:rPr lang="ru-RU" dirty="0" err="1"/>
              <a:t>д</a:t>
            </a:r>
            <a:r>
              <a:rPr lang="ru-RU" dirty="0"/>
              <a:t>)</a:t>
            </a:r>
          </a:p>
          <a:p>
            <a:r>
              <a:rPr lang="ru-RU" dirty="0"/>
              <a:t>2. а)</a:t>
            </a:r>
          </a:p>
          <a:p>
            <a:r>
              <a:rPr lang="ru-RU" dirty="0"/>
              <a:t>3. г)</a:t>
            </a:r>
          </a:p>
          <a:p>
            <a:r>
              <a:rPr lang="ru-RU" dirty="0"/>
              <a:t>4. б)</a:t>
            </a:r>
          </a:p>
          <a:p>
            <a:r>
              <a:rPr lang="ru-RU" dirty="0"/>
              <a:t>5. </a:t>
            </a:r>
            <a:r>
              <a:rPr lang="ru-RU" dirty="0" err="1"/>
              <a:t>з</a:t>
            </a:r>
            <a:r>
              <a:rPr lang="ru-RU" dirty="0"/>
              <a:t>)</a:t>
            </a:r>
          </a:p>
          <a:p>
            <a:r>
              <a:rPr lang="ru-RU" dirty="0"/>
              <a:t>6. </a:t>
            </a:r>
            <a:r>
              <a:rPr lang="ru-RU" dirty="0" err="1"/>
              <a:t>д</a:t>
            </a:r>
            <a:r>
              <a:rPr lang="ru-RU" dirty="0"/>
              <a:t>)</a:t>
            </a:r>
          </a:p>
          <a:p>
            <a:r>
              <a:rPr lang="ru-RU" dirty="0"/>
              <a:t>7. ж)</a:t>
            </a:r>
          </a:p>
          <a:p>
            <a:r>
              <a:rPr lang="ru-RU" dirty="0"/>
              <a:t>8. г)</a:t>
            </a:r>
          </a:p>
          <a:p>
            <a:r>
              <a:rPr lang="ru-RU" dirty="0"/>
              <a:t>9. в)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10. а)</a:t>
            </a:r>
          </a:p>
          <a:p>
            <a:r>
              <a:rPr lang="ru-RU" dirty="0"/>
              <a:t>11. б)</a:t>
            </a:r>
          </a:p>
          <a:p>
            <a:r>
              <a:rPr lang="ru-RU" dirty="0"/>
              <a:t>12. ж)</a:t>
            </a:r>
          </a:p>
          <a:p>
            <a:r>
              <a:rPr lang="ru-RU" dirty="0"/>
              <a:t>13. </a:t>
            </a:r>
            <a:r>
              <a:rPr lang="ru-RU" dirty="0" err="1"/>
              <a:t>д</a:t>
            </a:r>
            <a:r>
              <a:rPr lang="ru-RU" dirty="0"/>
              <a:t>)</a:t>
            </a:r>
          </a:p>
          <a:p>
            <a:r>
              <a:rPr lang="ru-RU" dirty="0"/>
              <a:t>14. г)</a:t>
            </a:r>
          </a:p>
          <a:p>
            <a:r>
              <a:rPr lang="ru-RU" dirty="0"/>
              <a:t>15. е)</a:t>
            </a:r>
          </a:p>
          <a:p>
            <a:r>
              <a:rPr lang="ru-RU" dirty="0"/>
              <a:t>16. б)</a:t>
            </a:r>
          </a:p>
          <a:p>
            <a:r>
              <a:rPr lang="ru-RU" dirty="0"/>
              <a:t>17. ж)</a:t>
            </a:r>
          </a:p>
          <a:p>
            <a:r>
              <a:rPr lang="ru-RU" dirty="0"/>
              <a:t>18. б)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ключи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                                 VI</a:t>
            </a:r>
            <a:r>
              <a:rPr lang="ru-RU" dirty="0"/>
              <a:t>. </a:t>
            </a:r>
          </a:p>
          <a:p>
            <a:r>
              <a:rPr lang="ru-RU" dirty="0"/>
              <a:t>1. Митрофанушка. Фонвизин - «Недоросль»</a:t>
            </a:r>
          </a:p>
          <a:p>
            <a:r>
              <a:rPr lang="ru-RU" dirty="0"/>
              <a:t>2. Н.В.Гоголь - «Ревизор»</a:t>
            </a:r>
          </a:p>
          <a:p>
            <a:r>
              <a:rPr lang="ru-RU" dirty="0"/>
              <a:t>3. «Слово о полку Игореве»</a:t>
            </a:r>
          </a:p>
          <a:p>
            <a:r>
              <a:rPr lang="ru-RU" dirty="0"/>
              <a:t>4. Слово «хандра»</a:t>
            </a:r>
          </a:p>
          <a:p>
            <a:r>
              <a:rPr lang="ru-RU" dirty="0"/>
              <a:t>5. Пушкин, об Онегине и Ленском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ключи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                                                 VII</a:t>
            </a:r>
            <a:r>
              <a:rPr lang="ru-RU" dirty="0"/>
              <a:t>.</a:t>
            </a:r>
          </a:p>
          <a:p>
            <a:r>
              <a:rPr lang="ru-RU" dirty="0"/>
              <a:t>1. Евгений Онегин, «Евгений Онегин», А.С.Пушкин</a:t>
            </a:r>
          </a:p>
          <a:p>
            <a:r>
              <a:rPr lang="ru-RU" dirty="0"/>
              <a:t>2. Владимир Ленский, «Евгений Онегин», А.С.Пушкин</a:t>
            </a:r>
          </a:p>
          <a:p>
            <a:r>
              <a:rPr lang="ru-RU" dirty="0"/>
              <a:t>3. Павел Афанасьевич Фамусов, «Горе от ума», А.С.Грибоедов</a:t>
            </a:r>
          </a:p>
          <a:p>
            <a:r>
              <a:rPr lang="ru-RU" dirty="0"/>
              <a:t>4. Лиза, «Горе от ума», А.С.Грибоедов</a:t>
            </a:r>
          </a:p>
          <a:p>
            <a:r>
              <a:rPr lang="ru-RU" dirty="0"/>
              <a:t>5. Алексей Молчалин, «Горе от ума», А.С.Грибоедов</a:t>
            </a:r>
          </a:p>
          <a:p>
            <a:r>
              <a:rPr lang="ru-RU" dirty="0"/>
              <a:t>6. Александр Чацкий, «Горе от ума», А.С.Грибоедов</a:t>
            </a:r>
          </a:p>
          <a:p>
            <a:r>
              <a:rPr lang="ru-RU" dirty="0"/>
              <a:t>7. Владимир Ленский, «Евгений Онегин», А.С.Пушкин</a:t>
            </a:r>
          </a:p>
          <a:p>
            <a:r>
              <a:rPr lang="ru-RU" dirty="0"/>
              <a:t>8. Полковник Скалозуб, «Горе от ума», А.С.Грибоедов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> </a:t>
            </a:r>
            <a:r>
              <a:rPr lang="ru-RU" sz="3600" b="1" dirty="0"/>
              <a:t>Узнайте писателя (поэта) по его краткой биографии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2. Настоящее признание пришло к нему уже после смерти. При его жизни его творчество вызывало раздражение и неприятие многих современников. Так о его стихах отозвался Н.Г.Чернышевский: «… все они такого содержания, что их могла бы написать лошадь, если б выучилась писать стихи, - везде речь идет лишь о впечатлениях и желаниях, существующих и у лошадей, и у человека».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357321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ключи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500306"/>
            <a:ext cx="8143932" cy="3786214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VIII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  <a:p>
            <a:r>
              <a:rPr lang="ru-RU" b="1" dirty="0">
                <a:solidFill>
                  <a:schemeClr val="tx1"/>
                </a:solidFill>
              </a:rPr>
              <a:t>1. </a:t>
            </a:r>
            <a:r>
              <a:rPr lang="ru-RU" b="1" dirty="0" err="1">
                <a:solidFill>
                  <a:schemeClr val="tx1"/>
                </a:solidFill>
              </a:rPr>
              <a:t>д</a:t>
            </a:r>
            <a:r>
              <a:rPr lang="ru-RU" b="1" dirty="0">
                <a:solidFill>
                  <a:schemeClr val="tx1"/>
                </a:solidFill>
              </a:rPr>
              <a:t>), </a:t>
            </a:r>
            <a:r>
              <a:rPr lang="en-US" b="1" dirty="0">
                <a:solidFill>
                  <a:schemeClr val="tx1"/>
                </a:solidFill>
              </a:rPr>
              <a:t>d</a:t>
            </a:r>
            <a:r>
              <a:rPr lang="ru-RU" b="1" dirty="0">
                <a:solidFill>
                  <a:schemeClr val="tx1"/>
                </a:solidFill>
              </a:rPr>
              <a:t>)</a:t>
            </a:r>
          </a:p>
          <a:p>
            <a:r>
              <a:rPr lang="ru-RU" b="1" dirty="0">
                <a:solidFill>
                  <a:schemeClr val="tx1"/>
                </a:solidFill>
              </a:rPr>
              <a:t>2. г), </a:t>
            </a:r>
            <a:r>
              <a:rPr lang="en-US" b="1" dirty="0">
                <a:solidFill>
                  <a:schemeClr val="tx1"/>
                </a:solidFill>
              </a:rPr>
              <a:t>f</a:t>
            </a:r>
            <a:r>
              <a:rPr lang="ru-RU" b="1" dirty="0">
                <a:solidFill>
                  <a:schemeClr val="tx1"/>
                </a:solidFill>
              </a:rPr>
              <a:t>)</a:t>
            </a:r>
          </a:p>
          <a:p>
            <a:r>
              <a:rPr lang="ru-RU" b="1" dirty="0">
                <a:solidFill>
                  <a:schemeClr val="tx1"/>
                </a:solidFill>
              </a:rPr>
              <a:t>3. -, -</a:t>
            </a:r>
          </a:p>
          <a:p>
            <a:r>
              <a:rPr lang="ru-RU" b="1" dirty="0">
                <a:solidFill>
                  <a:schemeClr val="tx1"/>
                </a:solidFill>
              </a:rPr>
              <a:t>4. а), с)</a:t>
            </a:r>
          </a:p>
          <a:p>
            <a:r>
              <a:rPr lang="ru-RU" b="1" dirty="0">
                <a:solidFill>
                  <a:schemeClr val="tx1"/>
                </a:solidFill>
              </a:rPr>
              <a:t>5. е), а)</a:t>
            </a:r>
          </a:p>
          <a:p>
            <a:r>
              <a:rPr lang="ru-RU" b="1" dirty="0">
                <a:solidFill>
                  <a:schemeClr val="tx1"/>
                </a:solidFill>
              </a:rPr>
              <a:t>6. </a:t>
            </a:r>
            <a:r>
              <a:rPr lang="ru-RU" b="1" dirty="0" err="1">
                <a:solidFill>
                  <a:schemeClr val="tx1"/>
                </a:solidFill>
              </a:rPr>
              <a:t>з</a:t>
            </a:r>
            <a:r>
              <a:rPr lang="ru-RU" b="1" dirty="0">
                <a:solidFill>
                  <a:schemeClr val="tx1"/>
                </a:solidFill>
              </a:rPr>
              <a:t>), </a:t>
            </a:r>
            <a:r>
              <a:rPr lang="en-US" b="1" dirty="0">
                <a:solidFill>
                  <a:schemeClr val="tx1"/>
                </a:solidFill>
              </a:rPr>
              <a:t>b</a:t>
            </a:r>
            <a:r>
              <a:rPr lang="ru-RU" b="1" dirty="0">
                <a:solidFill>
                  <a:schemeClr val="tx1"/>
                </a:solidFill>
              </a:rPr>
              <a:t>)</a:t>
            </a:r>
          </a:p>
          <a:p>
            <a:r>
              <a:rPr lang="ru-RU" b="1" dirty="0">
                <a:solidFill>
                  <a:schemeClr val="tx1"/>
                </a:solidFill>
              </a:rPr>
              <a:t>7. б), </a:t>
            </a:r>
            <a:r>
              <a:rPr lang="en-US" b="1" dirty="0">
                <a:solidFill>
                  <a:schemeClr val="tx1"/>
                </a:solidFill>
              </a:rPr>
              <a:t>d</a:t>
            </a:r>
            <a:r>
              <a:rPr lang="ru-RU" b="1" dirty="0">
                <a:solidFill>
                  <a:schemeClr val="tx1"/>
                </a:solidFill>
              </a:rPr>
              <a:t>)</a:t>
            </a:r>
          </a:p>
          <a:p>
            <a:r>
              <a:rPr lang="ru-RU" b="1" dirty="0">
                <a:solidFill>
                  <a:schemeClr val="tx1"/>
                </a:solidFill>
              </a:rPr>
              <a:t>8. в), </a:t>
            </a:r>
            <a:r>
              <a:rPr lang="en-US" b="1" dirty="0">
                <a:solidFill>
                  <a:schemeClr val="tx1"/>
                </a:solidFill>
              </a:rPr>
              <a:t>e</a:t>
            </a:r>
            <a:r>
              <a:rPr lang="ru-RU" b="1" dirty="0">
                <a:solidFill>
                  <a:schemeClr val="tx1"/>
                </a:solidFill>
              </a:rPr>
              <a:t>)</a:t>
            </a:r>
          </a:p>
          <a:p>
            <a:r>
              <a:rPr lang="ru-RU" b="1" dirty="0">
                <a:solidFill>
                  <a:schemeClr val="tx1"/>
                </a:solidFill>
              </a:rPr>
              <a:t>9. ж), </a:t>
            </a:r>
            <a:r>
              <a:rPr lang="en-US" b="1" dirty="0" err="1">
                <a:solidFill>
                  <a:schemeClr val="tx1"/>
                </a:solidFill>
              </a:rPr>
              <a:t>i</a:t>
            </a:r>
            <a:r>
              <a:rPr lang="ru-RU" b="1" dirty="0">
                <a:solidFill>
                  <a:schemeClr val="tx1"/>
                </a:solidFill>
              </a:rPr>
              <a:t>)</a:t>
            </a:r>
          </a:p>
          <a:p>
            <a:r>
              <a:rPr lang="ru-RU" b="1" dirty="0">
                <a:solidFill>
                  <a:schemeClr val="tx1"/>
                </a:solidFill>
              </a:rPr>
              <a:t>10. Такого персонажа в произведении нет</a:t>
            </a:r>
          </a:p>
          <a:p>
            <a:r>
              <a:rPr lang="ru-RU" b="1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МКОУ «</a:t>
            </a:r>
            <a:r>
              <a:rPr lang="ru-RU" dirty="0" err="1" smtClean="0"/>
              <a:t>Игалинская</a:t>
            </a:r>
            <a:r>
              <a:rPr lang="ru-RU" dirty="0" smtClean="0"/>
              <a:t> СОШ»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Из коллекции           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Эфендиева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М.М.</a:t>
            </a:r>
          </a:p>
          <a:p>
            <a:pPr algn="ctr">
              <a:buNone/>
            </a:pPr>
            <a:r>
              <a:rPr lang="ru-RU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2017/18 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smtClean="0"/>
              <a:t> </a:t>
            </a:r>
            <a:r>
              <a:rPr lang="ru-RU" sz="3200" b="1" dirty="0"/>
              <a:t>Узнайте писателя (поэта) по его краткой биографии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 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3. Он был самым популярным поэтом </a:t>
            </a:r>
            <a:r>
              <a:rPr lang="en-US" dirty="0"/>
              <a:t>XIX </a:t>
            </a:r>
            <a:r>
              <a:rPr lang="ru-RU" dirty="0"/>
              <a:t>века. Он возбудил в народе интерес к стихам, а его упрекали в том, что в первую очередь он был поэтом-гражданином, поэтом-трибуном. В свое время издавал лучший в России литературный журнал «Современник».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 Узнайте писателя (поэта) по его краткой биографии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 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4. Всю свою жизнь искал истину, смысл жизни. Как офицер принимал участие и в Кавказской, и в Крымской войне, а полученные впечатления с блеском использовал в своих рассказах. Свое первое произведение написал на Кавказе, а опубликовал его знаменитый «Современник».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> </a:t>
            </a:r>
            <a:r>
              <a:rPr lang="ru-RU" sz="3600" b="1" dirty="0"/>
              <a:t>Узнайте писателя (поэта) по его краткой биографии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5. Родился в Таганроге, а по полученной в университете профессии он – врач. Известен тонкими психологическими рассказами, пьесами, получившими широкую известность. 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sz="2000" b="1" dirty="0" smtClean="0"/>
              <a:t>II</a:t>
            </a:r>
            <a:r>
              <a:rPr lang="ru-RU" sz="2000" b="1" dirty="0"/>
              <a:t>. Кто где жил?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 Русская усадьба – особый элемент культуры дореволюционной России. В усадьбах собирались писатели, поэты, художники, талантливые люди эпохи. Соедините имена писателей и поэтов с названием их родовых усадеб и поместий.</a:t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>
            <a:normAutofit/>
          </a:bodyPr>
          <a:lstStyle/>
          <a:p>
            <a:r>
              <a:rPr lang="ru-RU" sz="2000" b="1" dirty="0"/>
              <a:t>1. </a:t>
            </a:r>
            <a:r>
              <a:rPr lang="ru-RU" sz="2000" b="1" dirty="0" err="1"/>
              <a:t>Мураново</a:t>
            </a:r>
            <a:r>
              <a:rPr lang="ru-RU" sz="2000" b="1" dirty="0"/>
              <a:t>                                                                         а) Н.А. Некрасов</a:t>
            </a:r>
          </a:p>
          <a:p>
            <a:r>
              <a:rPr lang="ru-RU" sz="2000" b="1" dirty="0"/>
              <a:t>2. Воробьевка                                                                      б) А.А. Блок </a:t>
            </a:r>
          </a:p>
          <a:p>
            <a:r>
              <a:rPr lang="ru-RU" sz="2000" b="1" dirty="0"/>
              <a:t>3. </a:t>
            </a:r>
            <a:r>
              <a:rPr lang="ru-RU" sz="2000" b="1" dirty="0" err="1"/>
              <a:t>Карабиха</a:t>
            </a:r>
            <a:r>
              <a:rPr lang="ru-RU" sz="2000" b="1" dirty="0"/>
              <a:t>                                                                          в) А.А. Фет</a:t>
            </a:r>
          </a:p>
          <a:p>
            <a:r>
              <a:rPr lang="ru-RU" sz="2000" b="1" dirty="0"/>
              <a:t>4. </a:t>
            </a:r>
            <a:r>
              <a:rPr lang="ru-RU" sz="2000" b="1" dirty="0" err="1"/>
              <a:t>Спасское-Лутовиново</a:t>
            </a:r>
            <a:r>
              <a:rPr lang="ru-RU" sz="2000" b="1" dirty="0"/>
              <a:t>                                                    г) Ф.И. Тютчев</a:t>
            </a:r>
          </a:p>
          <a:p>
            <a:r>
              <a:rPr lang="ru-RU" sz="2000" b="1" dirty="0"/>
              <a:t>5. Михайловское                                                                 </a:t>
            </a:r>
            <a:r>
              <a:rPr lang="ru-RU" sz="2000" b="1" dirty="0" err="1"/>
              <a:t>д</a:t>
            </a:r>
            <a:r>
              <a:rPr lang="ru-RU" sz="2000" b="1" dirty="0"/>
              <a:t>) Л.Н. Толстой</a:t>
            </a:r>
          </a:p>
          <a:p>
            <a:r>
              <a:rPr lang="ru-RU" sz="2000" b="1" dirty="0"/>
              <a:t>6. Ясная Поляна                                                                  е) И.С. Тургенев</a:t>
            </a:r>
          </a:p>
          <a:p>
            <a:r>
              <a:rPr lang="ru-RU" sz="2000" b="1" dirty="0"/>
              <a:t>7. </a:t>
            </a:r>
            <a:r>
              <a:rPr lang="ru-RU" sz="2000" b="1" dirty="0" err="1"/>
              <a:t>Шахматово</a:t>
            </a:r>
            <a:r>
              <a:rPr lang="ru-RU" sz="2000" b="1" dirty="0"/>
              <a:t>                                                                      ж) А.С. Пушкин</a:t>
            </a:r>
          </a:p>
          <a:p>
            <a:endParaRPr lang="ru-RU" sz="2000" b="1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/>
              <a:t/>
            </a:r>
            <a:br>
              <a:rPr lang="ru-RU" sz="2200" b="1" dirty="0"/>
            </a:br>
            <a:r>
              <a:rPr lang="en-US" sz="2200" b="1" dirty="0" smtClean="0"/>
              <a:t>III</a:t>
            </a:r>
            <a:r>
              <a:rPr lang="ru-RU" sz="2200" b="1" dirty="0"/>
              <a:t>.  Автор и крылатые выражения.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Сейчас эти выражения знакомы всем. Но, к сожалению, мало кто знает, кто является их создателями. Попробуйте соединить крылатые выражения с их авторами.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/>
              <a:t>1. Больше поэтов, хороших и разных.</a:t>
            </a:r>
          </a:p>
          <a:p>
            <a:r>
              <a:rPr lang="ru-RU" dirty="0"/>
              <a:t>2. В человеке все должно быть прекрасно: и лицо, и одежда, и душа, и мысли.</a:t>
            </a:r>
          </a:p>
          <a:p>
            <a:r>
              <a:rPr lang="ru-RU" dirty="0"/>
              <a:t>3. Великий, могучий, правдивый и свободный русский язык.</a:t>
            </a:r>
          </a:p>
          <a:p>
            <a:r>
              <a:rPr lang="ru-RU" dirty="0"/>
              <a:t>4. И вечный бой! Покой нам только снится.</a:t>
            </a:r>
          </a:p>
          <a:p>
            <a:r>
              <a:rPr lang="ru-RU" dirty="0"/>
              <a:t>5. Из прекрасного далека.</a:t>
            </a:r>
          </a:p>
          <a:p>
            <a:r>
              <a:rPr lang="ru-RU" dirty="0"/>
              <a:t>6. Как бы чего не вышло.</a:t>
            </a:r>
          </a:p>
          <a:p>
            <a:r>
              <a:rPr lang="ru-RU" dirty="0"/>
              <a:t>7. Мои университеты.</a:t>
            </a:r>
          </a:p>
          <a:p>
            <a:r>
              <a:rPr lang="ru-RU" dirty="0"/>
              <a:t>8. На деревню к дедушке.</a:t>
            </a:r>
          </a:p>
          <a:p>
            <a:r>
              <a:rPr lang="ru-RU" dirty="0"/>
              <a:t>9. Наступать на горло собственной песне.</a:t>
            </a:r>
          </a:p>
          <a:p>
            <a:r>
              <a:rPr lang="ru-RU" dirty="0"/>
              <a:t>10. Ради жизни на земле.</a:t>
            </a:r>
          </a:p>
          <a:p>
            <a:r>
              <a:rPr lang="ru-RU" dirty="0"/>
              <a:t>11. С чувством, с толком, с расстановкой.</a:t>
            </a:r>
          </a:p>
          <a:p>
            <a:r>
              <a:rPr lang="ru-RU" dirty="0"/>
              <a:t>12. Сейте разумное, доброе, вечное.</a:t>
            </a:r>
          </a:p>
          <a:p>
            <a:r>
              <a:rPr lang="ru-RU" dirty="0"/>
              <a:t>13. Человек – это звучит гордо.</a:t>
            </a:r>
          </a:p>
          <a:p>
            <a:r>
              <a:rPr lang="ru-RU" dirty="0"/>
              <a:t>14. Что такое хорошо и что такое плохо?</a:t>
            </a:r>
          </a:p>
          <a:p>
            <a:r>
              <a:rPr lang="ru-RU" dirty="0"/>
              <a:t>15. Смешались в кучу кони, люди…</a:t>
            </a:r>
          </a:p>
          <a:p>
            <a:r>
              <a:rPr lang="ru-RU" dirty="0"/>
              <a:t>16. Свежо предание, а верится с трудом.</a:t>
            </a:r>
          </a:p>
          <a:p>
            <a:r>
              <a:rPr lang="ru-RU" dirty="0"/>
              <a:t>17. Подписано, так с плеч долой.</a:t>
            </a:r>
          </a:p>
          <a:p>
            <a:r>
              <a:rPr lang="ru-RU" dirty="0"/>
              <a:t>18. Кричали женщины ура и в воздух чепчики бросали.</a:t>
            </a:r>
          </a:p>
          <a:p>
            <a:r>
              <a:rPr lang="ru-RU" dirty="0"/>
              <a:t>19. Рыцарь на час.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715008" y="2357430"/>
            <a:ext cx="30003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а)  А.А.Блок</a:t>
            </a:r>
          </a:p>
          <a:p>
            <a:r>
              <a:rPr lang="ru-RU" dirty="0" smtClean="0"/>
              <a:t>б) Н.В.Гоголь</a:t>
            </a:r>
          </a:p>
          <a:p>
            <a:r>
              <a:rPr lang="ru-RU" dirty="0" smtClean="0"/>
              <a:t>в) А.Т.Твардовский</a:t>
            </a:r>
          </a:p>
          <a:p>
            <a:r>
              <a:rPr lang="ru-RU" dirty="0" smtClean="0"/>
              <a:t>г) Н.А.Некрасов</a:t>
            </a:r>
          </a:p>
          <a:p>
            <a:r>
              <a:rPr lang="ru-RU" dirty="0" err="1" smtClean="0"/>
              <a:t>д</a:t>
            </a:r>
            <a:r>
              <a:rPr lang="ru-RU" dirty="0" smtClean="0"/>
              <a:t>) В.В.Маяковский</a:t>
            </a:r>
          </a:p>
          <a:p>
            <a:r>
              <a:rPr lang="ru-RU" dirty="0" smtClean="0"/>
              <a:t>е) И.С.Тургенев</a:t>
            </a:r>
          </a:p>
          <a:p>
            <a:r>
              <a:rPr lang="ru-RU" dirty="0" smtClean="0"/>
              <a:t>ж) М.Ю.Лермонтов</a:t>
            </a:r>
          </a:p>
          <a:p>
            <a:r>
              <a:rPr lang="ru-RU" dirty="0" err="1" smtClean="0"/>
              <a:t>з</a:t>
            </a:r>
            <a:r>
              <a:rPr lang="ru-RU" dirty="0" smtClean="0"/>
              <a:t>) А.П.Чехов</a:t>
            </a:r>
          </a:p>
          <a:p>
            <a:r>
              <a:rPr lang="ru-RU" dirty="0" smtClean="0"/>
              <a:t>и) А.С.Пушкин</a:t>
            </a:r>
          </a:p>
          <a:p>
            <a:r>
              <a:rPr lang="ru-RU" dirty="0" smtClean="0"/>
              <a:t>к) А.С.Грибоедов</a:t>
            </a:r>
          </a:p>
          <a:p>
            <a:r>
              <a:rPr lang="ru-RU" dirty="0" smtClean="0"/>
              <a:t>л) М.Горький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/>
              <a:t/>
            </a:r>
            <a:br>
              <a:rPr lang="ru-RU" sz="2200" b="1" dirty="0"/>
            </a:br>
            <a:r>
              <a:rPr lang="en-US" sz="2200" b="1" dirty="0" smtClean="0"/>
              <a:t>IV</a:t>
            </a:r>
            <a:r>
              <a:rPr lang="ru-RU" sz="2200" b="1" dirty="0"/>
              <a:t>. Автор и произведение.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Перед Вами цитаты из двух произведений. Ваша задача: узнать произведения, их авторов и распределить крылатые выражения по произведениям.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/>
              <a:t>1. Счастливые часов не наблюдают.</a:t>
            </a:r>
          </a:p>
          <a:p>
            <a:r>
              <a:rPr lang="ru-RU" dirty="0"/>
              <a:t>2. С корабля на бал</a:t>
            </a:r>
          </a:p>
          <a:p>
            <a:r>
              <a:rPr lang="ru-RU" dirty="0"/>
              <a:t>3. Блажен, кто верует.</a:t>
            </a:r>
          </a:p>
          <a:p>
            <a:r>
              <a:rPr lang="ru-RU" dirty="0"/>
              <a:t>4. А судьи кто?</a:t>
            </a:r>
          </a:p>
          <a:p>
            <a:r>
              <a:rPr lang="ru-RU" dirty="0"/>
              <a:t>5. Ба! Знакомые все лица.</a:t>
            </a:r>
          </a:p>
          <a:p>
            <a:r>
              <a:rPr lang="ru-RU" dirty="0"/>
              <a:t>6. Любви все возрасты покорны.</a:t>
            </a:r>
          </a:p>
          <a:p>
            <a:r>
              <a:rPr lang="ru-RU" dirty="0"/>
              <a:t>7. Мечтам и годам нет возврата.</a:t>
            </a:r>
          </a:p>
          <a:p>
            <a:r>
              <a:rPr lang="ru-RU" dirty="0"/>
              <a:t>8. А счастье было так возможно…</a:t>
            </a:r>
          </a:p>
          <a:p>
            <a:r>
              <a:rPr lang="ru-RU" dirty="0"/>
              <a:t>9. И дым Отечества нам сладок и приятен!</a:t>
            </a:r>
          </a:p>
          <a:p>
            <a:r>
              <a:rPr lang="ru-RU" dirty="0"/>
              <a:t>10. Служить бы рад, прислуживаться тошно.</a:t>
            </a:r>
          </a:p>
          <a:p>
            <a:r>
              <a:rPr lang="ru-RU" dirty="0"/>
              <a:t>11. Москва… Как много в этом звуке</a:t>
            </a:r>
          </a:p>
          <a:p>
            <a:r>
              <a:rPr lang="ru-RU" dirty="0"/>
              <a:t>      Для сердца русского слилось!</a:t>
            </a:r>
          </a:p>
          <a:p>
            <a:r>
              <a:rPr lang="ru-RU" dirty="0"/>
              <a:t>      Как много в нем отозвалось!</a:t>
            </a:r>
          </a:p>
          <a:p>
            <a:r>
              <a:rPr lang="ru-RU" dirty="0"/>
              <a:t>12. Господствует еще смешенье языков:</a:t>
            </a:r>
          </a:p>
          <a:p>
            <a:r>
              <a:rPr lang="ru-RU" dirty="0"/>
              <a:t>      Французского с нижегородским?</a:t>
            </a:r>
          </a:p>
          <a:p>
            <a:r>
              <a:rPr lang="ru-RU" dirty="0"/>
              <a:t>13. Минуй нас пуще всех печалей</a:t>
            </a:r>
          </a:p>
          <a:p>
            <a:r>
              <a:rPr lang="ru-RU" dirty="0"/>
              <a:t>      И барский гнев, и барская любовь.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en-US" sz="2700" b="1" dirty="0" smtClean="0"/>
              <a:t>V</a:t>
            </a:r>
            <a:r>
              <a:rPr lang="ru-RU" sz="2700" b="1" dirty="0"/>
              <a:t>.  Кто автор? 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>Вы видите первые строчки стихотворений известных поэтов. Найдите их авторов.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dirty="0"/>
              <a:t>1. «Еще земли печален вид…»</a:t>
            </a:r>
          </a:p>
          <a:p>
            <a:r>
              <a:rPr lang="ru-RU" dirty="0"/>
              <a:t>2. «Не с теми я, кто бросил землю…»</a:t>
            </a:r>
          </a:p>
          <a:p>
            <a:r>
              <a:rPr lang="ru-RU" dirty="0"/>
              <a:t>3. «О, я хочу безумно жить…»</a:t>
            </a:r>
          </a:p>
          <a:p>
            <a:r>
              <a:rPr lang="ru-RU" dirty="0"/>
              <a:t>4. «Ласточки пропали…»</a:t>
            </a:r>
          </a:p>
          <a:p>
            <a:r>
              <a:rPr lang="ru-RU" dirty="0"/>
              <a:t>5. «Я знаю, никакой моей вины…»</a:t>
            </a:r>
          </a:p>
          <a:p>
            <a:r>
              <a:rPr lang="ru-RU" dirty="0"/>
              <a:t>6. «Умом Россию не понять…»</a:t>
            </a:r>
          </a:p>
          <a:p>
            <a:r>
              <a:rPr lang="ru-RU" dirty="0"/>
              <a:t>7. «Клен ты мой опавший…»</a:t>
            </a:r>
          </a:p>
          <a:p>
            <a:r>
              <a:rPr lang="ru-RU" dirty="0"/>
              <a:t>8. «Русь моя, жизнь моя, вместе ль нам маяться?..»</a:t>
            </a:r>
          </a:p>
          <a:p>
            <a:r>
              <a:rPr lang="ru-RU" dirty="0"/>
              <a:t>9. «Восстал Всевышний Бог, да судит…»</a:t>
            </a:r>
          </a:p>
          <a:p>
            <a:r>
              <a:rPr lang="ru-RU" dirty="0"/>
              <a:t>10. «И та, что сегодня прощается с милым…»</a:t>
            </a:r>
          </a:p>
          <a:p>
            <a:r>
              <a:rPr lang="ru-RU" dirty="0"/>
              <a:t>11. «Еще весны душистой нега</a:t>
            </a:r>
          </a:p>
          <a:p>
            <a:r>
              <a:rPr lang="ru-RU" dirty="0"/>
              <a:t>        К нам не успела снизойти…»</a:t>
            </a:r>
          </a:p>
          <a:p>
            <a:r>
              <a:rPr lang="ru-RU" dirty="0"/>
              <a:t>12. «Я последний поэт деревни»</a:t>
            </a:r>
          </a:p>
          <a:p>
            <a:r>
              <a:rPr lang="ru-RU" dirty="0"/>
              <a:t>13. «Есть в осени первоначальной…»</a:t>
            </a:r>
          </a:p>
          <a:p>
            <a:r>
              <a:rPr lang="ru-RU" dirty="0"/>
              <a:t>14. «О, весна без конца и без краю…»</a:t>
            </a:r>
          </a:p>
          <a:p>
            <a:r>
              <a:rPr lang="ru-RU" dirty="0"/>
              <a:t>15. «Поэтом можешь ты не быть, </a:t>
            </a:r>
          </a:p>
          <a:p>
            <a:r>
              <a:rPr lang="ru-RU" dirty="0"/>
              <a:t>        Но гражданином быть обязан»</a:t>
            </a:r>
          </a:p>
          <a:p>
            <a:r>
              <a:rPr lang="ru-RU" dirty="0"/>
              <a:t>16. «На заре ты ее не буди…»</a:t>
            </a:r>
          </a:p>
          <a:p>
            <a:r>
              <a:rPr lang="ru-RU" dirty="0"/>
              <a:t>17. «Отговорила роща золотая…»</a:t>
            </a:r>
          </a:p>
          <a:p>
            <a:r>
              <a:rPr lang="ru-RU" dirty="0"/>
              <a:t>18. «Я пришел к тебе с приветом…»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072066" y="1643050"/>
            <a:ext cx="292895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а) А.А.Ахматова</a:t>
            </a:r>
          </a:p>
          <a:p>
            <a:r>
              <a:rPr lang="ru-RU" sz="2400" dirty="0"/>
              <a:t>б) А.А.Фет</a:t>
            </a:r>
          </a:p>
          <a:p>
            <a:r>
              <a:rPr lang="ru-RU" sz="2400" dirty="0"/>
              <a:t>в) Г.Р.Державин</a:t>
            </a:r>
          </a:p>
          <a:p>
            <a:r>
              <a:rPr lang="ru-RU" sz="2400" dirty="0"/>
              <a:t>г) А.А.Блок</a:t>
            </a:r>
          </a:p>
          <a:p>
            <a:r>
              <a:rPr lang="ru-RU" sz="2400" dirty="0" err="1"/>
              <a:t>д</a:t>
            </a:r>
            <a:r>
              <a:rPr lang="ru-RU" sz="2400" dirty="0"/>
              <a:t>) Ф.И.Тютчев</a:t>
            </a:r>
          </a:p>
          <a:p>
            <a:r>
              <a:rPr lang="ru-RU" sz="2400" dirty="0"/>
              <a:t>е) Н.А.Некрасов</a:t>
            </a:r>
          </a:p>
          <a:p>
            <a:r>
              <a:rPr lang="ru-RU" sz="2400" dirty="0"/>
              <a:t>ж) С.А.Есенин</a:t>
            </a:r>
          </a:p>
          <a:p>
            <a:r>
              <a:rPr lang="ru-RU" sz="2400" dirty="0" err="1"/>
              <a:t>з</a:t>
            </a:r>
            <a:r>
              <a:rPr lang="ru-RU" sz="2400" dirty="0"/>
              <a:t>) А.Т.Твардовский</a:t>
            </a:r>
          </a:p>
          <a:p>
            <a:endParaRPr lang="ru-RU" sz="2400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1363</Words>
  <Application>Microsoft Office PowerPoint</Application>
  <PresentationFormat>Экран (4:3)</PresentationFormat>
  <Paragraphs>244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   Тесты по литературе I. Узнайте писателя (поэта) по его краткой биографии    </vt:lpstr>
      <vt:lpstr>   Узнайте писателя (поэта) по его краткой биографии   </vt:lpstr>
      <vt:lpstr>   Узнайте писателя (поэта) по его краткой биографии   </vt:lpstr>
      <vt:lpstr>   Узнайте писателя (поэта) по его краткой биографии   </vt:lpstr>
      <vt:lpstr>   Узнайте писателя (поэта) по его краткой биографии   </vt:lpstr>
      <vt:lpstr>   II. Кто где жил?  Русская усадьба – особый элемент культуры дореволюционной России. В усадьбах собирались писатели, поэты, художники, талантливые люди эпохи. Соедините имена писателей и поэтов с названием их родовых усадеб и поместий.    </vt:lpstr>
      <vt:lpstr>  III.  Автор и крылатые выражения. Сейчас эти выражения знакомы всем. Но, к сожалению, мало кто знает, кто является их создателями. Попробуйте соединить крылатые выражения с их авторами. </vt:lpstr>
      <vt:lpstr>  IV. Автор и произведение. Перед Вами цитаты из двух произведений. Ваша задача: узнать произведения, их авторов и распределить крылатые выражения по произведениям. </vt:lpstr>
      <vt:lpstr> V.  Кто автор?  Вы видите первые строчки стихотворений известных поэтов. Найдите их авторов. </vt:lpstr>
      <vt:lpstr>VI. Автор, произведение, герой. </vt:lpstr>
      <vt:lpstr> VII. Кто о ком сказал? Ваше задание: указать автора произведение и имя того героя, о котором говорится в тексте. </vt:lpstr>
      <vt:lpstr>  VIII. Хорошо ли вы знаете героев комедии А.С. Грибоедова «Горе от ума»?  Соедините имя персонажа с его отчеством и фамилией, если таковые имеются. </vt:lpstr>
      <vt:lpstr>  Ключи   </vt:lpstr>
      <vt:lpstr>ключи</vt:lpstr>
      <vt:lpstr>ключи</vt:lpstr>
      <vt:lpstr>ключи</vt:lpstr>
      <vt:lpstr>ключи</vt:lpstr>
      <vt:lpstr>ключи</vt:lpstr>
      <vt:lpstr>ключи</vt:lpstr>
      <vt:lpstr>ключи</vt:lpstr>
      <vt:lpstr>МКОУ «Игалинская СОШ»</vt:lpstr>
    </vt:vector>
  </TitlesOfParts>
  <Manager>мсм</Manager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Тесты по литературе </dc:title>
  <dc:creator>муртаза2017-18</dc:creator>
  <cp:lastModifiedBy>муртаза</cp:lastModifiedBy>
  <cp:revision>9</cp:revision>
  <dcterms:created xsi:type="dcterms:W3CDTF">2013-12-08T15:21:27Z</dcterms:created>
  <dcterms:modified xsi:type="dcterms:W3CDTF">2018-11-24T09:14:56Z</dcterms:modified>
</cp:coreProperties>
</file>