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9" r:id="rId5"/>
    <p:sldId id="263" r:id="rId6"/>
    <p:sldId id="260" r:id="rId7"/>
    <p:sldId id="270" r:id="rId8"/>
    <p:sldId id="261" r:id="rId9"/>
    <p:sldId id="265" r:id="rId10"/>
    <p:sldId id="257" r:id="rId11"/>
    <p:sldId id="271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46"/>
    <a:srgbClr val="005C5A"/>
    <a:srgbClr val="C9E4FF"/>
    <a:srgbClr val="EEDDFF"/>
    <a:srgbClr val="E6D9FF"/>
    <a:srgbClr val="C1FFFF"/>
    <a:srgbClr val="00FFFF"/>
    <a:srgbClr val="0C03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84FE-2EC9-4010-BC2D-C66876F16BD6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2D6-8390-42C5-BA62-5414C029B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C3AF-54E6-4683-8575-66FC0BB61F4F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4038-9406-4E02-808C-921AD2E5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4A06-8F29-4335-83FA-67BDA6A17B08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E15B-85F6-4B1D-86E5-B245F8079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C780-5C93-4441-A3B3-35B16D40B2F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E5B-DBDC-4358-9E54-E4B645C00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0B80-C38A-430B-AFB5-23AD13BA47AA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92A5-D014-44D1-AE3B-5B435C627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25F2-DE50-415C-BE2A-C3C489644480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BC4A-AFE3-434B-A76C-AB183FC27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F857-6E99-44E6-8DBF-AD49573175AE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3402-4E8B-454C-9B04-7E6128F9A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2738-B164-4156-BE0E-C16CF6BEBD09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9D3E-5149-4E99-947D-EB21E3368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7656-226A-475E-96CB-FD5C9E802D6B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1409-7CE5-4537-9CE3-C6BE65FED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BB38-414C-4703-87B7-D7F85C53BFE9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A6A3-945B-4A55-94A9-E15FC5A9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D2C-E2CF-4DDC-A57D-8D847B5D9E3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AFA7-3EEB-467D-B13E-3A5D539A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D68D68-67A2-4B26-A816-E266B824D587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1ACC4D-8D94-4D2F-B81D-D11C360F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.mp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4357688"/>
            <a:ext cx="6400800" cy="1752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3548"/>
                </a:solidFill>
              </a:rPr>
              <a:t>Учитель физики </a:t>
            </a:r>
          </a:p>
          <a:p>
            <a:pPr eaLnBrk="1" hangingPunct="1"/>
            <a:r>
              <a:rPr lang="ru-RU" b="1" i="1" smtClean="0">
                <a:solidFill>
                  <a:srgbClr val="003548"/>
                </a:solidFill>
              </a:rPr>
              <a:t>МБОУ СОШ №7 г.Тихорецка Малярова Наталья Анатольевна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67151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Плотность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6" descr="Сделай сам своими руками &quot; Страница 207"/>
          <p:cNvPicPr>
            <a:picLocks noChangeAspect="1" noChangeArrowheads="1"/>
          </p:cNvPicPr>
          <p:nvPr/>
        </p:nvPicPr>
        <p:blipFill>
          <a:blip r:embed="rId2"/>
          <a:srcRect r="2287" b="4929"/>
          <a:stretch>
            <a:fillRect/>
          </a:stretch>
        </p:blipFill>
        <p:spPr bwMode="auto">
          <a:xfrm>
            <a:off x="6324780" y="357166"/>
            <a:ext cx="2819220" cy="342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4" descr="Лева 4года 6месяцев. . Обо всем понемногу Club.Umnitsa.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151313"/>
            <a:ext cx="4038600" cy="2706687"/>
          </a:xfrm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28938" y="214313"/>
            <a:ext cx="3286125" cy="85725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Опыт № 3</a:t>
            </a:r>
          </a:p>
        </p:txBody>
      </p:sp>
      <p:pic>
        <p:nvPicPr>
          <p:cNvPr id="11271" name="Picture 7" descr="C:\Documents and Settings\наталья\Рабочий стол\шары\0.jpg"/>
          <p:cNvPicPr>
            <a:picLocks noChangeAspect="1" noChangeArrowheads="1"/>
          </p:cNvPicPr>
          <p:nvPr/>
        </p:nvPicPr>
        <p:blipFill>
          <a:blip r:embed="rId4"/>
          <a:srcRect l="19148" t="2837" r="12766"/>
          <a:stretch>
            <a:fillRect/>
          </a:stretch>
        </p:blipFill>
        <p:spPr bwMode="auto">
          <a:xfrm>
            <a:off x="0" y="857232"/>
            <a:ext cx="2928926" cy="313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C:\Documents and Settings\наталья\Рабочий стол\шары\i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290" y="4143380"/>
            <a:ext cx="421671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C:\Documents and Settings\наталья\Рабочий стол\шары\maxresdefault.jpg"/>
          <p:cNvPicPr>
            <a:picLocks noChangeAspect="1" noChangeArrowheads="1"/>
          </p:cNvPicPr>
          <p:nvPr/>
        </p:nvPicPr>
        <p:blipFill>
          <a:blip r:embed="rId6"/>
          <a:srcRect l="37692" t="8599" r="3885" b="5416"/>
          <a:stretch>
            <a:fillRect/>
          </a:stretch>
        </p:blipFill>
        <p:spPr bwMode="auto">
          <a:xfrm>
            <a:off x="3286116" y="1428736"/>
            <a:ext cx="2714644" cy="262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50" y="214313"/>
            <a:ext cx="7286625" cy="107156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Можно ли ходить по воде?</a:t>
            </a:r>
          </a:p>
        </p:txBody>
      </p:sp>
      <p:pic>
        <p:nvPicPr>
          <p:cNvPr id="25608" name="Picture 8" descr="C:\Documents and Settings\наталья\Рабочий стол\шары\2222222\i2W4AW7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778" y="1357298"/>
            <a:ext cx="3549208" cy="265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C:\Documents and Settings\наталья\Рабочий стол\шары\2222222\i95SW2P6O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0883" y="2350200"/>
            <a:ext cx="3747133" cy="257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C:\Documents and Settings\наталья\Рабочий стол\шары\2222222\iAMQPVR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581" y="4286256"/>
            <a:ext cx="369120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214313"/>
            <a:ext cx="8215312" cy="1500187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8115300" cy="1571625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Неньютоновская жидкость - это жидкость, вязкость которой зависит от вектора скорости.</a:t>
            </a:r>
          </a:p>
          <a:p>
            <a:pPr eaLnBrk="1" hangingPunct="1">
              <a:buFont typeface="Arial" charset="0"/>
              <a:buNone/>
            </a:pPr>
            <a:endParaRPr lang="ru-RU" b="1" i="1" smtClean="0">
              <a:solidFill>
                <a:srgbClr val="005C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Mystic и технология D3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922235" cy="328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 descr="Ролики из категории &quot;Своими руками&quot; - Умелец-Левша - сделай …"/>
          <p:cNvPicPr>
            <a:picLocks noChangeAspect="1" noChangeArrowheads="1"/>
          </p:cNvPicPr>
          <p:nvPr/>
        </p:nvPicPr>
        <p:blipFill>
          <a:blip r:embed="rId3"/>
          <a:srcRect t="14478" r="-2" b="10062"/>
          <a:stretch>
            <a:fillRect/>
          </a:stretch>
        </p:blipFill>
        <p:spPr bwMode="auto">
          <a:xfrm>
            <a:off x="5072066" y="4000504"/>
            <a:ext cx="3786214" cy="264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наталья\Рабочий стол\шары\2222222\1332764187_pozitiv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9409">
            <a:off x="190500" y="4502150"/>
            <a:ext cx="1209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9409">
            <a:off x="190500" y="231775"/>
            <a:ext cx="1209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4897">
            <a:off x="2657475" y="900113"/>
            <a:ext cx="12080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143375" y="357188"/>
            <a:ext cx="3571875" cy="114300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i="1" dirty="0">
              <a:solidFill>
                <a:srgbClr val="0048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4897">
            <a:off x="2300288" y="4757738"/>
            <a:ext cx="12080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G: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наталья\Рабочий стол\шары\0_9bf17_e39337c1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3556000"/>
            <a:ext cx="5572126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5500702"/>
            <a:ext cx="412682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Мотивирование участников занятия на постановку учебной задачи;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Выявление и анализ существенных и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устойчивых связей и отношений между объектами и процессами;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Преобразование практической задачи в познавательную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50" y="214313"/>
            <a:ext cx="7286625" cy="107156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313" y="785813"/>
            <a:ext cx="7643812" cy="335756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1536" y="1000108"/>
            <a:ext cx="8020145" cy="3477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7A77"/>
                </a:solidFill>
              </a:rPr>
              <a:t>       Нет ничего интереснее,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7A77"/>
                </a:solidFill>
              </a:rPr>
              <a:t>      чем пробовать новое.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007A77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5C5A"/>
                </a:solidFill>
              </a:rPr>
              <a:t>Ганнибал (величайший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5C5A"/>
                </a:solidFill>
              </a:rPr>
              <a:t> полководец  Карфагена 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5C5A"/>
                </a:solidFill>
              </a:rPr>
              <a:t>государственный деятель Рима</a:t>
            </a:r>
            <a:r>
              <a:rPr lang="en-US" sz="2000" b="1" i="1" dirty="0">
                <a:solidFill>
                  <a:srgbClr val="005C5A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14875" y="3857625"/>
            <a:ext cx="3929063" cy="1214438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14438" y="3286125"/>
            <a:ext cx="3000375" cy="142875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57813" y="2000250"/>
            <a:ext cx="3357562" cy="1214438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1500" y="2071688"/>
            <a:ext cx="3429000" cy="7858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25" y="785813"/>
            <a:ext cx="4857750" cy="7858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85750" y="714375"/>
            <a:ext cx="8858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      Методы познания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наблюдения                выдвижение 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гипотез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проведение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опытов            формулировка          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законов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86063" y="1571625"/>
            <a:ext cx="571500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357563" y="2214562"/>
            <a:ext cx="1785938" cy="5000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893344" y="2464594"/>
            <a:ext cx="2357438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750719" y="1607344"/>
            <a:ext cx="500063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5750" y="142875"/>
            <a:ext cx="8582025" cy="3046413"/>
          </a:xfrm>
          <a:prstGeom prst="rect">
            <a:avLst/>
          </a:prstGeom>
          <a:gradFill rotWithShape="0"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Плотность –</a:t>
            </a:r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это физическая величина </a:t>
            </a:r>
          </a:p>
          <a:p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равная отношению  массы тела к его объему </a:t>
            </a:r>
          </a:p>
          <a:p>
            <a:r>
              <a:rPr lang="ru-RU" sz="32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Она является показателем состояния</a:t>
            </a:r>
          </a:p>
          <a:p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вещества (жидкость, газ, твердое тело). </a:t>
            </a:r>
          </a:p>
          <a:p>
            <a:r>
              <a:rPr lang="ru-RU" sz="32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7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12922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928813"/>
            <a:ext cx="1403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357313"/>
            <a:ext cx="157797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571625"/>
            <a:ext cx="14414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C:\Documents and Settings\наталья\Рабочий стол\шары\0_9bf17_e39337c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2286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C:\Documents and Settings\наталья\Рабочий стол\шары\img154392_3-1_Formula.gif"/>
          <p:cNvPicPr>
            <a:picLocks noChangeAspect="1" noChangeArrowheads="1"/>
          </p:cNvPicPr>
          <p:nvPr/>
        </p:nvPicPr>
        <p:blipFill>
          <a:blip r:embed="rId4"/>
          <a:srcRect b="9557"/>
          <a:stretch>
            <a:fillRect/>
          </a:stretch>
        </p:blipFill>
        <p:spPr bwMode="auto">
          <a:xfrm>
            <a:off x="2000250" y="5143500"/>
            <a:ext cx="328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 l="7716" t="6410" r="1234" b="20940"/>
          <a:stretch>
            <a:fillRect/>
          </a:stretch>
        </p:blipFill>
        <p:spPr bwMode="auto">
          <a:xfrm>
            <a:off x="0" y="1071563"/>
            <a:ext cx="335756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 l="29251" t="2132" r="28627"/>
          <a:stretch>
            <a:fillRect/>
          </a:stretch>
        </p:blipFill>
        <p:spPr bwMode="auto">
          <a:xfrm>
            <a:off x="2571750" y="2143125"/>
            <a:ext cx="2351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571625" y="214313"/>
            <a:ext cx="6143625" cy="7858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5143500"/>
            <a:ext cx="4038600" cy="1339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4846"/>
                </a:solidFill>
              </a:rPr>
              <a:t>Плотность воды – 1000 кг/м3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4846"/>
                </a:solidFill>
              </a:rPr>
              <a:t>Плотность растительного масла – 0,87870 кг/м3</a:t>
            </a:r>
          </a:p>
        </p:txBody>
      </p:sp>
      <p:sp>
        <p:nvSpPr>
          <p:cNvPr id="717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4038600" cy="341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5" name="Заголовок 8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40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Опыт с водой и маслом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3852863"/>
            <a:ext cx="41465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5"/>
          <a:srcRect l="11990" t="2072" r="28062" b="3941"/>
          <a:stretch>
            <a:fillRect/>
          </a:stretch>
        </p:blipFill>
        <p:spPr bwMode="auto">
          <a:xfrm>
            <a:off x="4500563" y="1643063"/>
            <a:ext cx="23574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1714500"/>
            <a:ext cx="4038600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142875" y="214313"/>
            <a:ext cx="8818563" cy="2554287"/>
          </a:xfrm>
          <a:prstGeom prst="rect">
            <a:avLst/>
          </a:prstGeom>
          <a:gradFill rotWithShape="0"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Вещества с меньшей плотностью </a:t>
            </a:r>
          </a:p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легче и поднимаются вверх, а вещества</a:t>
            </a:r>
          </a:p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с большей плотностью тяжелее </a:t>
            </a:r>
          </a:p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и опускаются вниз</a:t>
            </a:r>
            <a:endParaRPr lang="ru-RU" sz="3200">
              <a:solidFill>
                <a:srgbClr val="005C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9" descr="C:\Documents and Settings\наталья\Рабочий стол\шары\cocktail3-12-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2857520" cy="21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 descr="C:\Documents and Settings\наталья\Рабочий стол\шары\2222222\vozdushnye-shariki-letyaschie-v-nebe-0002526807-preview.jpg"/>
          <p:cNvPicPr>
            <a:picLocks noChangeAspect="1" noChangeArrowheads="1"/>
          </p:cNvPicPr>
          <p:nvPr/>
        </p:nvPicPr>
        <p:blipFill>
          <a:blip r:embed="rId3"/>
          <a:srcRect l="1898" t="2907" r="2879" b="15988"/>
          <a:stretch>
            <a:fillRect/>
          </a:stretch>
        </p:blipFill>
        <p:spPr bwMode="auto">
          <a:xfrm>
            <a:off x="4143372" y="2714620"/>
            <a:ext cx="335297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Documents and Settings\наталья\Рабочий стол\шары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Documents and Settings\наталья\Рабочий стол\шары\i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430" y="4625572"/>
            <a:ext cx="2976570" cy="223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572000" y="1428750"/>
            <a:ext cx="4572000" cy="114300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14625" y="214313"/>
            <a:ext cx="3286125" cy="85725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Содержимое 2"/>
          <p:cNvSpPr>
            <a:spLocks noGrp="1"/>
          </p:cNvSpPr>
          <p:nvPr>
            <p:ph sz="half" idx="1"/>
          </p:nvPr>
        </p:nvSpPr>
        <p:spPr>
          <a:xfrm>
            <a:off x="4500563" y="1500188"/>
            <a:ext cx="4471987" cy="1054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Плотность веществ в газообразном состоянии меньше чем в жидком и твердом</a:t>
            </a:r>
          </a:p>
        </p:txBody>
      </p:sp>
      <p:pic>
        <p:nvPicPr>
          <p:cNvPr id="9221" name="Picture 2" descr="Архив &quot; Страница 29 &quot; Нескучная школа! . Блог лицея &quot;Ковчег-XXI&quot;"/>
          <p:cNvPicPr>
            <a:picLocks noChangeAspect="1" noChangeArrowheads="1"/>
          </p:cNvPicPr>
          <p:nvPr/>
        </p:nvPicPr>
        <p:blipFill>
          <a:blip r:embed="rId2"/>
          <a:srcRect l="13750" t="1875" r="-2" b="6248"/>
          <a:stretch>
            <a:fillRect/>
          </a:stretch>
        </p:blipFill>
        <p:spPr bwMode="auto">
          <a:xfrm>
            <a:off x="214313" y="1214438"/>
            <a:ext cx="4071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86058"/>
            <a:ext cx="2857492" cy="345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i="1" dirty="0">
                <a:solidFill>
                  <a:srgbClr val="005C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 № 2</a:t>
            </a:r>
          </a:p>
        </p:txBody>
      </p:sp>
      <p:pic>
        <p:nvPicPr>
          <p:cNvPr id="8201" name="Picture 9" descr="C:\Documents and Settings\наталья\Рабочий стол\шары\103080872_lam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564360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63" y="214313"/>
            <a:ext cx="8286750" cy="25003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3" name="Picture 2" descr="ФИЗИКА, ХИМИЯ, ТЕХНИКА - ЭНЦИКЛОПЕДИЯ ОБО ВСЕМ НА СВЕТЕ - Каталог статей - Тинейдж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786063"/>
            <a:ext cx="528637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14313"/>
            <a:ext cx="8258175" cy="4454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Плотность вещества в различных агрегатных состояниях различна. 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В газообразном состоянии плотность самая маленькая</a:t>
            </a:r>
            <a:endParaRPr lang="ru-RU" smtClean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14563" y="6643688"/>
            <a:ext cx="1214437" cy="2143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твердое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000500" y="6643688"/>
            <a:ext cx="1214438" cy="2143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жидкое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643563" y="6643688"/>
            <a:ext cx="1428750" cy="2143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газообразное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159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Слайд 1</vt:lpstr>
      <vt:lpstr>А</vt:lpstr>
      <vt:lpstr>Слайд 3</vt:lpstr>
      <vt:lpstr>Слайд 4</vt:lpstr>
      <vt:lpstr>Слайд 5</vt:lpstr>
      <vt:lpstr>Опыт с водой и маслом</vt:lpstr>
      <vt:lpstr>Слайд 7</vt:lpstr>
      <vt:lpstr>Слайд 8</vt:lpstr>
      <vt:lpstr>Слайд 9</vt:lpstr>
      <vt:lpstr>Слайд 10</vt:lpstr>
      <vt:lpstr>Слайд 11</vt:lpstr>
      <vt:lpstr>Слайд 12</vt:lpstr>
      <vt:lpstr>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</dc:title>
  <dc:creator>ГММ2018</dc:creator>
  <cp:lastModifiedBy>Наталья</cp:lastModifiedBy>
  <cp:revision>82</cp:revision>
  <dcterms:created xsi:type="dcterms:W3CDTF">2011-07-03T15:08:20Z</dcterms:created>
  <dcterms:modified xsi:type="dcterms:W3CDTF">2015-05-13T12:05:06Z</dcterms:modified>
</cp:coreProperties>
</file>