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7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DB59-B328-4807-A4D6-AA5DE18923C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Эфендиев М.М.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F531C-B3DE-42A8-B3CA-FDED8ACDFB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BFCE7-62BE-441C-A002-764231D558F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Эфендиев М.М.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4EC70-FFFE-46DB-8F07-CBC454C802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C70-FFFE-46DB-8F07-CBC454C8027B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Эфендиев М.М.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8408-FF13-4F47-A1A7-47E7B3E59F4E}" type="datetime1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DC9-43E9-4C24-9B42-018B3EA221C5}" type="datetime1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0A0-68AD-4A66-AB32-D5B403CBE028}" type="datetime1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9FB1-7A9F-4EC6-9843-F0601400FA16}" type="datetime1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83CD-6974-49D1-8F76-D9D94B78A449}" type="datetime1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5BA5-0E57-433B-9373-97B3AA0B4C0F}" type="datetime1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F85E-0BF7-47B8-B49D-0765DB54F410}" type="datetime1">
              <a:rPr lang="ru-RU" smtClean="0"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DD7F-9CFF-4405-A299-D6B0412CB347}" type="datetime1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7078-5C04-4BB1-9100-73758150385C}" type="datetime1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6710-602D-486F-BC69-217ED2F7CD34}" type="datetime1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D1D3-A0EE-4BDB-A047-180C6A390BB6}" type="datetime1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BCEE-6891-43F9-98F7-504B444E5593}" type="datetime1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9F3B-ADDE-4D44-A291-9CD453F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3.gif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slide" Target="slide5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image" Target="../media/image5.gif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image" Target="../media/image4.jpe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 and Settings\муртаза\Мои документы\Downloads\hello_html_m9b37b0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32000"/>
          </a:blip>
          <a:srcRect/>
          <a:stretch>
            <a:fillRect/>
          </a:stretch>
        </p:blipFill>
        <p:spPr bwMode="auto">
          <a:xfrm>
            <a:off x="285720" y="428604"/>
            <a:ext cx="8501122" cy="5643602"/>
          </a:xfrm>
          <a:prstGeom prst="rect">
            <a:avLst/>
          </a:prstGeom>
          <a:noFill/>
        </p:spPr>
      </p:pic>
      <p:pic>
        <p:nvPicPr>
          <p:cNvPr id="1030" name="Picture 6" descr="D:\Documents and Settings\муртаза\Рабочий стол\0_86eb7_1db3a63_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786314" y="5143512"/>
            <a:ext cx="3714776" cy="1077218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Викторина по истории ВОВ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D3-361C-41D2-B130-5ACE97CFA4F2}" type="datetime1">
              <a:rPr lang="ru-RU" smtClean="0"/>
              <a:t>06.11.2018</a:t>
            </a:fld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 </a:t>
            </a:r>
            <a:r>
              <a:rPr lang="ru-RU" sz="3200" b="1" dirty="0" smtClean="0">
                <a:solidFill>
                  <a:srgbClr val="00B050"/>
                </a:solidFill>
              </a:rPr>
              <a:t>причинам победы над фашистской Германией можно отнести: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93899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Патриотизм советских граждан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7382-DB47-4F1C-A35F-35DEC49DD37F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Дата </a:t>
            </a:r>
            <a:r>
              <a:rPr lang="ru-RU" sz="3600" b="1" dirty="0" smtClean="0">
                <a:solidFill>
                  <a:srgbClr val="00B050"/>
                </a:solidFill>
              </a:rPr>
              <a:t>поднятия Знамя Победы над рейхстагом: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20032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30 апреля </a:t>
            </a:r>
            <a:r>
              <a:rPr lang="ru-RU" sz="7200" b="1" dirty="0" smtClean="0"/>
              <a:t>1945 г</a:t>
            </a:r>
            <a:endParaRPr lang="ru-RU" sz="72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87F1-C08C-4989-9B40-50CD9168B13E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Во время ВОВ сколько погибло граждан СССР?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86204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27 </a:t>
            </a:r>
            <a:r>
              <a:rPr lang="ru-RU" sz="11500" b="1" dirty="0" err="1" smtClean="0"/>
              <a:t>млн</a:t>
            </a:r>
            <a:endParaRPr lang="ru-RU" sz="115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C9A8-14DB-4339-996F-BA98452224F8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Какого </a:t>
            </a:r>
            <a:r>
              <a:rPr lang="ru-RU" sz="2800" b="1" dirty="0" smtClean="0">
                <a:solidFill>
                  <a:srgbClr val="00B050"/>
                </a:solidFill>
              </a:rPr>
              <a:t>числа была создана Ставка Главного Командования?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23 июня </a:t>
            </a:r>
            <a:r>
              <a:rPr lang="ru-RU" sz="8000" b="1" dirty="0" smtClean="0"/>
              <a:t>1941 г</a:t>
            </a:r>
            <a:endParaRPr lang="ru-RU" sz="80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616B-3EA8-4A7F-A886-EB7F74DC2AAC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Где состоялась Крымская конференция руководителей СССР, США и Великобритании?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86204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 в Ялте</a:t>
            </a:r>
            <a:endParaRPr lang="ru-RU" sz="115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AB0D-61D6-437A-B985-4312A468BD73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 каком году СССР превзошел Германию по выпуску военной продукции: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4465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В конце 1942 г</a:t>
            </a:r>
            <a:endParaRPr lang="ru-RU" sz="88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E7-3A80-4FA8-8F38-3B9A7437BA4A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Где был открыт второй фронт?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86204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в </a:t>
            </a:r>
            <a:r>
              <a:rPr lang="ru-RU" sz="11500" b="1" dirty="0" smtClean="0"/>
              <a:t>Франции</a:t>
            </a:r>
            <a:endParaRPr lang="ru-RU" sz="115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B35D-E931-4158-AD48-0893C677AAED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22 августа 1944 г началась операция «Багратион</a:t>
            </a:r>
            <a:r>
              <a:rPr lang="ru-RU" sz="2800" b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советских войск по освобождению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230832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Белоруссии</a:t>
            </a:r>
            <a:br>
              <a:rPr lang="ru-RU" sz="7200" b="1" dirty="0" smtClean="0"/>
            </a:br>
            <a:endParaRPr lang="ru-RU" sz="72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BE09-0B4A-41E4-98C6-553FA817CA21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Дата начала войны СССР с Японией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212365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8 августа </a:t>
            </a:r>
            <a:r>
              <a:rPr lang="ru-RU" sz="6600" b="1" dirty="0" smtClean="0"/>
              <a:t>1945 г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C8F8-69A5-4572-A665-A09F4FBAAB8E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Период блокады Ленинграда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75432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8 сентября 1941- </a:t>
            </a:r>
            <a:endParaRPr lang="ru-RU" sz="5400" b="1" dirty="0" smtClean="0"/>
          </a:p>
          <a:p>
            <a:pPr algn="ctr"/>
            <a:r>
              <a:rPr lang="ru-RU" sz="5400" b="1" dirty="0" smtClean="0"/>
              <a:t>27 </a:t>
            </a:r>
            <a:r>
              <a:rPr lang="ru-RU" sz="5400" b="1" dirty="0" smtClean="0"/>
              <a:t>января 1944</a:t>
            </a:r>
            <a:endParaRPr lang="ru-RU" sz="54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D492-7F83-4DB4-B477-24C2ED7F1E1D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4">
              <a:alphaModFix amt="44000"/>
            </a:blip>
            <a:srcRect/>
            <a:tile tx="0" ty="0" sx="100000" sy="100000" flip="none" algn="tl"/>
          </a:blipFill>
        </p:spPr>
      </p:pic>
      <p:pic>
        <p:nvPicPr>
          <p:cNvPr id="2051" name="Picture 3" descr="D:\Documents and Settings\муртаза\Мои документы\Downloads\0_e0501_8d6537da_ori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428868"/>
            <a:ext cx="7000924" cy="1714512"/>
          </a:xfrm>
          <a:prstGeom prst="rect">
            <a:avLst/>
          </a:prstGeom>
          <a:noFill/>
        </p:spPr>
      </p:pic>
      <p:sp>
        <p:nvSpPr>
          <p:cNvPr id="4" name="Стрелка вниз 3">
            <a:hlinkClick r:id="rId6" action="ppaction://hlinksldjump"/>
          </p:cNvPr>
          <p:cNvSpPr/>
          <p:nvPr/>
        </p:nvSpPr>
        <p:spPr>
          <a:xfrm>
            <a:off x="500034" y="500042"/>
            <a:ext cx="1000132" cy="1000132"/>
          </a:xfrm>
          <a:prstGeom prst="down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Стрелка вниз 11">
            <a:hlinkClick r:id="rId7" action="ppaction://hlinksldjump"/>
          </p:cNvPr>
          <p:cNvSpPr/>
          <p:nvPr/>
        </p:nvSpPr>
        <p:spPr>
          <a:xfrm>
            <a:off x="500034" y="1714488"/>
            <a:ext cx="1000132" cy="1000132"/>
          </a:xfrm>
          <a:prstGeom prst="down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Стрелка вниз 12">
            <a:hlinkClick r:id="rId2" action="ppaction://hlinksldjump"/>
          </p:cNvPr>
          <p:cNvSpPr/>
          <p:nvPr/>
        </p:nvSpPr>
        <p:spPr>
          <a:xfrm>
            <a:off x="500034" y="2786058"/>
            <a:ext cx="1000132" cy="1000132"/>
          </a:xfrm>
          <a:prstGeom prst="down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Стрелка вниз 13">
            <a:hlinkClick r:id="rId8" action="ppaction://hlinksldjump"/>
          </p:cNvPr>
          <p:cNvSpPr/>
          <p:nvPr/>
        </p:nvSpPr>
        <p:spPr>
          <a:xfrm>
            <a:off x="500034" y="3929066"/>
            <a:ext cx="1000132" cy="1000132"/>
          </a:xfrm>
          <a:prstGeom prst="down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Стрелка вправо 14">
            <a:hlinkClick r:id="rId9" action="ppaction://hlinksldjump"/>
          </p:cNvPr>
          <p:cNvSpPr/>
          <p:nvPr/>
        </p:nvSpPr>
        <p:spPr>
          <a:xfrm>
            <a:off x="571472" y="4929198"/>
            <a:ext cx="1143008" cy="928694"/>
          </a:xfrm>
          <a:prstGeom prst="righ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Стрелка вправо 17">
            <a:hlinkClick r:id="rId10" action="ppaction://hlinksldjump"/>
          </p:cNvPr>
          <p:cNvSpPr/>
          <p:nvPr/>
        </p:nvSpPr>
        <p:spPr>
          <a:xfrm>
            <a:off x="1857356" y="5000636"/>
            <a:ext cx="1143008" cy="928694"/>
          </a:xfrm>
          <a:prstGeom prst="righ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Стрелка вправо 18">
            <a:hlinkClick r:id="rId11" action="ppaction://hlinksldjump"/>
          </p:cNvPr>
          <p:cNvSpPr/>
          <p:nvPr/>
        </p:nvSpPr>
        <p:spPr>
          <a:xfrm>
            <a:off x="3143240" y="5000636"/>
            <a:ext cx="1143008" cy="928694"/>
          </a:xfrm>
          <a:prstGeom prst="righ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" name="Стрелка вправо 19">
            <a:hlinkClick r:id="rId12" action="ppaction://hlinksldjump"/>
          </p:cNvPr>
          <p:cNvSpPr/>
          <p:nvPr/>
        </p:nvSpPr>
        <p:spPr>
          <a:xfrm>
            <a:off x="4429124" y="5000636"/>
            <a:ext cx="1143008" cy="928694"/>
          </a:xfrm>
          <a:prstGeom prst="righ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1" name="Стрелка вправо 20">
            <a:hlinkClick r:id="rId13" action="ppaction://hlinksldjump"/>
          </p:cNvPr>
          <p:cNvSpPr/>
          <p:nvPr/>
        </p:nvSpPr>
        <p:spPr>
          <a:xfrm>
            <a:off x="5786446" y="5000636"/>
            <a:ext cx="1143008" cy="928694"/>
          </a:xfrm>
          <a:prstGeom prst="righ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2" name="Стрелка вправо 21">
            <a:hlinkClick r:id="rId14" action="ppaction://hlinksldjump"/>
          </p:cNvPr>
          <p:cNvSpPr/>
          <p:nvPr/>
        </p:nvSpPr>
        <p:spPr>
          <a:xfrm>
            <a:off x="7000892" y="5072074"/>
            <a:ext cx="1143008" cy="928694"/>
          </a:xfrm>
          <a:prstGeom prst="righ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3" name="Стрелка вверх 22">
            <a:hlinkClick r:id="rId15" action="ppaction://hlinksldjump"/>
          </p:cNvPr>
          <p:cNvSpPr/>
          <p:nvPr/>
        </p:nvSpPr>
        <p:spPr>
          <a:xfrm>
            <a:off x="7715272" y="4143380"/>
            <a:ext cx="1071570" cy="1000132"/>
          </a:xfrm>
          <a:prstGeom prst="up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24" name="Стрелка вверх 23">
            <a:hlinkClick r:id="rId16" action="ppaction://hlinksldjump"/>
          </p:cNvPr>
          <p:cNvSpPr/>
          <p:nvPr/>
        </p:nvSpPr>
        <p:spPr>
          <a:xfrm>
            <a:off x="7715272" y="3000372"/>
            <a:ext cx="1071570" cy="1000132"/>
          </a:xfrm>
          <a:prstGeom prst="up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5" name="Стрелка вверх 24">
            <a:hlinkClick r:id="rId17" action="ppaction://hlinksldjump"/>
          </p:cNvPr>
          <p:cNvSpPr/>
          <p:nvPr/>
        </p:nvSpPr>
        <p:spPr>
          <a:xfrm>
            <a:off x="7715272" y="1785926"/>
            <a:ext cx="1071570" cy="1000132"/>
          </a:xfrm>
          <a:prstGeom prst="up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6" name="Стрелка вверх 25">
            <a:hlinkClick r:id="rId18" action="ppaction://hlinksldjump"/>
          </p:cNvPr>
          <p:cNvSpPr/>
          <p:nvPr/>
        </p:nvSpPr>
        <p:spPr>
          <a:xfrm>
            <a:off x="7715272" y="571480"/>
            <a:ext cx="1071570" cy="1071570"/>
          </a:xfrm>
          <a:prstGeom prst="up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7" name="Стрелка влево 26">
            <a:hlinkClick r:id="rId19" action="ppaction://hlinksldjump"/>
          </p:cNvPr>
          <p:cNvSpPr/>
          <p:nvPr/>
        </p:nvSpPr>
        <p:spPr>
          <a:xfrm>
            <a:off x="6643702" y="357166"/>
            <a:ext cx="1071570" cy="928694"/>
          </a:xfrm>
          <a:prstGeom prst="lef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8" name="Стрелка влево 27">
            <a:hlinkClick r:id="rId20" action="ppaction://hlinksldjump"/>
          </p:cNvPr>
          <p:cNvSpPr/>
          <p:nvPr/>
        </p:nvSpPr>
        <p:spPr>
          <a:xfrm>
            <a:off x="5429256" y="357166"/>
            <a:ext cx="1071570" cy="928694"/>
          </a:xfrm>
          <a:prstGeom prst="lef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9" name="Стрелка влево 28">
            <a:hlinkClick r:id="rId21" action="ppaction://hlinksldjump"/>
          </p:cNvPr>
          <p:cNvSpPr/>
          <p:nvPr/>
        </p:nvSpPr>
        <p:spPr>
          <a:xfrm>
            <a:off x="4214810" y="357166"/>
            <a:ext cx="1071570" cy="928694"/>
          </a:xfrm>
          <a:prstGeom prst="lef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30" name="Стрелка влево 29">
            <a:hlinkClick r:id="rId22" action="ppaction://hlinksldjump"/>
          </p:cNvPr>
          <p:cNvSpPr/>
          <p:nvPr/>
        </p:nvSpPr>
        <p:spPr>
          <a:xfrm>
            <a:off x="2928926" y="357166"/>
            <a:ext cx="1071570" cy="928694"/>
          </a:xfrm>
          <a:prstGeom prst="lef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31" name="Стрелка влево 30">
            <a:hlinkClick r:id="rId23" action="ppaction://hlinksldjump"/>
          </p:cNvPr>
          <p:cNvSpPr/>
          <p:nvPr/>
        </p:nvSpPr>
        <p:spPr>
          <a:xfrm>
            <a:off x="1643042" y="285728"/>
            <a:ext cx="1071570" cy="928694"/>
          </a:xfrm>
          <a:prstGeom prst="leftArrow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32" name="Дата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72A7-26AE-44C4-BE12-E82A722D2765}" type="datetime1">
              <a:rPr lang="ru-RU" smtClean="0"/>
              <a:t>06.11.2018</a:t>
            </a:fld>
            <a:endParaRPr lang="ru-RU"/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Когда был подписан пакт Молотова – Риббентропа</a:t>
            </a:r>
          </a:p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60043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23 августа 1939</a:t>
            </a:r>
          </a:p>
          <a:p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E50-07B6-4668-8E31-ACBF3FDB526C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 </a:t>
            </a:r>
            <a:r>
              <a:rPr lang="ru-RU" sz="2400" b="1" dirty="0" smtClean="0">
                <a:solidFill>
                  <a:srgbClr val="00B050"/>
                </a:solidFill>
              </a:rPr>
              <a:t>какой газете была опубликована песня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Василия </a:t>
            </a:r>
            <a:r>
              <a:rPr lang="ru-RU" sz="2400" b="1" dirty="0" smtClean="0">
                <a:solidFill>
                  <a:srgbClr val="00B050"/>
                </a:solidFill>
              </a:rPr>
              <a:t>Лебедева-Кумача «Священная война»?</a:t>
            </a:r>
          </a:p>
          <a:p>
            <a:pPr algn="ctr"/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84665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«Известия»</a:t>
            </a:r>
          </a:p>
          <a:p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7B8C-F87F-4C3B-818E-BF72C44CBCE3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7572396" y="5786454"/>
            <a:ext cx="1071570" cy="500066"/>
          </a:xfrm>
          <a:prstGeom prst="actionButtonEnd">
            <a:avLst/>
          </a:prstGeom>
          <a:blipFill dpi="0" rotWithShape="1">
            <a:blip r:embed="rId3">
              <a:alphaModFix amt="31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 and Settings\муртаза\Мои документы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428604"/>
            <a:ext cx="9017000" cy="5929354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0C86-5ADC-44FD-BB4F-4899A8C45DD5}" type="datetime1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Официальная дата начала ВОВ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212365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1 </a:t>
            </a:r>
            <a:r>
              <a:rPr lang="ru-RU" sz="6600" b="1" dirty="0" smtClean="0"/>
              <a:t>сентября </a:t>
            </a:r>
            <a:r>
              <a:rPr lang="ru-RU" sz="6600" b="1" dirty="0" smtClean="0"/>
              <a:t>1939 г.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352-DAFD-44D5-B8B8-2A6DF0008441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Причина </a:t>
            </a:r>
            <a:r>
              <a:rPr lang="ru-RU" sz="3200" b="1" dirty="0" smtClean="0">
                <a:solidFill>
                  <a:srgbClr val="00B050"/>
                </a:solidFill>
              </a:rPr>
              <a:t>неудач Красной Армии в первые месяцы войны: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212365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Переоценка собственных сил и недооценка возможностей противника</a:t>
            </a:r>
            <a:endParaRPr lang="ru-RU" sz="44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E020-A766-43A0-A576-4D1487A3B428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В </a:t>
            </a:r>
            <a:r>
              <a:rPr lang="ru-RU" sz="3200" b="1" dirty="0" smtClean="0">
                <a:solidFill>
                  <a:srgbClr val="00B050"/>
                </a:solidFill>
              </a:rPr>
              <a:t>чем заключалось значение битвы за Москву?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75432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Был сорван план молниеносной войны</a:t>
            </a:r>
            <a:endParaRPr lang="ru-RU" sz="54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E01E-E771-4397-8D86-62DECECE0CB3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План «Барбаросса» предусматривал: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93899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Уничтожение единого государства, колонизацию европейской части СССР</a:t>
            </a:r>
            <a:endParaRPr lang="ru-RU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BD4-902F-4996-8870-F25512FB0022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Какая из битв Великой Отечественной войны относится к периоду коренного перелома: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56966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Курская битва</a:t>
            </a:r>
            <a:endParaRPr lang="ru-RU" sz="96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B096-F7EE-4DB8-8BBF-3351B1731DB7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Боевые действия продолжались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84665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1418 дней</a:t>
            </a:r>
            <a:endParaRPr lang="ru-RU" sz="9600" b="1" dirty="0" smtClean="0"/>
          </a:p>
          <a:p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7F32-8999-4DC4-8BF5-592882FB34B2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Рабочий стол\0_86eb5_1d489c75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4" name="Волна 3"/>
          <p:cNvSpPr/>
          <p:nvPr/>
        </p:nvSpPr>
        <p:spPr>
          <a:xfrm>
            <a:off x="285720" y="428604"/>
            <a:ext cx="8501122" cy="1857388"/>
          </a:xfrm>
          <a:prstGeom prst="wave">
            <a:avLst>
              <a:gd name="adj1" fmla="val 1250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Название «Великая Отечественная война» стало использоваться в СССР после радиообращения Сталина к народу: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5072074"/>
            <a:ext cx="1928826" cy="1428760"/>
          </a:xfrm>
          <a:prstGeom prst="star5">
            <a:avLst>
              <a:gd name="adj" fmla="val 30704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21537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3 июля </a:t>
            </a:r>
            <a:r>
              <a:rPr lang="ru-RU" sz="8000" b="1" dirty="0" smtClean="0"/>
              <a:t>1941 г.</a:t>
            </a:r>
            <a:endParaRPr lang="ru-RU" sz="8000" b="1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358082" y="5643578"/>
            <a:ext cx="1285884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1A7A-6516-4D58-9681-7D4D2C740EFB}" type="datetime1">
              <a:rPr lang="ru-RU" smtClean="0"/>
              <a:t>06.11.2018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презентации-Эфендиев М.М.</a:t>
            </a:r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385</Words>
  <Application>Microsoft Office PowerPoint</Application>
  <PresentationFormat>Экран (4:3)</PresentationFormat>
  <Paragraphs>131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Manager>мсм</Manager>
  <Company>и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муртаза</dc:creator>
  <cp:lastModifiedBy>муртаза</cp:lastModifiedBy>
  <cp:revision>12</cp:revision>
  <dcterms:created xsi:type="dcterms:W3CDTF">2018-11-06T04:14:51Z</dcterms:created>
  <dcterms:modified xsi:type="dcterms:W3CDTF">2018-11-06T07:58:18Z</dcterms:modified>
</cp:coreProperties>
</file>