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5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74" d="100"/>
          <a:sy n="74" d="100"/>
        </p:scale>
        <p:origin x="-3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8C4F1-3480-4F3A-A999-15D982414D76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F4AF2-2819-4EF3-BFD9-AAB12F9FC1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F4AF2-2819-4EF3-BFD9-AAB12F9FC12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71CF-6AAC-4B5F-AF58-C18895BF200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5A84-7518-4BF1-AE1E-C49DBC487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71CF-6AAC-4B5F-AF58-C18895BF200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5A84-7518-4BF1-AE1E-C49DBC487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71CF-6AAC-4B5F-AF58-C18895BF200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5A84-7518-4BF1-AE1E-C49DBC487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71CF-6AAC-4B5F-AF58-C18895BF200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5A84-7518-4BF1-AE1E-C49DBC487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71CF-6AAC-4B5F-AF58-C18895BF200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5A84-7518-4BF1-AE1E-C49DBC487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71CF-6AAC-4B5F-AF58-C18895BF200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5A84-7518-4BF1-AE1E-C49DBC487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71CF-6AAC-4B5F-AF58-C18895BF200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5A84-7518-4BF1-AE1E-C49DBC487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71CF-6AAC-4B5F-AF58-C18895BF200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5A84-7518-4BF1-AE1E-C49DBC487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71CF-6AAC-4B5F-AF58-C18895BF200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5A84-7518-4BF1-AE1E-C49DBC487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71CF-6AAC-4B5F-AF58-C18895BF200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5A84-7518-4BF1-AE1E-C49DBC487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71CF-6AAC-4B5F-AF58-C18895BF200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5A84-7518-4BF1-AE1E-C49DBC487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D71CF-6AAC-4B5F-AF58-C18895BF200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45A84-7518-4BF1-AE1E-C49DBC487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Downloads\cache_245556504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8604"/>
            <a:ext cx="4762500" cy="35718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4214818"/>
            <a:ext cx="857256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Будь внимателен </a:t>
            </a:r>
          </a:p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занятиях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2" descr="C:\портфолио17\0_86eba_6ce48880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86256"/>
            <a:ext cx="878687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Среди предложений 13–18 найдите сложное предложение с однородным подчинением придаточных. Напишите номер этого предложения.</a:t>
            </a:r>
          </a:p>
          <a:p>
            <a:r>
              <a:rPr lang="ru-RU" sz="2000" dirty="0" smtClean="0"/>
              <a:t> </a:t>
            </a:r>
          </a:p>
          <a:p>
            <a:pPr algn="ctr"/>
            <a:endParaRPr lang="ru-RU" sz="2000" b="1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214282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B050"/>
                </a:solidFill>
              </a:rPr>
              <a:t>14</a:t>
            </a:r>
            <a:endParaRPr lang="ru-RU" sz="9600" b="1" dirty="0">
              <a:solidFill>
                <a:srgbClr val="00B05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6429388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ответ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14612" y="1357298"/>
            <a:ext cx="3643338" cy="2214578"/>
          </a:xfrm>
          <a:prstGeom prst="ellipse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ОГЭ-2019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4282" y="3786190"/>
            <a:ext cx="8715436" cy="2786082"/>
          </a:xfrm>
          <a:prstGeom prst="flowChartAlternateProcess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– (13)Дорогие мои девочки, это вы сейчас так думаете, потому что никаких забот у вас нет. (14)Потом, когда появятся у вас семьи, заботы, личные интересы, а времени свободного будет оставаться всё меньше и меньше, тогда и проверится ваша дружба. (15)Хватит ли у вас привязанности друг к другу, чтобы хотя бы в самую тяжёлую минуту прийти на помощь, или вы будете успокаивать себя рассуждениями о собственной занятости</a:t>
            </a:r>
            <a:r>
              <a:rPr lang="ru-RU" sz="1600" b="1" dirty="0" smtClean="0"/>
              <a:t>?</a:t>
            </a:r>
            <a:r>
              <a:rPr lang="ru-RU" sz="1600" b="1" dirty="0" smtClean="0"/>
              <a:t> </a:t>
            </a:r>
          </a:p>
          <a:p>
            <a:r>
              <a:rPr lang="ru-RU" sz="1600" b="1" dirty="0" smtClean="0"/>
              <a:t>– (16)Кстати, о мелочах, – продолжала Светлана Леонидовна. – (17)Расскажу вам историю, как мои друзья помогли мне в одной мелочи. (18)Я очень люблю читать Диккенса, но в собрании сочинений, которое стоит вон на той книжной полке, не хватало только одного тома – двадцать шестого.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725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Среди предложений 26—29 найдите сложное предложение с однородным подчинением придаточных. Напишите номер этого предложения.</a:t>
            </a:r>
          </a:p>
          <a:p>
            <a:pPr algn="ctr"/>
            <a:r>
              <a:rPr lang="ru-RU" sz="2400" b="1" dirty="0" smtClean="0"/>
              <a:t> </a:t>
            </a:r>
          </a:p>
          <a:p>
            <a:pPr algn="ctr"/>
            <a:endParaRPr lang="ru-RU" sz="2000" b="1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214282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B050"/>
                </a:solidFill>
              </a:rPr>
              <a:t>28</a:t>
            </a:r>
            <a:endParaRPr lang="ru-RU" sz="9600" b="1" dirty="0">
              <a:solidFill>
                <a:srgbClr val="00B05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6429388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ответ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14612" y="1357298"/>
            <a:ext cx="3643338" cy="2214578"/>
          </a:xfrm>
          <a:prstGeom prst="ellipse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ОГЭ-2019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4282" y="3786190"/>
            <a:ext cx="8715436" cy="2786082"/>
          </a:xfrm>
          <a:prstGeom prst="flowChartAlternateProcess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– (26)А ты Женя </a:t>
            </a:r>
            <a:r>
              <a:rPr lang="ru-RU" sz="2000" b="1" dirty="0" err="1" smtClean="0"/>
              <a:t>Каретникова</a:t>
            </a:r>
            <a:r>
              <a:rPr lang="ru-RU" sz="2000" b="1" dirty="0" smtClean="0"/>
              <a:t>, из Краснодара, – ответил Лёша, опасаясь, как бы разговор не застрял на неведомом Алексисе</a:t>
            </a:r>
            <a:r>
              <a:rPr lang="ru-RU" sz="2000" b="1" dirty="0" smtClean="0"/>
              <a:t>.</a:t>
            </a:r>
            <a:r>
              <a:rPr lang="ru-RU" sz="2000" b="1" dirty="0" smtClean="0"/>
              <a:t> </a:t>
            </a:r>
          </a:p>
          <a:p>
            <a:r>
              <a:rPr lang="ru-RU" sz="2000" b="1" dirty="0" smtClean="0"/>
              <a:t>– (27)Запомнил, – сказала Женя</a:t>
            </a:r>
            <a:r>
              <a:rPr lang="ru-RU" sz="2000" b="1" dirty="0" smtClean="0"/>
              <a:t>.</a:t>
            </a:r>
            <a:r>
              <a:rPr lang="ru-RU" sz="2000" b="1" dirty="0" smtClean="0"/>
              <a:t> </a:t>
            </a:r>
          </a:p>
          <a:p>
            <a:r>
              <a:rPr lang="ru-RU" sz="2000" b="1" dirty="0" smtClean="0"/>
              <a:t>(28)Постепенно Лёша понял, что оркестр исполняет не такую уж трудную мелодию, что в ней возможны некоторые вольности и что он, Лёша, тоже вполне на уровне</a:t>
            </a:r>
            <a:r>
              <a:rPr lang="ru-RU" sz="2000" b="1" dirty="0" smtClean="0"/>
              <a:t>.</a:t>
            </a:r>
            <a:r>
              <a:rPr lang="ru-RU" sz="2000" b="1" dirty="0" smtClean="0"/>
              <a:t> </a:t>
            </a:r>
          </a:p>
          <a:p>
            <a:r>
              <a:rPr lang="ru-RU" sz="2000" b="1" dirty="0" smtClean="0"/>
              <a:t>– (29)А почему ты на уроках всё время в окно смотришь? – спросила Женя и подошла к Лёшиному окну.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Среди предложений 3–10 найдите сложное предложение с неоднородным (параллельным) подчинением придаточных. Напишите номер этого предложения.</a:t>
            </a:r>
          </a:p>
          <a:p>
            <a:pPr algn="ctr"/>
            <a:endParaRPr lang="ru-RU" sz="2000" b="1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214282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00B050"/>
                </a:solidFill>
              </a:rPr>
              <a:t>2</a:t>
            </a:r>
            <a:endParaRPr lang="ru-RU" sz="13800" b="1" dirty="0">
              <a:solidFill>
                <a:srgbClr val="00B05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6429388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ответ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14612" y="1357298"/>
            <a:ext cx="3643338" cy="2214578"/>
          </a:xfrm>
          <a:prstGeom prst="ellipse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ОГЭ-2019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4282" y="3786190"/>
            <a:ext cx="8715436" cy="2786082"/>
          </a:xfrm>
          <a:prstGeom prst="flowChartAlternateProcess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(1)Запах кофе был для Андрея не просто запахом. (2)Он был незабываемым воспоминанием, воспоминанием о прошлом, о детстве,</a:t>
            </a:r>
          </a:p>
          <a:p>
            <a:r>
              <a:rPr lang="ru-RU" b="1" dirty="0" smtClean="0"/>
              <a:t>о счастье, о том самом настоящем счастье, которое можно испытать только тогда, когда лет тебе совсем мало. (3)Запах молотого кофе всегда наводит его на эти воспоминания...</a:t>
            </a:r>
          </a:p>
          <a:p>
            <a:r>
              <a:rPr lang="ru-RU" b="1" dirty="0" smtClean="0"/>
              <a:t> </a:t>
            </a:r>
            <a:r>
              <a:rPr lang="ru-RU" b="1" dirty="0" smtClean="0"/>
              <a:t>(</a:t>
            </a:r>
            <a:r>
              <a:rPr lang="ru-RU" b="1" dirty="0" smtClean="0"/>
              <a:t>4)Дома у них, по правде говоря, кофе не водился. (5)Насколько Андрей помнил, ни мать, ни отец его не пили. (6)Не любили? (7)Или попросту отказывались из соображений экономии, считали, что дорого? (8)Сейчас даже в голове не укладывается, как они жили тогда, но ведь жили же как-то...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72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Среди </a:t>
            </a:r>
            <a:r>
              <a:rPr lang="ru-RU" sz="2000" b="1" dirty="0" smtClean="0"/>
              <a:t>предложений 21—25 найдите сложные предложения с однородным подчинением придаточных. Напишите номера этих предложений.</a:t>
            </a:r>
          </a:p>
          <a:p>
            <a:pPr algn="ctr"/>
            <a:r>
              <a:rPr lang="ru-RU" sz="2000" b="1" dirty="0" smtClean="0"/>
              <a:t> </a:t>
            </a:r>
          </a:p>
          <a:p>
            <a:pPr algn="ctr"/>
            <a:endParaRPr lang="ru-RU" sz="2000" b="1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214282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2425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6429388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ответ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14612" y="1357298"/>
            <a:ext cx="3643338" cy="2214578"/>
          </a:xfrm>
          <a:prstGeom prst="ellipse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ОГЭ-2019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4282" y="3786190"/>
            <a:ext cx="8715436" cy="2786082"/>
          </a:xfrm>
          <a:prstGeom prst="flowChartAlternateProcess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(21)Они некоторое время молчали, не отрывая серьёзных лиц от берега, и, вздохнув, поправив платочки, продолжали петь, смотря друг на друга и как бы чувствуя родство душ</a:t>
            </a:r>
            <a:r>
              <a:rPr lang="ru-RU" sz="1600" b="1" dirty="0" smtClean="0"/>
              <a:t>.</a:t>
            </a:r>
            <a:r>
              <a:rPr lang="ru-RU" sz="1600" b="1" dirty="0" smtClean="0"/>
              <a:t> </a:t>
            </a:r>
          </a:p>
          <a:p>
            <a:r>
              <a:rPr lang="ru-RU" sz="1600" b="1" dirty="0" smtClean="0"/>
              <a:t>(22)А мужчины, сдвинув брови и поджав губы, тоже уставились на хуторок, и кое-кто из них невольно подтягивал, не зная слов или стесняясь петь в голос. (23)И целый час все вместе пели они эту песню, по нескольку раз повторяя одни и те же строчки, а баржа катила себе вниз по Ветлуге, по лесной дикой реке. (24)Я смотрел на них, вдохновлённых, и думал о том, что вот все они разные, а сейчас вдруг они как бы одинаковыми стали, что-то заставило их сблизиться, забыться, почувствовать вечную красоту. (25)Ещё подумал я и о том, что красота, видно, живёт в сердце каждого человека и очень важно суметь разбудить её, не дать ей умереть, не проснувшись.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Среди предложений 15—26 найдите сложное предложение с последовательным подчинением придаточных. Напишите номер этого предложения.</a:t>
            </a:r>
          </a:p>
          <a:p>
            <a:pPr algn="ctr"/>
            <a:endParaRPr lang="ru-RU" sz="2000" b="1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214282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B050"/>
                </a:solidFill>
              </a:rPr>
              <a:t>26</a:t>
            </a:r>
            <a:endParaRPr lang="ru-RU" sz="9600" b="1" dirty="0">
              <a:solidFill>
                <a:srgbClr val="00B05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6429388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ответ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14612" y="1357298"/>
            <a:ext cx="3643338" cy="2214578"/>
          </a:xfrm>
          <a:prstGeom prst="ellipse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ОГЭ-2019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4282" y="3786190"/>
            <a:ext cx="8715436" cy="2786082"/>
          </a:xfrm>
          <a:prstGeom prst="flowChartAlternateProcess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(</a:t>
            </a:r>
            <a:r>
              <a:rPr lang="ru-RU" sz="1600" b="1" dirty="0" smtClean="0"/>
              <a:t>15)Кто как умеет, тот так и помогает расти своим товарищам, а я тебя позвала, чтобы рассказать одну маленькую историю. (16)Много лет назад в этом же классе сидели мальчик и девочка. (17)Мальчика звали Вова, а девочку – Аня. (18)Однажды Аня поранила гвоздём ногу, да так сильно, что не могла приходить в школу: ни башмак нельзя надеть, ни валенок. (19)А шла уже вторая четверть. (20)И как-то Вова пришёл к Ане и сказал: «Аня, я тебя буду возить в школу на санках», но Аня </a:t>
            </a:r>
            <a:r>
              <a:rPr lang="ru-RU" sz="1600" b="1" dirty="0" err="1" smtClean="0"/>
              <a:t>запротивилась</a:t>
            </a:r>
            <a:r>
              <a:rPr lang="ru-RU" sz="1600" b="1" dirty="0" smtClean="0"/>
              <a:t>: «Что ты, что ты, Вова! (21)Над нами будет хохотать вся школа...» (22)Но настойчивый Вова сказал: «Ну и пусть хохочут!» (23)С этого дня Вова ежедневно привозил и отвозил на санках Аню. (24)Сначала ребята смеялись над ним, а потом сами стали помогать. (25)К весне Аня поправилась и смогла вместе со всеми ребятами перейти в следующий класс. (26)На этом я могу закончить рассказ, если тебе не захочется узнать, кем стали Вова и Аня.</a:t>
            </a:r>
          </a:p>
          <a:p>
            <a:pPr algn="ctr"/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725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Среди предложений 36—40 найдите сложное предложение с однородным подчинением придаточных. Напишите номер этого предложения.</a:t>
            </a:r>
          </a:p>
          <a:p>
            <a:pPr algn="ctr"/>
            <a:endParaRPr lang="ru-RU" sz="2000" b="1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214282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B050"/>
                </a:solidFill>
              </a:rPr>
              <a:t>39</a:t>
            </a:r>
            <a:endParaRPr lang="ru-RU" sz="9600" b="1" dirty="0">
              <a:solidFill>
                <a:srgbClr val="00B05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6429388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ответ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14612" y="1357298"/>
            <a:ext cx="3643338" cy="2214578"/>
          </a:xfrm>
          <a:prstGeom prst="ellipse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ОГЭ-2019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4282" y="3786190"/>
            <a:ext cx="8715436" cy="2786082"/>
          </a:xfrm>
          <a:prstGeom prst="flowChartAlternateProcess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(36)Когда работаешь на «скорой помощи»,</a:t>
            </a:r>
          </a:p>
          <a:p>
            <a:r>
              <a:rPr lang="ru-RU" sz="2000" b="1" dirty="0" smtClean="0"/>
              <a:t>готов ко всему, но такого оборота дела он не ожидал.</a:t>
            </a:r>
          </a:p>
          <a:p>
            <a:r>
              <a:rPr lang="ru-RU" sz="2000" b="1" dirty="0" smtClean="0"/>
              <a:t> </a:t>
            </a:r>
            <a:r>
              <a:rPr lang="ru-RU" sz="2000" b="1" dirty="0" smtClean="0"/>
              <a:t>(</a:t>
            </a:r>
            <a:r>
              <a:rPr lang="ru-RU" sz="2000" b="1" dirty="0" smtClean="0"/>
              <a:t>37)Когда мальчик и шофёр подошли к машине, там уже начал собираться народ. (38)Машина «скорой помощи», стоящая поперёк мостовой, успела привлечь зевак. (39)Они толпились у машины, спрашивая друг друга, что случилось, в чём дело, кого задавили.</a:t>
            </a:r>
          </a:p>
          <a:p>
            <a:r>
              <a:rPr lang="ru-RU" sz="2000" b="1" dirty="0" smtClean="0"/>
              <a:t> </a:t>
            </a:r>
            <a:r>
              <a:rPr lang="ru-RU" sz="2000" b="1" dirty="0" smtClean="0"/>
              <a:t>(</a:t>
            </a:r>
            <a:r>
              <a:rPr lang="ru-RU" sz="2000" b="1" dirty="0" smtClean="0"/>
              <a:t>40)Но никто не лежал на мостовой, а к машине быстро шли шофёр в фуражке с кожаным козырьком и долговязый мальчик с коньками под мышкой.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72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Среди предложений 27—42 найдите сложное предложение</a:t>
            </a:r>
          </a:p>
          <a:p>
            <a:pPr algn="ctr"/>
            <a:r>
              <a:rPr lang="ru-RU" sz="2000" b="1" dirty="0" smtClean="0"/>
              <a:t>с последовательным и однородным подчинением придаточных. Напишите номер этого предложения.</a:t>
            </a:r>
          </a:p>
          <a:p>
            <a:pPr algn="ctr"/>
            <a:r>
              <a:rPr lang="ru-RU" sz="2000" b="1" dirty="0" smtClean="0"/>
              <a:t> </a:t>
            </a:r>
          </a:p>
          <a:p>
            <a:pPr algn="ctr"/>
            <a:endParaRPr lang="ru-RU" sz="2000" b="1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214282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B050"/>
                </a:solidFill>
              </a:rPr>
              <a:t>32</a:t>
            </a:r>
            <a:endParaRPr lang="ru-RU" sz="9600" b="1" dirty="0">
              <a:solidFill>
                <a:srgbClr val="00B05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6429388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ответ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14612" y="1357298"/>
            <a:ext cx="3643338" cy="2214578"/>
          </a:xfrm>
          <a:prstGeom prst="ellipse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ОГЭ-2019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4282" y="3786190"/>
            <a:ext cx="8715436" cy="2786082"/>
          </a:xfrm>
          <a:prstGeom prst="flowChartAlternateProcess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(27)После уроков Женя летел домой как на крыльях. (28)Новый, блестящий, уже собранный папой велосипед стоял в прихожей и был ещё лучше прежнего. (29)Женя поставил на пол портфель, схватил велосипед и покатил его в квартиру Саши. (30)Надо ведь успеть, пока друг не вернулся из школы</a:t>
            </a:r>
            <a:r>
              <a:rPr lang="ru-RU" sz="1400" b="1" dirty="0" smtClean="0"/>
              <a:t>.</a:t>
            </a:r>
            <a:r>
              <a:rPr lang="ru-RU" sz="1400" b="1" dirty="0" smtClean="0"/>
              <a:t> </a:t>
            </a:r>
          </a:p>
          <a:p>
            <a:r>
              <a:rPr lang="ru-RU" sz="1400" b="1" dirty="0" smtClean="0"/>
              <a:t>(31)Дверь открыла тётя Клара, Сашина мама. (32)Женя быстро поздоровался, как можно короче всё объяснил, хотя ему показалось, что у тёти Клары было удивлённое лицо и она ничего не поняла</a:t>
            </a:r>
            <a:r>
              <a:rPr lang="ru-RU" sz="1400" b="1" dirty="0" smtClean="0"/>
              <a:t>.</a:t>
            </a:r>
            <a:r>
              <a:rPr lang="ru-RU" sz="1400" b="1" dirty="0" smtClean="0"/>
              <a:t> </a:t>
            </a:r>
          </a:p>
          <a:p>
            <a:r>
              <a:rPr lang="ru-RU" sz="1400" b="1" dirty="0" smtClean="0"/>
              <a:t>– (33)А кто разбил велосипед? (34)Ты? (35)Разве не Саша? (36)Странно</a:t>
            </a:r>
            <a:r>
              <a:rPr lang="ru-RU" sz="1400" b="1" dirty="0" smtClean="0"/>
              <a:t>.</a:t>
            </a:r>
            <a:r>
              <a:rPr lang="ru-RU" sz="1400" b="1" dirty="0" smtClean="0"/>
              <a:t> </a:t>
            </a:r>
          </a:p>
          <a:p>
            <a:r>
              <a:rPr lang="ru-RU" sz="1400" b="1" dirty="0" smtClean="0"/>
              <a:t>(37)Это всё, что она успела сказать, пока Женя вкатывал в узкий коридор новую Сашину технику и взамен уже забирал разбитый им велосипед. (38)Как всё удачно! (39)Ну, подумать только, какой же у него хороший друг Саша. (40)Не выдал его родителям. (41)Наверно, они поверили, что Саша сам разбил велосипед. (42)Досталось же бедняге, наверное.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Среди предложений 9—13 найдите сложное предложение с параллельным (неоднородным) и однородным подчинением придаточных. Напишите номер этого предложения.</a:t>
            </a:r>
          </a:p>
          <a:p>
            <a:pPr algn="ctr"/>
            <a:endParaRPr lang="ru-RU" sz="2000" b="1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214282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B050"/>
                </a:solidFill>
              </a:rPr>
              <a:t>11</a:t>
            </a:r>
            <a:endParaRPr lang="ru-RU" sz="9600" b="1" dirty="0">
              <a:solidFill>
                <a:srgbClr val="00B05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6429388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ответ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14612" y="1357298"/>
            <a:ext cx="3643338" cy="2214578"/>
          </a:xfrm>
          <a:prstGeom prst="ellipse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ОГЭ-2019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4282" y="3786190"/>
            <a:ext cx="8715436" cy="2786082"/>
          </a:xfrm>
          <a:prstGeom prst="flowChartAlternateProcess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(9)Иван Царевич сидел верхом на Волке так, как эвенки ездят на оленях, почти касаясь пятками мха. (10)Дым пружиной поднимался к небу, и птички, как отчёркнутые галочки, виднелись в синем звёздном небе.</a:t>
            </a:r>
          </a:p>
          <a:p>
            <a:r>
              <a:rPr lang="ru-RU" b="1" dirty="0" smtClean="0"/>
              <a:t>(11)И чем сильнее я вспоминал своё детство, тем яснее понимал, что детство моё не повторится, что я не встречу и тени его в чужой ребяческой тетради.</a:t>
            </a:r>
          </a:p>
          <a:p>
            <a:r>
              <a:rPr lang="ru-RU" b="1" dirty="0" smtClean="0"/>
              <a:t>(12)Это была грозная тетрадь – она поразила меня.</a:t>
            </a:r>
          </a:p>
          <a:p>
            <a:r>
              <a:rPr lang="ru-RU" b="1" dirty="0" smtClean="0"/>
              <a:t>(13)Северный город был деревянным, заборы и стены домов красились светлой охрой, и кисточка юного художника честно повторила этот жёлтый цвет везде, где мальчик хотел говорить об уличных зданиях, об изделии рук человеческих.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72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Среди предложений 21—27 найдите сложное предложение с однородным и последовательным подчинением придаточных. Напишите номер этого предложения.</a:t>
            </a:r>
          </a:p>
          <a:p>
            <a:pPr algn="ctr"/>
            <a:r>
              <a:rPr lang="ru-RU" sz="2000" b="1" dirty="0" smtClean="0"/>
              <a:t> </a:t>
            </a:r>
          </a:p>
          <a:p>
            <a:pPr algn="ctr"/>
            <a:endParaRPr lang="ru-RU" sz="2000" b="1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214282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B050"/>
                </a:solidFill>
              </a:rPr>
              <a:t>27</a:t>
            </a:r>
            <a:endParaRPr lang="ru-RU" sz="9600" b="1" dirty="0">
              <a:solidFill>
                <a:srgbClr val="00B05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6429388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ответ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14612" y="1357298"/>
            <a:ext cx="3643338" cy="2214578"/>
          </a:xfrm>
          <a:prstGeom prst="ellipse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ОГЭ-2019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4282" y="3786190"/>
            <a:ext cx="8715436" cy="2786082"/>
          </a:xfrm>
          <a:prstGeom prst="flowChartAlternateProcess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(21)Дед не стал есть гостинец, а отнёс его в шалаш. (22)До чего же он жадный, этот дед! (23)Совсем, видно, одичал со своими пчёлами. (24)Он специально спрятал корж, чтобы не делиться и потом спокойно жевать его, макая в липкий гречишный мёд.</a:t>
            </a:r>
          </a:p>
          <a:p>
            <a:r>
              <a:rPr lang="ru-RU" b="1" dirty="0" smtClean="0"/>
              <a:t>(25)Коля собрался уходить. (26)В последнюю минуту, когда дед протянул котомку с грязным бельём, Коля чуть не попросил у деда кусочек коржа, но сумел побороть минутную слабость.</a:t>
            </a:r>
          </a:p>
          <a:p>
            <a:r>
              <a:rPr lang="ru-RU" b="1" dirty="0" smtClean="0"/>
              <a:t>(27)Он шёл не спеша, размахивая котомкой, и думал о том, что, когда кончится война, в доме будет много хлеба и он будет есть коржи утром, в обед и вечером.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72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Среди предложений 1—7 найдите сложное предложение с последовательным подчинением придаточных. Напишите номер этого предложения.</a:t>
            </a:r>
          </a:p>
          <a:p>
            <a:pPr algn="ctr"/>
            <a:r>
              <a:rPr lang="ru-RU" sz="2000" b="1" dirty="0" smtClean="0"/>
              <a:t> </a:t>
            </a:r>
          </a:p>
          <a:p>
            <a:pPr algn="ctr"/>
            <a:endParaRPr lang="ru-RU" sz="2000" b="1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214282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00B050"/>
                </a:solidFill>
              </a:rPr>
              <a:t>2</a:t>
            </a:r>
            <a:endParaRPr lang="ru-RU" sz="13800" b="1" dirty="0">
              <a:solidFill>
                <a:srgbClr val="00B05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6429388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ответ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14612" y="1357298"/>
            <a:ext cx="3643338" cy="2214578"/>
          </a:xfrm>
          <a:prstGeom prst="ellipse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ОГЭ-2019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4282" y="3786190"/>
            <a:ext cx="8715436" cy="2786082"/>
          </a:xfrm>
          <a:prstGeom prst="flowChartAlternateProcess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(</a:t>
            </a:r>
            <a:r>
              <a:rPr lang="ru-RU" sz="1600" b="1" dirty="0" smtClean="0"/>
              <a:t>1)Школьники смотрели на избиение совершенно спокойно. (2)Они всегда смотрели так, если били кого-то, до кого другим не было никакого дела. (3)И только появление «бесноватой» пробудило в них интерес. (4)Спортивный интерес</a:t>
            </a:r>
            <a:r>
              <a:rPr lang="ru-RU" sz="1600" b="1" dirty="0" smtClean="0"/>
              <a:t>.</a:t>
            </a:r>
            <a:r>
              <a:rPr lang="ru-RU" sz="1600" b="1" dirty="0" smtClean="0"/>
              <a:t> </a:t>
            </a:r>
          </a:p>
          <a:p>
            <a:r>
              <a:rPr lang="ru-RU" sz="1600" b="1" dirty="0" smtClean="0"/>
              <a:t>(5)Год назад, когда она переводилась в эту школу, Агния была хрупкой милой девочкой с потрясающими длинными медово-русыми волосами, похожей на принцессу настолько, насколько может быть похожей на принцессу девчонка, не отличающаяся благонравным характером</a:t>
            </a:r>
            <a:r>
              <a:rPr lang="ru-RU" sz="1600" b="1" dirty="0" smtClean="0"/>
              <a:t>.</a:t>
            </a:r>
            <a:r>
              <a:rPr lang="ru-RU" sz="1600" b="1" dirty="0" smtClean="0"/>
              <a:t> </a:t>
            </a:r>
          </a:p>
          <a:p>
            <a:r>
              <a:rPr lang="ru-RU" sz="1600" b="1" dirty="0" smtClean="0"/>
              <a:t>(6)Но волосы она обстригла и перекрасила в первую же неделю, а со второй она уже записалась в какие-то секции, и теперь язык не поворачивался назвать её «хрупкой». (7)А дралась она, действительно, здорово.</a:t>
            </a:r>
          </a:p>
          <a:p>
            <a:r>
              <a:rPr lang="ru-RU" b="1" dirty="0" smtClean="0"/>
              <a:t> 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Среди предложений 3–10 найдите сложное предложение с неоднородным (параллельным) подчинением придаточных. Напишите номер этого предложения.</a:t>
            </a:r>
          </a:p>
          <a:p>
            <a:pPr algn="ctr"/>
            <a:endParaRPr lang="ru-RU" sz="2000" b="1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214282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solidFill>
                  <a:srgbClr val="00B050"/>
                </a:solidFill>
              </a:rPr>
              <a:t>5</a:t>
            </a:r>
            <a:endParaRPr lang="ru-RU" sz="16600" b="1" dirty="0">
              <a:solidFill>
                <a:srgbClr val="00B05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6429388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ответ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14612" y="1357298"/>
            <a:ext cx="3643338" cy="2214578"/>
          </a:xfrm>
          <a:prstGeom prst="ellipse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ОГЭ-2019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4282" y="3786190"/>
            <a:ext cx="8715436" cy="2786082"/>
          </a:xfrm>
          <a:prstGeom prst="flowChartAlternateProcess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(3)Что-то замкнулось в Фёдоре. (4)Пусто было в голове. (5)На уроках, когда его поднимали, он вставал, растерянный, не знающий, что сказать, и ребята уже начали похихикивать над ним, тут же придумав кличку Угрюм </a:t>
            </a:r>
            <a:r>
              <a:rPr lang="ru-RU" b="1" dirty="0" err="1" smtClean="0"/>
              <a:t>Бурчеев</a:t>
            </a:r>
            <a:r>
              <a:rPr lang="ru-RU" b="1" dirty="0" smtClean="0"/>
              <a:t>. (6)Но Фёдор, казалось, и этого не слышал. (7)Тело его как будто потеряло способность ощущать, а душа – чувствовать. (8)После уроков он садился в автобус и ехал в старый район.</a:t>
            </a:r>
          </a:p>
          <a:p>
            <a:r>
              <a:rPr lang="ru-RU" b="1" dirty="0" smtClean="0"/>
              <a:t> </a:t>
            </a:r>
            <a:r>
              <a:rPr lang="ru-RU" b="1" dirty="0" smtClean="0"/>
              <a:t>(</a:t>
            </a:r>
            <a:r>
              <a:rPr lang="ru-RU" b="1" dirty="0" smtClean="0"/>
              <a:t>9)В один из таких приездов экскаваторщик, грузивший щебень в самосвал, крикнул Фёдору:</a:t>
            </a:r>
          </a:p>
          <a:p>
            <a:r>
              <a:rPr lang="ru-RU" b="1" dirty="0" smtClean="0"/>
              <a:t> </a:t>
            </a:r>
            <a:r>
              <a:rPr lang="ru-RU" b="1" dirty="0" smtClean="0"/>
              <a:t>– </a:t>
            </a:r>
            <a:r>
              <a:rPr lang="ru-RU" b="1" dirty="0" smtClean="0"/>
              <a:t>(10)Эй, парень! Убирай свою голубятню! (11)Завтра будем рыть котлован.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Среди предложений 9—15 найдите сложное предложение с однородным подчинением придаточных. Напишите номер этого предложения.</a:t>
            </a:r>
          </a:p>
          <a:p>
            <a:pPr algn="ctr"/>
            <a:endParaRPr lang="ru-RU" sz="2000" b="1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214282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B050"/>
                </a:solidFill>
              </a:rPr>
              <a:t>15</a:t>
            </a:r>
            <a:endParaRPr lang="ru-RU" sz="9600" b="1" dirty="0">
              <a:solidFill>
                <a:srgbClr val="00B05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6429388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ответ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14612" y="1357298"/>
            <a:ext cx="3643338" cy="2214578"/>
          </a:xfrm>
          <a:prstGeom prst="ellipse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ОГЭ-2019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4282" y="3786190"/>
            <a:ext cx="8715436" cy="2786082"/>
          </a:xfrm>
          <a:prstGeom prst="flowChartAlternateProcess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(9)3а ужином он выпил крепкий чай, чтобы не сморило. (10)Выпил чашку, другую, готовя себя к бессонной ночи</a:t>
            </a:r>
            <a:r>
              <a:rPr lang="ru-RU" sz="2000" b="1" dirty="0" smtClean="0"/>
              <a:t>.</a:t>
            </a:r>
            <a:r>
              <a:rPr lang="ru-RU" sz="2000" b="1" dirty="0" smtClean="0"/>
              <a:t> </a:t>
            </a:r>
          </a:p>
          <a:p>
            <a:r>
              <a:rPr lang="ru-RU" sz="2000" b="1" dirty="0" smtClean="0"/>
              <a:t>(11)И пришла ночь. (12)Потушили свет. (13)Гриша не лёг, а сел в постели, дожидаясь своего часа. (14)И вот когда, наконец, из комнаты бабушки донеслось ещё невнятное бормотание, он поднялся и пошёл. (15)Свет в кухне зажёг, встал возле кровати, чувствуя, как охватывает его невольная дрожь и сердце замирает в страшном предчувствии.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Мои документы\Downloads\pondering_something_anim_500_clr_112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4762500" cy="2928958"/>
          </a:xfrm>
          <a:prstGeom prst="rect">
            <a:avLst/>
          </a:prstGeom>
          <a:noFill/>
        </p:spPr>
      </p:pic>
      <p:pic>
        <p:nvPicPr>
          <p:cNvPr id="2051" name="Picture 3" descr="D:\Documents and Settings\муртаза\Мои документы\Downloads\download (6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928670"/>
            <a:ext cx="5715000" cy="14287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3108" y="4143380"/>
            <a:ext cx="67151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Автор-Эфендиев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М.М.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725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Среди предложений 18—28 найдите сложное предложение с однородным подчинением придаточных. Напишите номер этого предложения.</a:t>
            </a:r>
          </a:p>
          <a:p>
            <a:pPr algn="ctr"/>
            <a:endParaRPr lang="ru-RU" sz="2000" b="1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214282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rgbClr val="00B050"/>
                </a:solidFill>
              </a:rPr>
              <a:t>22</a:t>
            </a:r>
            <a:endParaRPr lang="ru-RU" sz="11500" b="1" dirty="0">
              <a:solidFill>
                <a:srgbClr val="00B05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6429388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ответ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14612" y="1357298"/>
            <a:ext cx="3643338" cy="2214578"/>
          </a:xfrm>
          <a:prstGeom prst="ellipse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ОГЭ-2019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4282" y="3786190"/>
            <a:ext cx="8715436" cy="2786082"/>
          </a:xfrm>
          <a:prstGeom prst="flowChartAlternateProcess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(18)Но город взбурлил, имя Нины стало известно всем, а равнодушных не было. (19)Всюду, куда ни приди, слышалось</a:t>
            </a:r>
            <a:r>
              <a:rPr lang="ru-RU" sz="1400" b="1" dirty="0" smtClean="0"/>
              <a:t>:</a:t>
            </a:r>
            <a:r>
              <a:rPr lang="ru-RU" sz="1400" b="1" dirty="0" smtClean="0"/>
              <a:t> </a:t>
            </a:r>
          </a:p>
          <a:p>
            <a:r>
              <a:rPr lang="ru-RU" sz="1400" b="1" dirty="0" smtClean="0"/>
              <a:t>– (20)Ну как там наша Нина? (21)Спасут ли... вот горе!</a:t>
            </a:r>
          </a:p>
          <a:p>
            <a:r>
              <a:rPr lang="ru-RU" sz="1400" b="1" dirty="0" smtClean="0"/>
              <a:t> </a:t>
            </a:r>
            <a:r>
              <a:rPr lang="ru-RU" sz="1400" b="1" dirty="0" smtClean="0"/>
              <a:t>(</a:t>
            </a:r>
            <a:r>
              <a:rPr lang="ru-RU" sz="1400" b="1" dirty="0" smtClean="0"/>
              <a:t>22)Разве так не бывает, что судьба одного человека, доселе никому не известного, вдруг становится средоточием всеобщего сострадания, и множество людей озабоченно следят за чужой судьбой, которая их волнует и в которой подчас выражена судьба многих.</a:t>
            </a:r>
          </a:p>
          <a:p>
            <a:r>
              <a:rPr lang="ru-RU" sz="1400" b="1" dirty="0" smtClean="0"/>
              <a:t> </a:t>
            </a:r>
            <a:r>
              <a:rPr lang="ru-RU" sz="1400" b="1" dirty="0" smtClean="0"/>
              <a:t>(</a:t>
            </a:r>
            <a:r>
              <a:rPr lang="ru-RU" sz="1400" b="1" dirty="0" smtClean="0"/>
              <a:t>23)</a:t>
            </a:r>
            <a:r>
              <a:rPr lang="ru-RU" sz="1400" b="1" dirty="0" err="1" smtClean="0"/>
              <a:t>Чуянов</a:t>
            </a:r>
            <a:r>
              <a:rPr lang="ru-RU" sz="1400" b="1" dirty="0" smtClean="0"/>
              <a:t> приехал. (24)Воронин ещё издали крикнул ему:</a:t>
            </a:r>
          </a:p>
          <a:p>
            <a:r>
              <a:rPr lang="ru-RU" sz="1400" b="1" dirty="0" smtClean="0"/>
              <a:t> </a:t>
            </a:r>
            <a:r>
              <a:rPr lang="ru-RU" sz="1400" b="1" dirty="0" smtClean="0"/>
              <a:t>– </a:t>
            </a:r>
            <a:r>
              <a:rPr lang="ru-RU" sz="1400" b="1" dirty="0" smtClean="0"/>
              <a:t>(25)Не подходи близко! (26)Стена вот-вот рухнет...</a:t>
            </a:r>
          </a:p>
          <a:p>
            <a:r>
              <a:rPr lang="ru-RU" sz="1400" b="1" dirty="0" smtClean="0"/>
              <a:t> </a:t>
            </a:r>
            <a:r>
              <a:rPr lang="ru-RU" sz="1400" b="1" dirty="0" smtClean="0"/>
              <a:t>(</a:t>
            </a:r>
            <a:r>
              <a:rPr lang="ru-RU" sz="1400" b="1" dirty="0" smtClean="0"/>
              <a:t>27)Нина Петрунина лежала спокойно, и </a:t>
            </a:r>
            <a:r>
              <a:rPr lang="ru-RU" sz="1400" b="1" dirty="0" err="1" smtClean="0"/>
              <a:t>Чуянов</a:t>
            </a:r>
            <a:r>
              <a:rPr lang="ru-RU" sz="1400" b="1" dirty="0" smtClean="0"/>
              <a:t> до конца жизни не забыл её прекрасного лица, веера её золотистых волос, а ноги девушки, уже раздробленные, покоились под громадной и многотонной массой полуразрушенной заводской стены, которая едва-едва держалась. (28)Здесь же сидела и мать Нины.</a:t>
            </a:r>
          </a:p>
          <a:p>
            <a:pPr algn="ctr"/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725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Среди предложений 44–50 найдите сложное предложение с однородным подчинением придаточных. Напишите номер этого предложения.</a:t>
            </a:r>
          </a:p>
          <a:p>
            <a:pPr algn="ctr"/>
            <a:endParaRPr lang="ru-RU" sz="2000" b="1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214282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rgbClr val="00B050"/>
                </a:solidFill>
              </a:rPr>
              <a:t>48</a:t>
            </a:r>
            <a:endParaRPr lang="ru-RU" sz="11500" b="1" dirty="0">
              <a:solidFill>
                <a:srgbClr val="00B05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6429388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ответ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14612" y="1357298"/>
            <a:ext cx="3643338" cy="2214578"/>
          </a:xfrm>
          <a:prstGeom prst="ellipse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ОГЭ-2019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4282" y="3786190"/>
            <a:ext cx="8715436" cy="2786082"/>
          </a:xfrm>
          <a:prstGeom prst="flowChartAlternateProcess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– (44)Ничего подобного она не думает, – вдруг вступился за Алёнку Васька. – (45)И вообще… (46)Она, может, даже не знает, что надо готовить номер, и танец, и группу поддержки? (47)Она же первый раз в лагере.</a:t>
            </a:r>
          </a:p>
          <a:p>
            <a:r>
              <a:rPr lang="ru-RU" sz="2000" b="1" dirty="0" smtClean="0"/>
              <a:t> </a:t>
            </a:r>
            <a:r>
              <a:rPr lang="ru-RU" sz="2000" b="1" dirty="0" smtClean="0"/>
              <a:t>(</a:t>
            </a:r>
            <a:r>
              <a:rPr lang="ru-RU" sz="2000" b="1" dirty="0" smtClean="0"/>
              <a:t>48)После этого случайно услышанного разговора я попыталась объяснить Алёнке, что такое конкурс красоты в нашем лагере, что от неё требуется, но она слушала нетерпеливо и рассеянно и наконец сказала:</a:t>
            </a:r>
          </a:p>
          <a:p>
            <a:r>
              <a:rPr lang="ru-RU" sz="2000" b="1" dirty="0" smtClean="0"/>
              <a:t> </a:t>
            </a:r>
            <a:r>
              <a:rPr lang="ru-RU" sz="2000" b="1" dirty="0" smtClean="0"/>
              <a:t>– </a:t>
            </a:r>
            <a:r>
              <a:rPr lang="ru-RU" sz="2000" b="1" dirty="0" smtClean="0"/>
              <a:t>(49)Маша, вы хотите кого-нибудь другого поставить? (50)Ну, пожалуйста, мне всё равно…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Среди предложений 6—12 найдите сложные предложения с последовательным подчинением придаточных. Напишите номера этих предложений.</a:t>
            </a:r>
          </a:p>
          <a:p>
            <a:pPr algn="ctr"/>
            <a:endParaRPr lang="ru-RU" sz="2000" b="1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214282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</a:rPr>
              <a:t>610</a:t>
            </a: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6429388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ответ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14612" y="1357298"/>
            <a:ext cx="3643338" cy="2214578"/>
          </a:xfrm>
          <a:prstGeom prst="ellipse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ОГЭ-2019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4282" y="3786190"/>
            <a:ext cx="8715436" cy="2786082"/>
          </a:xfrm>
          <a:prstGeom prst="flowChartAlternateProcess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(</a:t>
            </a:r>
            <a:r>
              <a:rPr lang="ru-RU" sz="1600" b="1" dirty="0" smtClean="0"/>
              <a:t>6)Если удавалось пройти так, чтобы ни одна из них не скрипнула, Чайковский садился за рояль и усмехался. (7)Неприятное осталось позади, а сейчас начнётся удивительное и весёлое: рассохшийся дом запоёт от первых же звуков рояля. (8)На любую клавишу отзовутся тончайшим резонансом сухие стропила, и двери, и старушка люстра, потерявшая половину своих хрусталей, похожих на дубовые листья.</a:t>
            </a:r>
          </a:p>
          <a:p>
            <a:r>
              <a:rPr lang="ru-RU" sz="1600" b="1" dirty="0" smtClean="0"/>
              <a:t> </a:t>
            </a:r>
            <a:r>
              <a:rPr lang="ru-RU" sz="1600" b="1" dirty="0" smtClean="0"/>
              <a:t>(</a:t>
            </a:r>
            <a:r>
              <a:rPr lang="ru-RU" sz="1600" b="1" dirty="0" smtClean="0"/>
              <a:t>9)Самая простая музыкальная тема разыгрывалась этим домом, как симфония.</a:t>
            </a:r>
          </a:p>
          <a:p>
            <a:r>
              <a:rPr lang="ru-RU" sz="1600" b="1" dirty="0" smtClean="0"/>
              <a:t> </a:t>
            </a:r>
            <a:r>
              <a:rPr lang="ru-RU" sz="1600" b="1" dirty="0" smtClean="0"/>
              <a:t>(</a:t>
            </a:r>
            <a:r>
              <a:rPr lang="ru-RU" sz="1600" b="1" dirty="0" smtClean="0"/>
              <a:t>10)С некоторых пор Чайковскому начало казаться, что дом уже с утра ждёт, когда композитор, напившись кофе, сядет за рояль. (11)Дом скучал без звуков.</a:t>
            </a:r>
          </a:p>
          <a:p>
            <a:r>
              <a:rPr lang="ru-RU" sz="1600" b="1" dirty="0" smtClean="0"/>
              <a:t> </a:t>
            </a:r>
            <a:r>
              <a:rPr lang="ru-RU" sz="1600" b="1" dirty="0" smtClean="0"/>
              <a:t>(</a:t>
            </a:r>
            <a:r>
              <a:rPr lang="ru-RU" sz="1600" b="1" dirty="0" smtClean="0"/>
              <a:t>12)Иногда ночью, просыпаясь, Чайковский слышал, как, потрескивая, пропоёт то одна, то другая половица, как бы вспомнив его дневную музыку и выхватив из неё любимую ноту.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72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Среди предложений 13—19 найдите сложное предложение с неоднородным (параллельным) подчинением придаточных. Напишите номер этого предложения.</a:t>
            </a:r>
          </a:p>
          <a:p>
            <a:r>
              <a:rPr lang="ru-RU" sz="2000" dirty="0" smtClean="0"/>
              <a:t> </a:t>
            </a:r>
          </a:p>
          <a:p>
            <a:pPr algn="ctr"/>
            <a:endParaRPr lang="ru-RU" sz="2000" b="1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214282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B050"/>
                </a:solidFill>
              </a:rPr>
              <a:t>18</a:t>
            </a:r>
            <a:endParaRPr lang="ru-RU" sz="9600" b="1" dirty="0">
              <a:solidFill>
                <a:srgbClr val="00B05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6429388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ответ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14612" y="1357298"/>
            <a:ext cx="3643338" cy="2214578"/>
          </a:xfrm>
          <a:prstGeom prst="ellipse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ОГЭ-2019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4282" y="3786190"/>
            <a:ext cx="8715436" cy="2786082"/>
          </a:xfrm>
          <a:prstGeom prst="flowChartAlternateProcess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(13)Как среднюю школу окончили, так больше половины одноклассников разъехались кто куда, а он до последнего класса учился, бередил ей душу. (14)Нравилось ей в нём всё: мужественность какая-то, ещё лёгкость к жизни, весёлость. (15)Оля-то девочка замкнутая, чрезмерно серьёзная. (16)Не умела она на публике выступать, вперёд никогда не лезла, предпочитала скромное место в последнем ряду. (17)А Сашка не такой – он прикольный, смешной. (18)Анекдоты рассказывал так, что все до колик хохотали, в самодеятельности участвовал, где ему всегда главные роли давали. (19)Потому и решился в театральный поступать.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72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Среди предложений 3—9 найдите сложноподчинённое предложение с однородным подчинением придаточных. Напишите номер этого предложения.</a:t>
            </a:r>
          </a:p>
          <a:p>
            <a:r>
              <a:rPr lang="ru-RU" sz="2000" dirty="0" smtClean="0"/>
              <a:t> </a:t>
            </a:r>
          </a:p>
          <a:p>
            <a:pPr algn="ctr"/>
            <a:endParaRPr lang="ru-RU" sz="2000" b="1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214282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rgbClr val="00B050"/>
                </a:solidFill>
              </a:rPr>
              <a:t>9</a:t>
            </a:r>
            <a:endParaRPr lang="ru-RU" sz="11500" b="1" dirty="0">
              <a:solidFill>
                <a:srgbClr val="00B05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6429388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ответ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14612" y="1357298"/>
            <a:ext cx="3643338" cy="2214578"/>
          </a:xfrm>
          <a:prstGeom prst="ellipse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ОГЭ-2019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4282" y="3786190"/>
            <a:ext cx="8715436" cy="2786082"/>
          </a:xfrm>
          <a:prstGeom prst="flowChartAlternateProcess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(3)Двухэтажный деревянный дом, в котором я прожила первые десять лет своей жизни. (4)Никогда не вижу его летом, только зимой. (5)Чувствую запах снега, </a:t>
            </a:r>
            <a:r>
              <a:rPr lang="ru-RU" b="1" dirty="0" smtClean="0"/>
              <a:t>слизываю </a:t>
            </a:r>
            <a:r>
              <a:rPr lang="ru-RU" b="1" dirty="0" smtClean="0"/>
              <a:t>его со своей пёстрой варежки</a:t>
            </a:r>
            <a:r>
              <a:rPr lang="ru-RU" b="1" dirty="0" smtClean="0"/>
              <a:t>.</a:t>
            </a:r>
            <a:r>
              <a:rPr lang="ru-RU" b="1" dirty="0" smtClean="0"/>
              <a:t> </a:t>
            </a:r>
          </a:p>
          <a:p>
            <a:r>
              <a:rPr lang="ru-RU" b="1" dirty="0" smtClean="0"/>
              <a:t>(6)Последней дошкольной зимой меня отдали в «группу» – так называли детей, которые по утрам гуляли в сквере с «интеллигентной» воспитательницей. (7)«Группа» показалась идеальным способом победить мою застенчивость.</a:t>
            </a:r>
          </a:p>
          <a:p>
            <a:r>
              <a:rPr lang="ru-RU" b="1" dirty="0" smtClean="0"/>
              <a:t> </a:t>
            </a:r>
            <a:r>
              <a:rPr lang="ru-RU" b="1" dirty="0" smtClean="0"/>
              <a:t>(</a:t>
            </a:r>
            <a:r>
              <a:rPr lang="ru-RU" b="1" dirty="0" smtClean="0"/>
              <a:t>8)Дед привёл меня в сквер как полагалось: к десяти. (9)Воспитательница, худенькая дама из «бывших», сказала, что я похожа на </a:t>
            </a:r>
            <a:r>
              <a:rPr lang="ru-RU" b="1" dirty="0" err="1" smtClean="0"/>
              <a:t>Мальвину</a:t>
            </a:r>
            <a:r>
              <a:rPr lang="ru-RU" b="1" dirty="0" smtClean="0"/>
              <a:t>, а саму её зовут Вера Григорьевна.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Среди предложений 24—34 найдите сложное предложение с однородным подчинением придаточных. Напишите номер этого предложения.</a:t>
            </a:r>
          </a:p>
          <a:p>
            <a:pPr algn="ctr"/>
            <a:endParaRPr lang="ru-RU" sz="2000" b="1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214282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rgbClr val="00B050"/>
                </a:solidFill>
              </a:rPr>
              <a:t>34</a:t>
            </a:r>
            <a:endParaRPr lang="ru-RU" sz="11500" b="1" dirty="0">
              <a:solidFill>
                <a:srgbClr val="00B05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6429388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ответ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14612" y="1357298"/>
            <a:ext cx="3643338" cy="2214578"/>
          </a:xfrm>
          <a:prstGeom prst="ellipse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ОГЭ-2019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4282" y="3786190"/>
            <a:ext cx="8715436" cy="3071810"/>
          </a:xfrm>
          <a:prstGeom prst="flowChartAlternateProcess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(24)Постукивая палкой, к черёмухе подходил сутулый, худой старик. (25)Сняв шляпу, он прислонился к стволу и словно задремал. (26)Мне было слышно, как он дышит, по-старчески посапывая</a:t>
            </a:r>
            <a:r>
              <a:rPr lang="ru-RU" sz="1600" b="1" dirty="0" smtClean="0"/>
              <a:t>.</a:t>
            </a:r>
            <a:r>
              <a:rPr lang="ru-RU" sz="1600" b="1" dirty="0" smtClean="0"/>
              <a:t> </a:t>
            </a:r>
          </a:p>
          <a:p>
            <a:r>
              <a:rPr lang="ru-RU" sz="1600" b="1" dirty="0" smtClean="0"/>
              <a:t>(27)Я отодвинулся и тут заметил ещё двух человек. (28)Они стояли, прижавшись друг к другу, – молоденький парень и девушка. (29)Ни меня, ни старика они, казалось, не замечали</a:t>
            </a:r>
            <a:r>
              <a:rPr lang="ru-RU" sz="1600" b="1" dirty="0" smtClean="0"/>
              <a:t>.</a:t>
            </a:r>
            <a:r>
              <a:rPr lang="ru-RU" sz="1600" b="1" dirty="0" smtClean="0"/>
              <a:t> </a:t>
            </a:r>
          </a:p>
          <a:p>
            <a:r>
              <a:rPr lang="ru-RU" sz="1600" b="1" dirty="0" smtClean="0"/>
              <a:t>(30)И ещё я увидел окна. (31)Настежь распахнутые окна в соседних домах. (32)Казалось, дома тоже дышали, жадно и </a:t>
            </a:r>
            <a:r>
              <a:rPr lang="ru-RU" sz="1600" b="1" dirty="0" smtClean="0"/>
              <a:t>глубоко…</a:t>
            </a:r>
            <a:r>
              <a:rPr lang="ru-RU" sz="1600" b="1" dirty="0" smtClean="0"/>
              <a:t> </a:t>
            </a:r>
          </a:p>
          <a:p>
            <a:r>
              <a:rPr lang="ru-RU" sz="1600" b="1" dirty="0" smtClean="0"/>
              <a:t>(33)Я представил себе тех, кто живёт на этой улице, и подумал: как удалось им сохранить черёмуху? (34)Не со слов – сам знаю: страшной блокадной зимой, когда в комнатах застывает вода и когда садится на стенках иней, чем не пожертвуешь ради крохи тепла, ради слабенького пламени в печурке?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Среди предложений 2—11 найдите сложное предложение с однородным подчинением придаточных. Напишите номер этого предложения.</a:t>
            </a:r>
          </a:p>
          <a:p>
            <a:pPr algn="ctr"/>
            <a:endParaRPr lang="ru-RU" sz="2400" b="1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214282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00B050"/>
                </a:solidFill>
              </a:rPr>
              <a:t>3</a:t>
            </a:r>
            <a:endParaRPr lang="ru-RU" sz="13800" b="1" dirty="0">
              <a:solidFill>
                <a:srgbClr val="00B05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6429388" y="1428736"/>
            <a:ext cx="2428892" cy="214314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ответ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14612" y="1357298"/>
            <a:ext cx="3643338" cy="2214578"/>
          </a:xfrm>
          <a:prstGeom prst="ellipse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ОГЭ-2019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4282" y="3786190"/>
            <a:ext cx="8715436" cy="2786082"/>
          </a:xfrm>
          <a:prstGeom prst="flowChartAlternateProcess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(2)Она была похожа на огромную куницу: тёмно-бурая, покрытая длинной жёсткой шерстью. (3)По поведению росомахи служители зоопарка с первого взгляда поняли, что у неё, наверно, скоро должны родиться детёныши и она ищет место для логова.</a:t>
            </a:r>
          </a:p>
          <a:p>
            <a:r>
              <a:rPr lang="ru-RU" sz="1400" b="1" dirty="0" smtClean="0"/>
              <a:t>(4)В клетку поставили деревянный домик. (5)Однако росомахе домик не понравился. (6)После долгих поисков она устроила логово под домиком: вырыла небольшое углубление, выстлала его своей шерстью, а через несколько дней оттуда послышался писк новорождённых.</a:t>
            </a:r>
          </a:p>
          <a:p>
            <a:r>
              <a:rPr lang="ru-RU" sz="1400" b="1" dirty="0" smtClean="0"/>
              <a:t>(7)С появлением маленьких детёнышей росомаха перестала тосковать и рваться на волю. (8)А если же её детёнышам грозила опасность, она как-то по-особенному рычала, и детёныши, словно по команде, скрывались под домиком. (9)Особенно волновалась росомаха, когда они подходили к соседней клетке, в которой сидели два злющих волка. (10)Серые хищники давно охотились за её малышами. (11)Если те подбегали к решётке, волки злобно рычали, шерсть у них поднималась дыбом, они хватали зубами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1737</Words>
  <Application>Microsoft Office PowerPoint</Application>
  <PresentationFormat>Экран (4:3)</PresentationFormat>
  <Paragraphs>152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муртаза</dc:creator>
  <cp:lastModifiedBy>муртаза</cp:lastModifiedBy>
  <cp:revision>16</cp:revision>
  <dcterms:created xsi:type="dcterms:W3CDTF">2019-03-28T10:21:39Z</dcterms:created>
  <dcterms:modified xsi:type="dcterms:W3CDTF">2019-03-29T06:55:42Z</dcterms:modified>
</cp:coreProperties>
</file>