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8AAA3-553E-4E5B-BDD3-46A00BF6A3C6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AABFE-5C74-446D-B18C-8EDF877E4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6.xml"/><Relationship Id="rId21" Type="http://schemas.openxmlformats.org/officeDocument/2006/relationships/slide" Target="slide9.xml"/><Relationship Id="rId7" Type="http://schemas.openxmlformats.org/officeDocument/2006/relationships/slide" Target="slide3.xml"/><Relationship Id="rId12" Type="http://schemas.openxmlformats.org/officeDocument/2006/relationships/slide" Target="slide20.xml"/><Relationship Id="rId17" Type="http://schemas.openxmlformats.org/officeDocument/2006/relationships/slide" Target="slide5.xml"/><Relationship Id="rId2" Type="http://schemas.openxmlformats.org/officeDocument/2006/relationships/slide" Target="slide2.xml"/><Relationship Id="rId16" Type="http://schemas.openxmlformats.org/officeDocument/2006/relationships/slide" Target="slide4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slide" Target="slide19.xml"/><Relationship Id="rId5" Type="http://schemas.openxmlformats.org/officeDocument/2006/relationships/slide" Target="slide14.xml"/><Relationship Id="rId15" Type="http://schemas.openxmlformats.org/officeDocument/2006/relationships/slide" Target="slide8.xml"/><Relationship Id="rId10" Type="http://schemas.openxmlformats.org/officeDocument/2006/relationships/slide" Target="slide15.xml"/><Relationship Id="rId19" Type="http://schemas.openxmlformats.org/officeDocument/2006/relationships/slide" Target="slide17.xml"/><Relationship Id="rId4" Type="http://schemas.openxmlformats.org/officeDocument/2006/relationships/slide" Target="slide10.xml"/><Relationship Id="rId9" Type="http://schemas.openxmlformats.org/officeDocument/2006/relationships/slide" Target="slide11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hlinkClick r:id="rId2" action="ppaction://hlinksldjump"/>
          </p:cNvPr>
          <p:cNvSpPr/>
          <p:nvPr/>
        </p:nvSpPr>
        <p:spPr>
          <a:xfrm>
            <a:off x="928662" y="57148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3" name="Овал 2">
            <a:hlinkClick r:id="rId3" action="ppaction://hlinksldjump"/>
          </p:cNvPr>
          <p:cNvSpPr/>
          <p:nvPr/>
        </p:nvSpPr>
        <p:spPr>
          <a:xfrm>
            <a:off x="928662" y="164305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4" name="Овал 3">
            <a:hlinkClick r:id="rId4" action="ppaction://hlinksldjump"/>
          </p:cNvPr>
          <p:cNvSpPr/>
          <p:nvPr/>
        </p:nvSpPr>
        <p:spPr>
          <a:xfrm>
            <a:off x="928662" y="271462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9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5" name="Овал 4">
            <a:hlinkClick r:id="rId5" action="ppaction://hlinksldjump"/>
          </p:cNvPr>
          <p:cNvSpPr/>
          <p:nvPr/>
        </p:nvSpPr>
        <p:spPr>
          <a:xfrm>
            <a:off x="928662" y="378619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13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6" name="Овал 5">
            <a:hlinkClick r:id="rId6" action="ppaction://hlinksldjump"/>
          </p:cNvPr>
          <p:cNvSpPr/>
          <p:nvPr/>
        </p:nvSpPr>
        <p:spPr>
          <a:xfrm>
            <a:off x="928662" y="485776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17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7" name="Овал 6">
            <a:hlinkClick r:id="rId7" action="ppaction://hlinksldjump"/>
          </p:cNvPr>
          <p:cNvSpPr/>
          <p:nvPr/>
        </p:nvSpPr>
        <p:spPr>
          <a:xfrm>
            <a:off x="2738425" y="571480"/>
            <a:ext cx="1428760" cy="714380"/>
          </a:xfrm>
          <a:prstGeom prst="ellips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2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8" name="Овал 7">
            <a:hlinkClick r:id="rId8" action="ppaction://hlinksldjump"/>
          </p:cNvPr>
          <p:cNvSpPr/>
          <p:nvPr/>
        </p:nvSpPr>
        <p:spPr>
          <a:xfrm>
            <a:off x="2762237" y="1643050"/>
            <a:ext cx="1428760" cy="714380"/>
          </a:xfrm>
          <a:prstGeom prst="ellips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6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9" name="Овал 8">
            <a:hlinkClick r:id="rId9" action="ppaction://hlinksldjump"/>
          </p:cNvPr>
          <p:cNvSpPr/>
          <p:nvPr/>
        </p:nvSpPr>
        <p:spPr>
          <a:xfrm>
            <a:off x="2762237" y="2714620"/>
            <a:ext cx="1428760" cy="714380"/>
          </a:xfrm>
          <a:prstGeom prst="ellips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10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0" name="Овал 9">
            <a:hlinkClick r:id="rId10" action="ppaction://hlinksldjump"/>
          </p:cNvPr>
          <p:cNvSpPr/>
          <p:nvPr/>
        </p:nvSpPr>
        <p:spPr>
          <a:xfrm>
            <a:off x="2786050" y="3786190"/>
            <a:ext cx="1428760" cy="714380"/>
          </a:xfrm>
          <a:prstGeom prst="ellips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14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1" name="Овал 10">
            <a:hlinkClick r:id="rId11" action="ppaction://hlinksldjump"/>
          </p:cNvPr>
          <p:cNvSpPr/>
          <p:nvPr/>
        </p:nvSpPr>
        <p:spPr>
          <a:xfrm>
            <a:off x="2786050" y="4857760"/>
            <a:ext cx="1428760" cy="714380"/>
          </a:xfrm>
          <a:prstGeom prst="ellips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18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2" name="Овал 11">
            <a:hlinkClick r:id="rId12" action="ppaction://hlinksldjump"/>
          </p:cNvPr>
          <p:cNvSpPr/>
          <p:nvPr/>
        </p:nvSpPr>
        <p:spPr>
          <a:xfrm>
            <a:off x="4643438" y="4857760"/>
            <a:ext cx="1428760" cy="71438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19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3" name="Овал 12">
            <a:hlinkClick r:id="rId13" action="ppaction://hlinksldjump"/>
          </p:cNvPr>
          <p:cNvSpPr/>
          <p:nvPr/>
        </p:nvSpPr>
        <p:spPr>
          <a:xfrm>
            <a:off x="4643438" y="3786190"/>
            <a:ext cx="1428760" cy="71438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15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4" name="Овал 13">
            <a:hlinkClick r:id="rId14" action="ppaction://hlinksldjump"/>
          </p:cNvPr>
          <p:cNvSpPr/>
          <p:nvPr/>
        </p:nvSpPr>
        <p:spPr>
          <a:xfrm>
            <a:off x="4595812" y="2714620"/>
            <a:ext cx="1428760" cy="71438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11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5" name="Овал 14">
            <a:hlinkClick r:id="rId15" action="ppaction://hlinksldjump"/>
          </p:cNvPr>
          <p:cNvSpPr/>
          <p:nvPr/>
        </p:nvSpPr>
        <p:spPr>
          <a:xfrm>
            <a:off x="4595812" y="1643050"/>
            <a:ext cx="1428760" cy="71438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7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16" name="Овал 15">
            <a:hlinkClick r:id="rId16" action="ppaction://hlinksldjump"/>
          </p:cNvPr>
          <p:cNvSpPr/>
          <p:nvPr/>
        </p:nvSpPr>
        <p:spPr>
          <a:xfrm>
            <a:off x="4548188" y="571480"/>
            <a:ext cx="1428760" cy="71438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7" name="Овал 16">
            <a:hlinkClick r:id="rId17" action="ppaction://hlinksldjump"/>
          </p:cNvPr>
          <p:cNvSpPr/>
          <p:nvPr/>
        </p:nvSpPr>
        <p:spPr>
          <a:xfrm>
            <a:off x="6357950" y="57148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4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8" name="Овал 17">
            <a:hlinkClick r:id="rId18" action="ppaction://hlinksldjump"/>
          </p:cNvPr>
          <p:cNvSpPr/>
          <p:nvPr/>
        </p:nvSpPr>
        <p:spPr>
          <a:xfrm>
            <a:off x="6500826" y="485776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20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19" name="Овал 18">
            <a:hlinkClick r:id="rId19" action="ppaction://hlinksldjump"/>
          </p:cNvPr>
          <p:cNvSpPr/>
          <p:nvPr/>
        </p:nvSpPr>
        <p:spPr>
          <a:xfrm>
            <a:off x="6500826" y="378619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16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20" name="Овал 19">
            <a:hlinkClick r:id="rId20" action="ppaction://hlinksldjump"/>
          </p:cNvPr>
          <p:cNvSpPr/>
          <p:nvPr/>
        </p:nvSpPr>
        <p:spPr>
          <a:xfrm>
            <a:off x="6429388" y="271462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12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21" name="Овал 20">
            <a:hlinkClick r:id="rId21" action="ppaction://hlinksldjump"/>
          </p:cNvPr>
          <p:cNvSpPr/>
          <p:nvPr/>
        </p:nvSpPr>
        <p:spPr>
          <a:xfrm>
            <a:off x="6429388" y="1643050"/>
            <a:ext cx="1428760" cy="71438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8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1472" y="5715016"/>
            <a:ext cx="742955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Викторина по физике</a:t>
            </a:r>
            <a:endParaRPr lang="ru-RU" sz="6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b="1" dirty="0" smtClean="0"/>
              <a:t>«</a:t>
            </a:r>
            <a:r>
              <a:rPr lang="ru-RU" b="1" dirty="0" smtClean="0"/>
              <a:t>Рожь, рожь… Дорога  полевая</a:t>
            </a:r>
            <a:br>
              <a:rPr lang="ru-RU" b="1" dirty="0" smtClean="0"/>
            </a:br>
            <a:r>
              <a:rPr lang="ru-RU" b="1" dirty="0" smtClean="0"/>
              <a:t>Ведет  неведомо  куда.</a:t>
            </a:r>
            <a:br>
              <a:rPr lang="ru-RU" b="1" dirty="0" smtClean="0"/>
            </a:br>
            <a:r>
              <a:rPr lang="ru-RU" b="1" dirty="0" smtClean="0"/>
              <a:t>Над  степью  низко  провисая,</a:t>
            </a:r>
            <a:br>
              <a:rPr lang="ru-RU" b="1" dirty="0" smtClean="0"/>
            </a:br>
            <a:r>
              <a:rPr lang="ru-RU" b="1" dirty="0" smtClean="0"/>
              <a:t>Лениво  стонут  провода…»</a:t>
            </a:r>
            <a:br>
              <a:rPr lang="ru-RU" b="1" dirty="0" smtClean="0"/>
            </a:br>
            <a:r>
              <a:rPr lang="ru-RU" b="1" dirty="0" smtClean="0"/>
              <a:t>                        (А.Твардовский)</a:t>
            </a:r>
            <a:br>
              <a:rPr lang="ru-RU" b="1" dirty="0" smtClean="0"/>
            </a:br>
            <a:r>
              <a:rPr lang="ru-RU" b="1" dirty="0" smtClean="0"/>
              <a:t>Почему  гудят  провода?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4429132"/>
            <a:ext cx="707236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При  обтекании  воздухом  проводов  за  ними  образуются  «вихри». В  вихрях  давление  меньше, чем  там, где  их  нет. Вихри  «срываются»  с  проводов  и  «звучат»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Если  ударить  молотком  по  одному  концу  длинной  металлической 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трубы</a:t>
            </a:r>
            <a:r>
              <a:rPr lang="ru-RU" sz="2000" b="1" dirty="0" smtClean="0"/>
              <a:t>, то  стоящий  у  другого  конца  трубы  услышит  двойной  удар. Почему?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214818"/>
            <a:ext cx="800105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/>
              <a:t>Первый  удар – звуковая  волна  по  металлу, второй – по  воздуху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олна 3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Почему  окна  домов  днем  кажутся  темными, т.е.  темнее, чем  наружные  стены, даже  если  они (стены)  выкрашены  темной  краской?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4143380"/>
            <a:ext cx="707236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/>
              <a:t>Отражение  света  от  стен  всегда  больше, чем  отражение  от  прозрачных, т.е.  пропускающих  свет, окон.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Почему  пороховые  склады  </a:t>
            </a:r>
            <a:r>
              <a:rPr lang="ru-RU" sz="3600" b="1" dirty="0" smtClean="0"/>
              <a:t>окружают</a:t>
            </a:r>
          </a:p>
          <a:p>
            <a:pPr algn="ctr"/>
            <a:r>
              <a:rPr lang="ru-RU" sz="3600" b="1" dirty="0" smtClean="0"/>
              <a:t>  заземленной  металлической  сеткой ?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4286256"/>
            <a:ext cx="771530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/>
              <a:t>Внутри  металлической  сетки  электрическое  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поле</a:t>
            </a:r>
            <a:r>
              <a:rPr lang="ru-RU" sz="2800" b="1" dirty="0" smtClean="0"/>
              <a:t>  отсутствует, не   возникает  искра  электрическая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Почему</a:t>
            </a:r>
            <a:r>
              <a:rPr lang="ru-RU" sz="3200" b="1" dirty="0" smtClean="0"/>
              <a:t>  не   убивает  током  птицу, садящуюся  на  один  из  проводов  высокого  напряжения ?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143380"/>
            <a:ext cx="78581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/>
              <a:t>Разность  потенциалов  между  лапками  мала, ток  мал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Почему  при  близкой  молнии  слышен  резкий  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оглушительный</a:t>
            </a:r>
            <a:r>
              <a:rPr lang="ru-RU" sz="2800" b="1" dirty="0" smtClean="0"/>
              <a:t>  удар, а  при  далекой  молнии – раскатистый  гром?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214818"/>
            <a:ext cx="78581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/>
              <a:t>При  близкой – первичная  звуковая  волна  от  самой  молнии  во  много  раз  сильнее, чем  эхо, приходящее  потом  от  отражающих  предметов. При  далекой – первичная  и  отраженные  волны  доходят  к  нам  уже  меньше  </a:t>
            </a:r>
            <a:endParaRPr lang="ru-RU" b="1" dirty="0" smtClean="0"/>
          </a:p>
          <a:p>
            <a:pPr algn="ctr"/>
            <a:r>
              <a:rPr lang="ru-RU" b="1" dirty="0" smtClean="0"/>
              <a:t>различающимися</a:t>
            </a:r>
            <a:r>
              <a:rPr lang="ru-RU" b="1" dirty="0" smtClean="0"/>
              <a:t>  по  силе</a:t>
            </a:r>
            <a:br>
              <a:rPr lang="ru-RU" b="1" dirty="0" smtClean="0"/>
            </a:br>
            <a:endParaRPr lang="ru-RU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 достаточно быстро можно определить центр тяжести однородной палки, утяжеленной с одного конца?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500570"/>
            <a:ext cx="77867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Положить ее на указательные пальцы левой и правой рук. Сближать пальцы. Они сойдутся под центром тяжести палки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Где пароход погружается глубже в воду: в реке или море? Почему?</a:t>
            </a:r>
          </a:p>
          <a:p>
            <a:pPr algn="ctr"/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357694"/>
            <a:ext cx="78581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В реке. Плотность соленой воды больше, чем пресной.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В </a:t>
            </a:r>
            <a:r>
              <a:rPr lang="ru-RU" sz="2400" b="1" dirty="0" smtClean="0"/>
              <a:t>море Архимедова сила увеличивается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Какое действие тока используется в электросварке?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643446"/>
            <a:ext cx="707236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/>
              <a:t>Тепловое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Почему в месте плохого контакта проводника разрушается изоляция?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4714884"/>
            <a:ext cx="707236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/>
              <a:t>Проводник </a:t>
            </a:r>
            <a:r>
              <a:rPr lang="ru-RU" sz="3200" b="1" dirty="0" smtClean="0"/>
              <a:t>в этом месте разогревается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/>
          </a:p>
          <a:p>
            <a:pPr algn="ctr"/>
            <a:r>
              <a:rPr lang="ru-RU" sz="4000" b="1" dirty="0" smtClean="0"/>
              <a:t>Почему</a:t>
            </a:r>
            <a:r>
              <a:rPr lang="ru-RU" sz="4000" b="1" dirty="0" smtClean="0"/>
              <a:t>  трудно  хлопать  в  </a:t>
            </a:r>
            <a:r>
              <a:rPr lang="ru-RU" sz="4000" b="1" dirty="0" smtClean="0"/>
              <a:t>ладоши</a:t>
            </a:r>
          </a:p>
          <a:p>
            <a:pPr algn="ctr"/>
            <a:r>
              <a:rPr lang="ru-RU" sz="4000" b="1" dirty="0" smtClean="0"/>
              <a:t>  под  водой ?</a:t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4572008"/>
            <a:ext cx="850112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При  медленном  движении  ими  увлекается  мало 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воды</a:t>
            </a:r>
            <a:r>
              <a:rPr lang="ru-RU" sz="2400" b="1" dirty="0" smtClean="0"/>
              <a:t>, а  при  быстром – </a:t>
            </a:r>
            <a:r>
              <a:rPr lang="ru-RU" sz="2400" b="1" dirty="0" smtClean="0"/>
              <a:t>вода  не  </a:t>
            </a:r>
            <a:r>
              <a:rPr lang="ru-RU" sz="2400" b="1" dirty="0" smtClean="0"/>
              <a:t> успевает  «расступиться» (возникает  «присоединенная  масса</a:t>
            </a:r>
            <a:r>
              <a:rPr lang="ru-RU" sz="2400" b="1" dirty="0" smtClean="0"/>
              <a:t>»)</a:t>
            </a:r>
            <a:endParaRPr lang="ru-RU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олна 5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/>
              <a:t>Отчего журчит ручей?</a:t>
            </a: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143380"/>
            <a:ext cx="792961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/>
              <a:t>Ручеек журчит потому,   что струя воды при небольшом падении захватывает   частицы   воздуха и   погружает их в воду, отчего образуются пузырьки. Лопаньем этих </a:t>
            </a:r>
            <a:r>
              <a:rPr lang="ru-RU" sz="2000" b="1" dirty="0" smtClean="0"/>
              <a:t>пузырьков </a:t>
            </a:r>
            <a:r>
              <a:rPr lang="ru-RU" sz="2000" b="1" dirty="0" smtClean="0"/>
              <a:t>и объясняется журчание ручейка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Почему водопроводные трубы бывают иногда мокрыми снаружи?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4643446"/>
            <a:ext cx="707236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/>
              <a:t>Воздух вокруг труб охлаждается и конденсируется на поверхности труб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правляющая кнопка: в конец 5">
            <a:hlinkClick r:id="" action="ppaction://hlinkshowjump?jump=lastslide" highlightClick="1"/>
          </p:cNvPr>
          <p:cNvSpPr/>
          <p:nvPr/>
        </p:nvSpPr>
        <p:spPr>
          <a:xfrm>
            <a:off x="8215338" y="6072206"/>
            <a:ext cx="714380" cy="571504"/>
          </a:xfrm>
          <a:prstGeom prst="actionButtonEnd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download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571480"/>
            <a:ext cx="5715000" cy="1905000"/>
          </a:xfrm>
          <a:prstGeom prst="rect">
            <a:avLst/>
          </a:prstGeom>
          <a:noFill/>
        </p:spPr>
      </p:pic>
      <p:pic>
        <p:nvPicPr>
          <p:cNvPr id="1027" name="Picture 3" descr="D:\Documents and Settings\муртаза\Мои документы\Downloads\download (1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500" y="2714625"/>
            <a:ext cx="571500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олна 5"/>
          <p:cNvSpPr/>
          <p:nvPr/>
        </p:nvSpPr>
        <p:spPr>
          <a:xfrm>
            <a:off x="438120" y="3666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Почему</a:t>
            </a:r>
            <a:r>
              <a:rPr lang="ru-RU" sz="3200" b="1" dirty="0" smtClean="0"/>
              <a:t>  труднее  вытаскивать  морковь  и  </a:t>
            </a:r>
            <a:endParaRPr lang="ru-RU" sz="3200" b="1" dirty="0" smtClean="0"/>
          </a:p>
          <a:p>
            <a:pPr algn="ctr"/>
            <a:r>
              <a:rPr lang="ru-RU" sz="3200" b="1" dirty="0" smtClean="0"/>
              <a:t>другие</a:t>
            </a:r>
            <a:r>
              <a:rPr lang="ru-RU" sz="3200" b="1" dirty="0" smtClean="0"/>
              <a:t>  корнеплоды  из  плотной  почвы, чем  из  рыхлой?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857760"/>
            <a:ext cx="792961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Под  корнеплодом  при  выдергивании  образуется  разряжение (давление, меньшее  атмосферного). Чем  плотнее  почва, тем  больше  разряжение.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072462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Почему  высоко  в  горах  вывихи  суставов  у  </a:t>
            </a:r>
            <a:endParaRPr lang="ru-RU" sz="3200" b="1" dirty="0" smtClean="0"/>
          </a:p>
          <a:p>
            <a:pPr algn="ctr"/>
            <a:r>
              <a:rPr lang="ru-RU" sz="3200" b="1" dirty="0" smtClean="0"/>
              <a:t>людей</a:t>
            </a:r>
            <a:r>
              <a:rPr lang="ru-RU" sz="3200" b="1" dirty="0" smtClean="0"/>
              <a:t>  происходят чаще, чем  внизу?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357694"/>
            <a:ext cx="785818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/>
              <a:t>На  высоте  давление  понижено,   прижатия  </a:t>
            </a:r>
            <a:endParaRPr lang="ru-RU" sz="2800" b="1" dirty="0" smtClean="0"/>
          </a:p>
          <a:p>
            <a:r>
              <a:rPr lang="ru-RU" sz="2800" b="1" dirty="0" smtClean="0"/>
              <a:t>друг</a:t>
            </a:r>
            <a:r>
              <a:rPr lang="ru-RU" sz="2800" b="1" dirty="0" smtClean="0"/>
              <a:t>  к  другу  сочлененных  в  суставе  </a:t>
            </a:r>
            <a:r>
              <a:rPr lang="ru-RU" sz="2800" b="1" dirty="0" smtClean="0"/>
              <a:t>костей   </a:t>
            </a:r>
          </a:p>
          <a:p>
            <a:r>
              <a:rPr lang="ru-RU" sz="2800" b="1" dirty="0" smtClean="0"/>
              <a:t>меньше,  </a:t>
            </a:r>
            <a:r>
              <a:rPr lang="ru-RU" sz="2800" b="1" dirty="0" smtClean="0"/>
              <a:t>вывихи  суставов  происходят  чаще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 smtClean="0"/>
          </a:p>
          <a:p>
            <a:pPr algn="ctr"/>
            <a:r>
              <a:rPr lang="ru-RU" sz="3600" b="1" dirty="0" smtClean="0"/>
              <a:t>Почему</a:t>
            </a:r>
            <a:r>
              <a:rPr lang="ru-RU" sz="3600" b="1" dirty="0" smtClean="0"/>
              <a:t>  дрожат  замерзающие  люди  и  животные?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4500570"/>
            <a:ext cx="707236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/>
              <a:t>Так  они  греются. Совершаются  движения – совершается  механическая  работа – повышается  внутренняя  энергия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Почему</a:t>
            </a:r>
            <a:r>
              <a:rPr lang="ru-RU" sz="3200" b="1" dirty="0" smtClean="0"/>
              <a:t>  наклоненный  велосипед  не   падает  при  движении  «на  виражах»?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4572008"/>
            <a:ext cx="707236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Для  движения  по  окружности  необходимо  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действие</a:t>
            </a:r>
            <a:r>
              <a:rPr lang="ru-RU" sz="2400" b="1" dirty="0" smtClean="0"/>
              <a:t>  центростремительной  силы. Она  возникает  при  наклоне  велосипеда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Кипяток</a:t>
            </a:r>
            <a:r>
              <a:rPr lang="ru-RU" sz="2000" b="1" dirty="0" smtClean="0"/>
              <a:t>  гасит  пожар  быстрее, чем  холодная  вода (сразу  отнимает  от  пламени  теплоту  парообразования  и  окружает 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огонь</a:t>
            </a:r>
            <a:r>
              <a:rPr lang="ru-RU" sz="2000" b="1" dirty="0" smtClean="0"/>
              <a:t>  слоем  пара, затрудняющего  доступ  воздуха).</a:t>
            </a:r>
            <a:br>
              <a:rPr lang="ru-RU" sz="2000" b="1" dirty="0" smtClean="0"/>
            </a:br>
            <a:r>
              <a:rPr lang="ru-RU" sz="2000" b="1" dirty="0" smtClean="0"/>
              <a:t>Нельзя ли  насосами  сразу  подавать  в  пламя  кипяток?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4500570"/>
            <a:ext cx="707236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/>
              <a:t>Нет. В  насосе  под  поршнем  вместо  разряженного  воздуха  будет  пар  упругостью  в  1 атм. Кипяток  не  будет  поступать  в  шланги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Дерево</a:t>
            </a:r>
            <a:r>
              <a:rPr lang="ru-RU" sz="2400" b="1" dirty="0" smtClean="0"/>
              <a:t>  проводит  звук  лучше, чем  воздух. Почему  же  разговор, происходящий  в  соседней  комнате, заглушается, когда  дверь  в  комнату  закрыта?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3786190"/>
            <a:ext cx="785818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/>
              <a:t>«На  границе»  воздух-дерево  звук  переходит  из  среды, плохо  проводящей  звук (по  сравнению  с  деревом)  в  среду, быстро  проводящую  звук (дерево</a:t>
            </a:r>
            <a:r>
              <a:rPr lang="ru-RU" sz="2000" b="1" dirty="0" smtClean="0"/>
              <a:t>)</a:t>
            </a:r>
            <a:r>
              <a:rPr lang="ru-RU" sz="2000" dirty="0" smtClean="0"/>
              <a:t> </a:t>
            </a:r>
            <a:r>
              <a:rPr lang="ru-RU" sz="2000" b="1" dirty="0" smtClean="0"/>
              <a:t>Существует  предельный  угол  падения  для  звуковых  лучей. Значительная  часть  звуковых  волн  должна  отражаться  назад  в  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воздух</a:t>
            </a:r>
            <a:endParaRPr lang="ru-RU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285720" y="214290"/>
            <a:ext cx="8572560" cy="2500330"/>
          </a:xfrm>
          <a:prstGeom prst="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Из  крана  самовара  падают  капли. Когда  эти  капли  более  тяжелые: когда  вода  горячая  или  когда  она  остыла?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4500570"/>
            <a:ext cx="707236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/>
              <a:t>Когда  вода  остыла, т.к.  с  уменьшением  температуры      – коэффициент  поверхностного  натяжения  увеличивается  и  капля  становится  больше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Hom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170</Words>
  <Application>Microsoft Office PowerPoint</Application>
  <PresentationFormat>Экран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интерактивной доски</dc:title>
  <dc:creator>ГММ2019</dc:creator>
  <cp:lastModifiedBy>муртаза</cp:lastModifiedBy>
  <cp:revision>18</cp:revision>
  <dcterms:created xsi:type="dcterms:W3CDTF">2018-02-17T11:00:32Z</dcterms:created>
  <dcterms:modified xsi:type="dcterms:W3CDTF">2019-01-17T17:20:18Z</dcterms:modified>
</cp:coreProperties>
</file>