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389"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A9A46-D80C-4FC8-A074-2A49D7DA1839}" type="datetimeFigureOut">
              <a:rPr lang="ru-RU" smtClean="0"/>
              <a:pPr/>
              <a:t>25.03.2019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F78DA-F527-4F19-A5FD-A3F8C0D86E7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21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2F78DA-F527-4F19-A5FD-A3F8C0D86E7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14B32A0-27C0-4C90-9DD2-F000E127606D}" type="datetimeFigureOut">
              <a:rPr lang="ru-RU" smtClean="0"/>
              <a:pPr/>
              <a:t>25.03.2019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DB06DA-71F7-4304-8465-007D5201E9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B32A0-27C0-4C90-9DD2-F000E127606D}" type="datetimeFigureOut">
              <a:rPr lang="ru-RU" smtClean="0"/>
              <a:pPr/>
              <a:t>25.03.2019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B06DA-71F7-4304-8465-007D5201E9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муртаза\Мои документы\Downloads\orig (1).gif"/>
          <p:cNvPicPr>
            <a:picLocks noChangeAspect="1" noChangeArrowheads="1" noCrop="1"/>
          </p:cNvPicPr>
          <p:nvPr/>
        </p:nvPicPr>
        <p:blipFill>
          <a:blip r:embed="rId2"/>
          <a:srcRect/>
          <a:stretch>
            <a:fillRect/>
          </a:stretch>
        </p:blipFill>
        <p:spPr bwMode="auto">
          <a:xfrm>
            <a:off x="2143108" y="357166"/>
            <a:ext cx="4762500" cy="2981325"/>
          </a:xfrm>
          <a:prstGeom prst="rect">
            <a:avLst/>
          </a:prstGeom>
          <a:noFill/>
        </p:spPr>
      </p:pic>
      <p:sp>
        <p:nvSpPr>
          <p:cNvPr id="5" name="Прямоугольник 4"/>
          <p:cNvSpPr/>
          <p:nvPr/>
        </p:nvSpPr>
        <p:spPr>
          <a:xfrm>
            <a:off x="285720" y="3071810"/>
            <a:ext cx="9202739" cy="3354765"/>
          </a:xfrm>
          <a:prstGeom prst="rect">
            <a:avLst/>
          </a:prstGeom>
          <a:noFill/>
        </p:spPr>
        <p:txBody>
          <a:bodyPr wrap="square" lIns="91440" tIns="45720" rIns="91440" bIns="45720">
            <a:spAutoFit/>
          </a:bodyPr>
          <a:lstStyle/>
          <a:p>
            <a:pPr algn="ct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Мудр тот, </a:t>
            </a:r>
            <a:endPar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кто </a:t>
            </a: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знает не многое</a:t>
            </a: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pPr algn="ct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а нужное.   </a:t>
            </a:r>
            <a:endParaRPr lang="ru-RU"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ru-RU"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Эсхил</a:t>
            </a:r>
            <a:endParaRPr lang="ru-RU"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Овал 5"/>
          <p:cNvSpPr/>
          <p:nvPr/>
        </p:nvSpPr>
        <p:spPr>
          <a:xfrm>
            <a:off x="285720" y="500042"/>
            <a:ext cx="2357454" cy="200026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dirty="0" smtClean="0">
                <a:solidFill>
                  <a:srgbClr val="00B0F0"/>
                </a:solidFill>
              </a:rPr>
              <a:t>ОГЭ</a:t>
            </a:r>
            <a:endParaRPr lang="ru-RU" sz="6600" b="1" dirty="0">
              <a:solidFill>
                <a:srgbClr val="00B0F0"/>
              </a:solidFill>
            </a:endParaRPr>
          </a:p>
        </p:txBody>
      </p:sp>
      <p:sp>
        <p:nvSpPr>
          <p:cNvPr id="9" name="Овал 8"/>
          <p:cNvSpPr/>
          <p:nvPr/>
        </p:nvSpPr>
        <p:spPr>
          <a:xfrm>
            <a:off x="6572264" y="428604"/>
            <a:ext cx="2357454" cy="2000264"/>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B0F0"/>
                </a:solidFill>
              </a:rPr>
              <a:t>2019</a:t>
            </a:r>
            <a:endParaRPr lang="ru-RU" sz="5400" b="1"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smtClean="0"/>
              <a:t>предложений 42—50 найдите сложное предложение с неоднородным (параллельным)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00B050"/>
                </a:solidFill>
              </a:rPr>
              <a:t>50</a:t>
            </a:r>
            <a:endParaRPr lang="ru-RU" sz="11500" b="1" dirty="0">
              <a:solidFill>
                <a:srgbClr val="00B050"/>
              </a:solidFill>
            </a:endParaRP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b="1" dirty="0" smtClean="0"/>
              <a:t> </a:t>
            </a:r>
            <a:endParaRPr lang="ru-RU" b="1" dirty="0" smtClean="0"/>
          </a:p>
          <a:p>
            <a:r>
              <a:rPr lang="ru-RU" b="1" dirty="0" smtClean="0"/>
              <a:t>(</a:t>
            </a:r>
            <a:r>
              <a:rPr lang="ru-RU" b="1" dirty="0" smtClean="0"/>
              <a:t>42)Сергей не стал объяснять, что сказал спасибо не за еду, а за огонёк, который избавил его от ночных блужданий.</a:t>
            </a:r>
          </a:p>
          <a:p>
            <a:r>
              <a:rPr lang="ru-RU" b="1" dirty="0" smtClean="0"/>
              <a:t>— (43)Ты каждую ночь зажигаешь свой маяк? – спросил Сергей.</a:t>
            </a:r>
          </a:p>
          <a:p>
            <a:r>
              <a:rPr lang="ru-RU" b="1" dirty="0" smtClean="0"/>
              <a:t>— (44)Каждую… (45)Только дед сердится, что я керосин зря жгу. (46)Я теперь стал рано-рано вставать, чтобы успеть погасить. (47)Дед проснётся, а лампа уже на лавке…</a:t>
            </a:r>
          </a:p>
          <a:p>
            <a:r>
              <a:rPr lang="ru-RU" b="1" dirty="0" smtClean="0"/>
              <a:t>(48)Мальчик негромко засмеялся, и Сергей тоже улыбнулся.</a:t>
            </a:r>
          </a:p>
          <a:p>
            <a:r>
              <a:rPr lang="ru-RU" b="1" dirty="0" smtClean="0"/>
              <a:t>(49)Вскоре Сергей задремал. (50)Когда он проснулся, то увидел, что ночь посветлела.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smtClean="0"/>
              <a:t>предложений 11–17 найдите сложноподчинённое предложение с последовательным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00B050"/>
                </a:solidFill>
              </a:rPr>
              <a:t>13</a:t>
            </a:r>
            <a:endParaRPr lang="ru-RU" sz="11500" b="1" dirty="0">
              <a:solidFill>
                <a:srgbClr val="00B050"/>
              </a:solidFill>
            </a:endParaRP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sz="2000" b="1" dirty="0" smtClean="0"/>
              <a:t>11)Ну вот однажды всю мою пластилиновую технику свалили на пол, за книжный шкаф, всмятку. (12)Родительский гость, больше некому, смотрел книги и, не заметив, видимо, свалил коробки за книги.</a:t>
            </a:r>
          </a:p>
          <a:p>
            <a:r>
              <a:rPr lang="ru-RU" sz="2000" b="1" dirty="0" smtClean="0"/>
              <a:t>(13)Когда я увидел, что произошло, то зарыдал горькими слезами, не помня ничего. (14)Копилась эта коллекция у меня, кстати, года два. (15)Других сокровищ у меня не было. (16)Игрушки и вещи меня интересовали очень мало. (17)В лепке, в этом важном для себя занятии, я не имел себе равных и полагал в нём всю свою будущую жизнь.</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Среди предложений 42–47 найдите сложное предложение с последовательным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00B050"/>
                </a:solidFill>
              </a:rPr>
              <a:t>46</a:t>
            </a:r>
            <a:endParaRPr lang="ru-RU" sz="9600" b="1" dirty="0">
              <a:solidFill>
                <a:srgbClr val="00B050"/>
              </a:solidFill>
            </a:endParaRP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sz="2000" b="1" dirty="0" smtClean="0"/>
              <a:t>42)Крылья у слепня оторвёшь – дерётся! (43)Кошку стали купать в пруду – дерётся; Мальчишки полезут за гнёздами – и с мальчишками и то дерётся!</a:t>
            </a:r>
          </a:p>
          <a:p>
            <a:r>
              <a:rPr lang="ru-RU" sz="2000" b="1" dirty="0" smtClean="0"/>
              <a:t>(44)Все постарались вставить словечко. (45)И </a:t>
            </a:r>
            <a:r>
              <a:rPr lang="ru-RU" sz="2000" b="1" dirty="0" err="1" smtClean="0"/>
              <a:t>Верка</a:t>
            </a:r>
            <a:r>
              <a:rPr lang="ru-RU" sz="2000" b="1" dirty="0" smtClean="0"/>
              <a:t>, у которой </a:t>
            </a:r>
            <a:r>
              <a:rPr lang="ru-RU" sz="2000" b="1" dirty="0" err="1" smtClean="0"/>
              <a:t>Аниска</a:t>
            </a:r>
            <a:r>
              <a:rPr lang="ru-RU" sz="2000" b="1" dirty="0" smtClean="0"/>
              <a:t> однажды отняла лягушку и бросила в пруд. (46)И </a:t>
            </a:r>
            <a:r>
              <a:rPr lang="ru-RU" sz="2000" b="1" dirty="0" err="1" smtClean="0"/>
              <a:t>Прошка</a:t>
            </a:r>
            <a:r>
              <a:rPr lang="ru-RU" sz="2000" b="1" dirty="0" smtClean="0"/>
              <a:t>, которому попало от неё за то, что он подшиб грача. (47)И даже Лиза – </a:t>
            </a:r>
            <a:r>
              <a:rPr lang="ru-RU" sz="2000" b="1" dirty="0" err="1" smtClean="0"/>
              <a:t>Аниска</a:t>
            </a:r>
            <a:r>
              <a:rPr lang="ru-RU" sz="2000" b="1" dirty="0" smtClean="0"/>
              <a:t> ей житья дома не даёт из-за цветов: не толкни их да не задень их!</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000" b="1" dirty="0" smtClean="0"/>
          </a:p>
          <a:p>
            <a:pPr algn="ctr"/>
            <a:r>
              <a:rPr lang="ru-RU" sz="2000" b="1" dirty="0" smtClean="0"/>
              <a:t>Среди </a:t>
            </a:r>
            <a:r>
              <a:rPr lang="ru-RU" sz="2000" b="1" dirty="0" smtClean="0"/>
              <a:t>предложений 16–19 найдите сложное предложение с последовательным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00B050"/>
                </a:solidFill>
              </a:rPr>
              <a:t>17</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b="1" dirty="0" smtClean="0"/>
              <a:t> (16)Помутившись разумом, слепые в ярости, мы начали дубасить друг дружку с превеликим усердием. (17)Откуда нам было знать, что наш одноклассник незаметно, очень умело подтолкнул Жукова так, что тот угодил головой в мой подбородок в момент, когда я кинулся к товарищу. (18)Подтолкнул и тут же скрылся, точно рассчитав свой ход: теперь и я, и Ванька были в полной уверенности, что один из нас и затеял эту драку – вот только непонятно почему. (19)Но могли ли мы, ребятишки, распалённые боем, доискиваться истины, когда война между нами началась?..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t>Среди предложений 25–28 найдите сложные предложения с последовательным подчинением придаточных. Напишите номера этих предложений.</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00B050"/>
                </a:solidFill>
              </a:rPr>
              <a:t>2628|2826</a:t>
            </a:r>
            <a:endParaRPr lang="ru-RU" sz="4400" b="1" dirty="0">
              <a:solidFill>
                <a:srgbClr val="00B050"/>
              </a:solidFill>
            </a:endParaRP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sz="2000" b="1" dirty="0" smtClean="0"/>
              <a:t> </a:t>
            </a:r>
            <a:endParaRPr lang="ru-RU" sz="2000" b="1" dirty="0" smtClean="0"/>
          </a:p>
          <a:p>
            <a:pPr algn="ctr"/>
            <a:r>
              <a:rPr lang="ru-RU" sz="2000" b="1" dirty="0" smtClean="0"/>
              <a:t>(</a:t>
            </a:r>
            <a:r>
              <a:rPr lang="ru-RU" sz="2000" b="1" dirty="0" smtClean="0"/>
              <a:t>25)Прижатый в угол, Митя признался в доносе. (26)Важно заметить, что он оговорил меня для моей же пользы, боясь, как бы дурные наклонности вновь не пробудились во мне. (27)А затем со слезами Митя требовал вернуть ему былое доверие ради святой дружбы, что «больше нас самих», и пытался влепить мне иудин поцелуй. (28)Всё это выглядело фальшиво, скверно, непорядочно, тем не менее я ещё года два участвовал в недостойном фарсе, пока вдруг не понял, что у настоящей дружбы совсем иной адрес.</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t>Среди предложений 1–7 найдите сложное </a:t>
            </a:r>
            <a:r>
              <a:rPr lang="ru-RU" b="1" dirty="0" smtClean="0"/>
              <a:t>предложение </a:t>
            </a:r>
            <a:r>
              <a:rPr lang="ru-RU" b="1" dirty="0" smtClean="0"/>
              <a:t>с последовательным подчинением придаточных. Напишите </a:t>
            </a:r>
            <a:r>
              <a:rPr lang="ru-RU" b="1" dirty="0" smtClean="0"/>
              <a:t>номер </a:t>
            </a:r>
            <a:r>
              <a:rPr lang="ru-RU" b="1" dirty="0" smtClean="0"/>
              <a:t>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00B050"/>
                </a:solidFill>
              </a:rPr>
              <a:t>2</a:t>
            </a:r>
            <a:endParaRPr lang="ru-RU" sz="11500" b="1" dirty="0">
              <a:solidFill>
                <a:srgbClr val="00B050"/>
              </a:solidFill>
            </a:endParaRP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ru-RU" sz="2000" b="1" dirty="0" smtClean="0"/>
          </a:p>
          <a:p>
            <a:r>
              <a:rPr lang="ru-RU" sz="2000" b="1" dirty="0" smtClean="0"/>
              <a:t>1)Коля </a:t>
            </a:r>
            <a:r>
              <a:rPr lang="ru-RU" sz="2000" b="1" dirty="0" err="1" smtClean="0"/>
              <a:t>Луковкин</a:t>
            </a:r>
            <a:r>
              <a:rPr lang="ru-RU" sz="2000" b="1" dirty="0" smtClean="0"/>
              <a:t> лежал в пустом лагерном изоляторе и страдал. (2)Страдал от насморка, который мешал дышать, спать, читать и всё время требовал, чтобы Коля чихал.</a:t>
            </a:r>
          </a:p>
          <a:p>
            <a:r>
              <a:rPr lang="ru-RU" sz="2000" b="1" dirty="0" smtClean="0"/>
              <a:t>(3)От этого чихания болел живот, в глазах стояли слёзы, а нос горел, как раскалённый. (4)Но больше, чем от хвори, Коля </a:t>
            </a:r>
            <a:r>
              <a:rPr lang="ru-RU" sz="2000" b="1" dirty="0" err="1" smtClean="0"/>
              <a:t>Луковкин</a:t>
            </a:r>
            <a:r>
              <a:rPr lang="ru-RU" sz="2000" b="1" dirty="0" smtClean="0"/>
              <a:t> страдал от одиночества. (5)Соседние койки были аккуратно заправлены, подушки белели свежими сугробами. (6)Никто не хотел составить Коле компанию. (7)Все были здоровы.</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endParaRPr lang="ru-RU" sz="2000" b="1" dirty="0" smtClean="0"/>
          </a:p>
          <a:p>
            <a:endParaRPr lang="ru-RU" sz="2000" b="1" dirty="0" smtClean="0"/>
          </a:p>
          <a:p>
            <a:r>
              <a:rPr lang="ru-RU" sz="2000" b="1" dirty="0" smtClean="0"/>
              <a:t>Среди </a:t>
            </a:r>
            <a:r>
              <a:rPr lang="ru-RU" sz="2000" b="1" dirty="0" smtClean="0"/>
              <a:t>предложений 6–10 найдите сложное предложение с однородным подчинением придаточных. Напишите номер этого предложения.</a:t>
            </a:r>
          </a:p>
          <a:p>
            <a:r>
              <a:rPr lang="ru-RU" sz="2000" b="1" dirty="0" smtClean="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solidFill>
                  <a:srgbClr val="00B050"/>
                </a:solidFill>
              </a:rPr>
              <a:t>10</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sz="2000" b="1" dirty="0" smtClean="0"/>
              <a:t>(6)Но на четвёртый день малыш уже стал привыкать к теплоте рук человека. (7)Щенки очень быстро начинают отзываться на ласку. (8)Имени своего он ещё не знал, но через неделю точно установил, что он – </a:t>
            </a:r>
            <a:r>
              <a:rPr lang="ru-RU" sz="2000" b="1" dirty="0" err="1" smtClean="0"/>
              <a:t>Бим</a:t>
            </a:r>
            <a:r>
              <a:rPr lang="ru-RU" sz="2000" b="1" dirty="0" smtClean="0"/>
              <a:t>.(</a:t>
            </a:r>
            <a:r>
              <a:rPr lang="ru-RU" sz="2000" b="1" dirty="0" smtClean="0"/>
              <a:t>9)Он уже любил, когда хозяин с ним разговаривал, но понимал пока всего лишь два слова: «</a:t>
            </a:r>
            <a:r>
              <a:rPr lang="ru-RU" sz="2000" b="1" dirty="0" err="1" smtClean="0"/>
              <a:t>Бим</a:t>
            </a:r>
            <a:r>
              <a:rPr lang="ru-RU" sz="2000" b="1" dirty="0" smtClean="0"/>
              <a:t>» и «нельзя». (10)И всё же очень, очень интересно наблюдать, как свисают на лоб белые волосы, шевелятся добрые губы и как прикасаются к шёрстке тёплые, ласковые пальцы.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smtClean="0"/>
              <a:t>предложений 35–40 найдите сложное предложение с союзной сочинительной и подчинительной связью между частями.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solidFill>
                  <a:srgbClr val="00B050"/>
                </a:solidFill>
              </a:rPr>
              <a:t>38</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sz="2000" b="1" dirty="0" smtClean="0"/>
              <a:t>(35)Ударил сильно, он отлетел назад, наткнулся на продавленное кресло</a:t>
            </a:r>
          </a:p>
          <a:p>
            <a:r>
              <a:rPr lang="ru-RU" sz="2000" b="1" dirty="0" smtClean="0"/>
              <a:t>и повалился в его истёртую кожаную глубь. (36)Он потрогал ушиб и увидел на пальцах кровь. (37)Лицо его скривилось. (38)Я ждал, что он, конечно, расплачется, и хотел этого, но он не заплакал. (39)Он посмотрел на меня – странно, без тени страха или злости, даже обиды не было в его раскосых, тёмно-карих глазах, лишь удивление и словно бы вина.</a:t>
            </a:r>
          </a:p>
          <a:p>
            <a:r>
              <a:rPr lang="ru-RU" sz="2000" b="1" dirty="0" smtClean="0"/>
              <a:t>– (40)Слушай, – сказал он добрым голосом. </a:t>
            </a:r>
            <a:endParaRPr lang="ru-RU" sz="2000" b="1"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142852"/>
            <a:ext cx="8358246" cy="164305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000" b="1" dirty="0" smtClean="0"/>
          </a:p>
          <a:p>
            <a:pPr algn="ctr"/>
            <a:r>
              <a:rPr lang="ru-RU" sz="2000" b="1" dirty="0" smtClean="0"/>
              <a:t>Среди </a:t>
            </a:r>
            <a:r>
              <a:rPr lang="ru-RU" sz="2000" b="1" dirty="0" smtClean="0"/>
              <a:t>предложений 9–14 найдите сложноподчинённое предложение с последовательным и однородным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00B050"/>
                </a:solidFill>
              </a:rPr>
              <a:t>14</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ru-RU" sz="1600" b="1" dirty="0" smtClean="0"/>
          </a:p>
          <a:p>
            <a:r>
              <a:rPr lang="ru-RU" b="1" dirty="0" smtClean="0"/>
              <a:t>(</a:t>
            </a:r>
            <a:r>
              <a:rPr lang="ru-RU" b="1" dirty="0" smtClean="0"/>
              <a:t>9)Порывы ветра раскачивали машину, и казалось, что она сейчас перевернётся и покатится вместе с нами, как перекати-поле</a:t>
            </a:r>
            <a:r>
              <a:rPr lang="ru-RU" b="1" dirty="0" smtClean="0"/>
              <a:t>!(</a:t>
            </a:r>
            <a:r>
              <a:rPr lang="ru-RU" b="1" dirty="0" smtClean="0"/>
              <a:t>10)Я знал, что такие бури в степи могут длиться до двух-трёх суток. (11)Бензина, чтобы обогревать салон, хватило бы нам часов на двадцать,</a:t>
            </a:r>
          </a:p>
          <a:p>
            <a:r>
              <a:rPr lang="ru-RU" b="1" dirty="0" smtClean="0"/>
              <a:t>а что дальше?.. (12)Медленно замерзать</a:t>
            </a:r>
            <a:r>
              <a:rPr lang="ru-RU" b="1" dirty="0" smtClean="0"/>
              <a:t>?(</a:t>
            </a:r>
            <a:r>
              <a:rPr lang="ru-RU" b="1" dirty="0" smtClean="0"/>
              <a:t>13)И тогда Костя предложил Льву оставить меня, как самого </a:t>
            </a:r>
            <a:r>
              <a:rPr lang="ru-RU" b="1" dirty="0" err="1" smtClean="0"/>
              <a:t>слабого,в</a:t>
            </a:r>
            <a:r>
              <a:rPr lang="ru-RU" b="1" dirty="0" smtClean="0"/>
              <a:t> </a:t>
            </a:r>
            <a:r>
              <a:rPr lang="ru-RU" b="1" dirty="0" smtClean="0"/>
              <a:t>машине, а самим, двоим крепким парням, пойти, наперекор стихии, искать дорогу и постараться выйти к людям. (14)Больше ни Костя, ни я не успели и рта раскрыть, как Лев заявил, что у него есть продукты и он, разумеется, никуда из машины не пойдёт!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142852"/>
            <a:ext cx="8358246" cy="164305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endParaRPr lang="ru-RU" b="1" dirty="0" smtClean="0"/>
          </a:p>
          <a:p>
            <a:endParaRPr lang="ru-RU" b="1" dirty="0" smtClean="0"/>
          </a:p>
          <a:p>
            <a:r>
              <a:rPr lang="ru-RU" b="1" dirty="0" smtClean="0"/>
              <a:t>Среди </a:t>
            </a:r>
            <a:r>
              <a:rPr lang="ru-RU" b="1" dirty="0" smtClean="0"/>
              <a:t>предложений 2–10 найдите сложноподчинённое предложение с неоднородным (параллельным) подчинением придаточных. Напишите номер этого предложения.</a:t>
            </a:r>
          </a:p>
          <a:p>
            <a:r>
              <a:rPr lang="ru-RU" b="1" dirty="0" smtClean="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00B050"/>
                </a:solidFill>
              </a:rPr>
              <a:t>5</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sz="1600" b="1" dirty="0" smtClean="0"/>
              <a:t>(2)Недоброжелатели считали, что Павлик был приложением ко мне. (3)На первый взгляд так оно и было. (4)Меня нельзя было приглашать на день рождения без Павлика. (5)Я покинул футбольную дворовую команду, где считался лучшим бомбардиром, когда Павлика отказались взять хотя бы запасным, и вернулся вместе с ним. (6)Так возникла иллюзия нашего неравенства. (7)На самом деле ни один из нас не зависел от другого, но душевное превосходство было на стороне Павлика. (8)Его нравственный кодекс был строже и чище моего. (9)Павлик не признавал сделок с совестью, тут он становился беспощаден.</a:t>
            </a:r>
          </a:p>
          <a:p>
            <a:r>
              <a:rPr lang="ru-RU" sz="1600" b="1" dirty="0" smtClean="0"/>
              <a:t>(10)Однажды я на своей шкуре испытал, насколько непримиримым может быть мягкий, покладистый Павлик.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a:t>предложений 27—35 найдите сложноподчинённое предложение с последовательным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a:solidFill>
                  <a:srgbClr val="00B050"/>
                </a:solidFill>
              </a:rPr>
              <a:t>33</a:t>
            </a: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a:t> </a:t>
            </a:r>
            <a:r>
              <a:rPr lang="ru-RU" sz="2000" b="1" dirty="0"/>
              <a:t>(27)Ему ничего не оставалось, как пойти рядом с ней. (28)Ярко освещённый дом музыкального училища растворился в дожде.</a:t>
            </a:r>
          </a:p>
          <a:p>
            <a:r>
              <a:rPr lang="ru-RU" sz="2000" b="1" dirty="0"/>
              <a:t>– (29)Знаешь что, – предложила она, – пойдём ко мне. (30)Я сыграю тебе ноктюрн. (31)Мы будем пить чай.</a:t>
            </a:r>
          </a:p>
          <a:p>
            <a:r>
              <a:rPr lang="ru-RU" sz="2000" b="1" dirty="0"/>
              <a:t>(32)Он ничего не ответил. (33)Он вдруг подумал, как было бы хорошо, если бы вместо этой круглолицей рядом была Диана. (34)И если бы она сказала: «Я сыграю тебе ноктюрн. (35)Мы будем пить чай».</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endParaRPr lang="ru-RU" b="1" dirty="0" smtClean="0"/>
          </a:p>
          <a:p>
            <a:pPr algn="ctr"/>
            <a:r>
              <a:rPr lang="ru-RU" b="1" dirty="0" smtClean="0"/>
              <a:t>Среди </a:t>
            </a:r>
            <a:r>
              <a:rPr lang="ru-RU" b="1" dirty="0" smtClean="0"/>
              <a:t>предложений 41–50 найдите сложноподчинённое предложение с последовательным подчинением придаточных. Напишите номер этого предложения.</a:t>
            </a:r>
          </a:p>
          <a:p>
            <a:pPr algn="ctr"/>
            <a:r>
              <a:rPr lang="ru-RU" b="1" dirty="0" smtClean="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smtClean="0">
                <a:solidFill>
                  <a:srgbClr val="00B050"/>
                </a:solidFill>
              </a:rPr>
              <a:t>43</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ru-RU" sz="1600" b="1" dirty="0" smtClean="0"/>
          </a:p>
          <a:p>
            <a:r>
              <a:rPr lang="ru-RU" sz="1600" b="1" dirty="0" smtClean="0"/>
              <a:t>(</a:t>
            </a:r>
            <a:r>
              <a:rPr lang="ru-RU" sz="1600" b="1" dirty="0" smtClean="0"/>
              <a:t>41)И слёзы наконец брызнули, как брызжут в цирке у клоунов, сильной струёй. (42)Она сунула в маленькую сухую руку прадеда стёклышко и механизм. (43)А когда все слёзы, которые были, вылились, она крепко уснула</a:t>
            </a:r>
            <a:r>
              <a:rPr lang="ru-RU" sz="1600" b="1" dirty="0" smtClean="0"/>
              <a:t>.(</a:t>
            </a:r>
            <a:r>
              <a:rPr lang="ru-RU" sz="1600" b="1" dirty="0" smtClean="0"/>
              <a:t>44)Когда Дина проснулась, прадед сидел за столом, а перед ним стояла фарфоровая коробочка с инструментами: пинцетами, щёточками, колёсиками и круглым увеличительным стеклом. (45)Дина подошла к нему на цыпочках и прижалась к острому плечу. (46)Он засовывал ремешок в ушки целых часов.</a:t>
            </a:r>
          </a:p>
          <a:p>
            <a:r>
              <a:rPr lang="ru-RU" sz="1600" b="1" dirty="0" smtClean="0"/>
              <a:t>— (47)Деда, ты починил? – не веря своим глазам, спросила Дина.</a:t>
            </a:r>
          </a:p>
          <a:p>
            <a:r>
              <a:rPr lang="ru-RU" sz="1600" b="1" dirty="0" smtClean="0"/>
              <a:t>—(48)Ну вот, а ты плакала. (49)Стёклышка нового у меня нет. (50)Здесь трещинка маленькая, видишь?</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smtClean="0"/>
              <a:t>предложений 19–28 найдите сложноподчинённое предложение с неоднородным (параллельным)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smtClean="0">
                <a:solidFill>
                  <a:srgbClr val="00B050"/>
                </a:solidFill>
              </a:rPr>
              <a:t>21</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b="1" dirty="0" smtClean="0"/>
              <a:t>(19)Мы спустили чёрные камеры в прозрачную воду. (20)Это было прекрасно: уже нежаркий, пятичасовой, такой милый и лопоухий день, блики на воде, стремительное скольжение вперёд. (21)Когда отец толкал колесо, я чуть повизгивал от счастья, которое переполняло меня</a:t>
            </a:r>
            <a:r>
              <a:rPr lang="ru-RU" b="1" dirty="0" smtClean="0"/>
              <a:t>. (</a:t>
            </a:r>
            <a:r>
              <a:rPr lang="ru-RU" b="1" dirty="0" smtClean="0"/>
              <a:t>22)Река петляла, словно пыталась сбежать и спрятаться от кого-то. (23)Монастыри всё не показывались. (24)На солнце стали наползать вечерние тягучие тучи. (25)Появились комары. (26)Я стал замерзать. (27)</a:t>
            </a:r>
            <a:r>
              <a:rPr lang="ru-RU" b="1" dirty="0" err="1" smtClean="0"/>
              <a:t>Корин</a:t>
            </a:r>
            <a:r>
              <a:rPr lang="ru-RU" b="1" dirty="0" smtClean="0"/>
              <a:t> отстал. (28)Прошло, наверное, часа три или больше. </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 and Settings\муртаза\Мои документы\Downloads\download (5).gif"/>
          <p:cNvPicPr>
            <a:picLocks noChangeAspect="1" noChangeArrowheads="1" noCrop="1"/>
          </p:cNvPicPr>
          <p:nvPr/>
        </p:nvPicPr>
        <p:blipFill>
          <a:blip r:embed="rId2"/>
          <a:srcRect/>
          <a:stretch>
            <a:fillRect/>
          </a:stretch>
        </p:blipFill>
        <p:spPr bwMode="auto">
          <a:xfrm>
            <a:off x="1714500" y="2476500"/>
            <a:ext cx="5715000"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64305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endParaRPr lang="ru-RU" dirty="0" smtClean="0"/>
          </a:p>
          <a:p>
            <a:r>
              <a:rPr lang="ru-RU" sz="1600" b="1" dirty="0" smtClean="0"/>
              <a:t>Среди </a:t>
            </a:r>
            <a:r>
              <a:rPr lang="ru-RU" sz="1600" b="1" dirty="0"/>
              <a:t>предложений 55–61 найдите сложноподчинённое предложение с неоднородным (параллельным) подчинением придаточных. Напишите номер этого предложения.</a:t>
            </a:r>
          </a:p>
          <a:p>
            <a:r>
              <a:rPr lang="ru-RU" sz="1600" b="1" dirty="0"/>
              <a:t> </a:t>
            </a:r>
            <a:endParaRPr lang="ru-RU" b="1" dirty="0"/>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a:solidFill>
                  <a:srgbClr val="00B050"/>
                </a:solidFill>
              </a:rPr>
              <a:t>61</a:t>
            </a: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dirty="0"/>
              <a:t>(</a:t>
            </a:r>
            <a:r>
              <a:rPr lang="ru-RU" b="1" dirty="0"/>
              <a:t>55)И тогда кто-то из ребят решается спросить:</a:t>
            </a:r>
          </a:p>
          <a:p>
            <a:pPr algn="ctr"/>
            <a:r>
              <a:rPr lang="ru-RU" b="1" dirty="0"/>
              <a:t>– (56)Где их могила?</a:t>
            </a:r>
          </a:p>
          <a:p>
            <a:pPr algn="ctr"/>
            <a:r>
              <a:rPr lang="ru-RU" b="1" dirty="0"/>
              <a:t>(57)Старик распрямляется, и вечный дым, стоящий в его глазах, развеивается. (58)Он говорит:</a:t>
            </a:r>
          </a:p>
          <a:p>
            <a:pPr algn="ctr"/>
            <a:r>
              <a:rPr lang="ru-RU" b="1" dirty="0"/>
              <a:t>– (59)Мои сыновья спят во всех солдатских могилах. (60)По всей родной земле.</a:t>
            </a:r>
          </a:p>
          <a:p>
            <a:pPr algn="ctr"/>
            <a:r>
              <a:rPr lang="ru-RU" b="1" dirty="0"/>
              <a:t>(61)И оттого, что сыновья дедушки </a:t>
            </a:r>
            <a:r>
              <a:rPr lang="ru-RU" b="1" dirty="0" err="1"/>
              <a:t>Пешеходова</a:t>
            </a:r>
            <a:r>
              <a:rPr lang="ru-RU" b="1" dirty="0"/>
              <a:t> спят во всех братских могилах, детские горячие умы снова превращают их в былинных героев, готовых проснуться, когда пробьёт час!</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Среди предложений 21—26 найдите сложноподчинённое предложение с однородным подчинением придаточных. Напишите номер этого предложения.</a:t>
            </a:r>
          </a:p>
          <a:p>
            <a:pPr algn="ctr"/>
            <a:endParaRPr lang="ru-RU" b="1"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a:solidFill>
                  <a:srgbClr val="00B050"/>
                </a:solidFill>
              </a:rPr>
              <a:t>24</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sz="2800" b="1" dirty="0"/>
              <a:t> (21)Оказывается, собаку мало кормить. (22)Необходимо, чтобы с ней разговаривали. (23)С </a:t>
            </a:r>
            <a:r>
              <a:rPr lang="ru-RU" sz="2800" b="1" dirty="0" err="1"/>
              <a:t>Урсом</a:t>
            </a:r>
            <a:r>
              <a:rPr lang="ru-RU" sz="2800" b="1" dirty="0"/>
              <a:t> никто не разговаривал. (24)Представьте себе, что мимо вас идёт множество людей и никто вас не замечает, никто с вами не разговаривает. (25)Это потяжелее голода. (26)Честное слово.</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a:t>Среди предложений 2—9 найдите сложное предложение с однородным подчинением придаточных. Напишите номер этого предложения.</a:t>
            </a:r>
          </a:p>
          <a:p>
            <a:pPr algn="ctr"/>
            <a:endParaRPr lang="ru-RU" b="1"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a:solidFill>
                  <a:srgbClr val="00B050"/>
                </a:solidFill>
              </a:rPr>
              <a:t>8</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ru-RU" dirty="0" smtClean="0"/>
          </a:p>
          <a:p>
            <a:r>
              <a:rPr lang="ru-RU" sz="2000" dirty="0" smtClean="0"/>
              <a:t>(</a:t>
            </a:r>
            <a:r>
              <a:rPr lang="ru-RU" b="1" dirty="0"/>
              <a:t>2)То ли от ветра – мать его всегда открывала на ночь окно, то ли от щелчков усохших половиц. (3)А может быть, его разбудила внутренняя тревога, потому что накануне вечером он поссорился с родителями</a:t>
            </a:r>
            <a:r>
              <a:rPr lang="ru-RU" b="1" dirty="0" smtClean="0"/>
              <a:t>.(</a:t>
            </a:r>
            <a:r>
              <a:rPr lang="ru-RU" b="1" dirty="0"/>
              <a:t>4)Отец, по настоянию матери, отругал его за разбитые ботинки. (5)А что же, ему играть в футбол без ботинок, что ли? (6)А потом отец так разошёлся, что запретил ему идти завтра в кино</a:t>
            </a:r>
            <a:r>
              <a:rPr lang="ru-RU" b="1" dirty="0" smtClean="0"/>
              <a:t>.(</a:t>
            </a:r>
            <a:r>
              <a:rPr lang="ru-RU" b="1" dirty="0"/>
              <a:t>7)Он ждал этого кино целую неделю. (8)И фильм-то был старый – «Золушка», и он понимал, что история маленькой девочки Золушки – это неправда, что это сказка, что ничего этого никогда в жизни не было. (9)Даже тысячу лет назад, когда люди ездили по земле только на лошадях, а по морю ходили на парусниках. </a:t>
            </a:r>
          </a:p>
          <a:p>
            <a:pPr algn="ctr"/>
            <a:endParaRPr lang="ru-RU" sz="2000"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endParaRPr lang="ru-RU" dirty="0" smtClean="0"/>
          </a:p>
          <a:p>
            <a:endParaRPr lang="ru-RU" dirty="0"/>
          </a:p>
          <a:p>
            <a:pPr algn="ctr"/>
            <a:r>
              <a:rPr lang="ru-RU" b="1" dirty="0" smtClean="0"/>
              <a:t>Среди </a:t>
            </a:r>
            <a:r>
              <a:rPr lang="ru-RU" b="1" dirty="0"/>
              <a:t>предложений 37–44 найдите сложноподчинённое предложение с последовательным подчинением придаточных. Напишите номер этого предложения.</a:t>
            </a:r>
          </a:p>
          <a:p>
            <a:pPr algn="ctr"/>
            <a:r>
              <a:rPr lang="ru-RU" b="1" dirty="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800" b="1" dirty="0">
                <a:solidFill>
                  <a:srgbClr val="00B050"/>
                </a:solidFill>
              </a:rPr>
              <a:t>40</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ru-RU" dirty="0"/>
              <a:t> </a:t>
            </a:r>
            <a:r>
              <a:rPr lang="ru-RU" sz="2000" b="1" dirty="0"/>
              <a:t>(37)И вдруг слышу: «Молчишь, не отвечаешь? (38)Всё равно я разгадаю твои тайны и овладею твоей силой! (39)Иногда ты мне кажешься очень хитрым. (40)А иногда добрым, когда я лежу на твоём берегу и ты шепчешь мне, какие можно построить морские электростанции, используя твои подводные течения». (41)Смотрю – никого. (42)Один Димка на берегу и орёт все эти слова. (43)Я ему говорю: «Димка, с кем ты разговариваешь?» (44)А он посмотрел на меня и отвечает: «С морем».</a:t>
            </a:r>
            <a:endParaRPr lang="ru-RU" b="1" dirty="0"/>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r>
              <a:rPr lang="ru-RU" b="1" dirty="0" smtClean="0"/>
              <a:t>Среди </a:t>
            </a:r>
            <a:r>
              <a:rPr lang="ru-RU" b="1" dirty="0"/>
              <a:t>предложений 50–56 найдите сложноподчинённое предложение с параллельным (неоднородным) подчинением придаточных. Напишите номер этого предложения.</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500" b="1" dirty="0">
                <a:solidFill>
                  <a:srgbClr val="00B050"/>
                </a:solidFill>
              </a:rPr>
              <a:t>52</a:t>
            </a:r>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sz="2000" b="1" dirty="0"/>
              <a:t>(50)Когда мальчик с матерью стояли в очереди, чтобы сесть в симферопольский «Ту-104», когда мальчик уже забыл про краски и нетерпеливо ждал своей очереди, вдруг перед ними появился лётчик.</a:t>
            </a:r>
          </a:p>
          <a:p>
            <a:r>
              <a:rPr lang="ru-RU" sz="2000" b="1" dirty="0"/>
              <a:t>(51)Они минуту помолчали. (52)Мальчик не знал, откуда здесь вдруг появился лётчик, но чувствовал, что всё это неспроста.</a:t>
            </a:r>
          </a:p>
          <a:p>
            <a:r>
              <a:rPr lang="ru-RU" sz="2000" b="1" dirty="0"/>
              <a:t>– (53)Вот тебе краски. (54)Полный набор: красные, синие, лазурные и так далее. – (55)Лётчик протянул мальчику длинную деревянную коробку. – (56)Бери, бери и рисуй!</a:t>
            </a:r>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endParaRPr lang="ru-RU" dirty="0" smtClean="0"/>
          </a:p>
          <a:p>
            <a:endParaRPr lang="ru-RU" dirty="0" smtClean="0"/>
          </a:p>
          <a:p>
            <a:pPr algn="ctr"/>
            <a:r>
              <a:rPr lang="ru-RU" b="1" dirty="0" smtClean="0"/>
              <a:t>Среди </a:t>
            </a:r>
            <a:r>
              <a:rPr lang="ru-RU" b="1" dirty="0" smtClean="0"/>
              <a:t>предложений 28–38 найдите сложноподчинённое предложение с однородным и последовательным подчинением придаточных. Напишите номер этого предложения.</a:t>
            </a:r>
          </a:p>
          <a:p>
            <a:r>
              <a:rPr lang="ru-RU" dirty="0" smtClean="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solidFill>
                  <a:srgbClr val="00B050"/>
                </a:solidFill>
              </a:rPr>
              <a:t>32</a:t>
            </a:r>
            <a:endParaRPr lang="ru-RU" sz="8000" b="1" dirty="0" smtClean="0">
              <a:solidFill>
                <a:srgbClr val="00B050"/>
              </a:solidFill>
            </a:endParaRP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endParaRPr lang="ru-RU" b="1" dirty="0" smtClean="0"/>
          </a:p>
          <a:p>
            <a:r>
              <a:rPr lang="ru-RU" b="1" dirty="0" smtClean="0"/>
              <a:t>– </a:t>
            </a:r>
            <a:r>
              <a:rPr lang="ru-RU" b="1" dirty="0" smtClean="0"/>
              <a:t>(28)А-а! – протянул я. (29)И впервые посмотрел ему прямо в лицо. (30)Под рыжим чубом у него было выпуклый лоб, а глаза были </a:t>
            </a:r>
            <a:r>
              <a:rPr lang="ru-RU" b="1" dirty="0" err="1" smtClean="0"/>
              <a:t>голубые</a:t>
            </a:r>
            <a:r>
              <a:rPr lang="ru-RU" b="1" dirty="0" smtClean="0"/>
              <a:t> и отчаянные.</a:t>
            </a:r>
          </a:p>
          <a:p>
            <a:r>
              <a:rPr lang="ru-RU" b="1" dirty="0" smtClean="0"/>
              <a:t>«(31)Этот долетит, – подумал я, – этот долетит!» (32)Я вспомнил, как во время войны прыгал с парашютом и как это страшно, когда прыгаешь в пустоту. «(33)А ведь тем, кто полетит в космос, будет ещё страшней. (34)Но этот всё равно полетит».</a:t>
            </a:r>
          </a:p>
          <a:p>
            <a:r>
              <a:rPr lang="ru-RU" b="1" dirty="0" smtClean="0"/>
              <a:t>– (35)Тогда я не возражаю, раз такое дело, – сказал я.</a:t>
            </a:r>
          </a:p>
          <a:p>
            <a:r>
              <a:rPr lang="ru-RU" b="1" dirty="0" smtClean="0"/>
              <a:t>(36)За три месяца он не пропустил ни одного занятия физического кружка. (37)А потом вдруг перестал ходить. (38)И на уроках он был рассеянным и даже похудел.</a:t>
            </a:r>
          </a:p>
          <a:p>
            <a:pPr algn="ctr"/>
            <a:endParaRPr lang="ru-RU" b="1"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олна 1"/>
          <p:cNvSpPr/>
          <p:nvPr/>
        </p:nvSpPr>
        <p:spPr>
          <a:xfrm>
            <a:off x="357158" y="214290"/>
            <a:ext cx="8358246" cy="1428760"/>
          </a:xfrm>
          <a:prstGeom prst="wave">
            <a:avLst>
              <a:gd name="adj1" fmla="val 12500"/>
              <a:gd name="adj2" fmla="val 0"/>
            </a:avLst>
          </a:prstGeom>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ru-RU" b="1" dirty="0" smtClean="0"/>
          </a:p>
          <a:p>
            <a:pPr algn="ctr"/>
            <a:endParaRPr lang="ru-RU" b="1" dirty="0" smtClean="0"/>
          </a:p>
          <a:p>
            <a:pPr algn="ctr"/>
            <a:r>
              <a:rPr lang="ru-RU" b="1" dirty="0" smtClean="0"/>
              <a:t>Среди </a:t>
            </a:r>
            <a:r>
              <a:rPr lang="ru-RU" b="1" dirty="0" smtClean="0"/>
              <a:t>предложений 52–57 найдите сложноподчинённое предложение с неоднородным (параллельным) подчинением придаточных. Напишите номер этого предложения.</a:t>
            </a:r>
          </a:p>
          <a:p>
            <a:pPr algn="ctr"/>
            <a:r>
              <a:rPr lang="ru-RU" b="1" dirty="0" smtClean="0"/>
              <a:t> </a:t>
            </a:r>
          </a:p>
          <a:p>
            <a:pPr algn="ctr"/>
            <a:endParaRPr lang="ru-RU" dirty="0"/>
          </a:p>
        </p:txBody>
      </p:sp>
      <p:sp>
        <p:nvSpPr>
          <p:cNvPr id="3" name="Стрелка вправо 2"/>
          <p:cNvSpPr/>
          <p:nvPr/>
        </p:nvSpPr>
        <p:spPr>
          <a:xfrm>
            <a:off x="357158" y="1928802"/>
            <a:ext cx="3286148" cy="2143140"/>
          </a:xfrm>
          <a:prstGeom prst="righ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rgbClr val="00B050"/>
                </a:solidFill>
              </a:rPr>
              <a:t>ОТВЕТ</a:t>
            </a:r>
            <a:endParaRPr lang="ru-RU" sz="6000" b="1" dirty="0">
              <a:solidFill>
                <a:srgbClr val="00B050"/>
              </a:solidFill>
            </a:endParaRPr>
          </a:p>
        </p:txBody>
      </p:sp>
      <p:sp>
        <p:nvSpPr>
          <p:cNvPr id="4" name="Стрелка влево 3"/>
          <p:cNvSpPr/>
          <p:nvPr/>
        </p:nvSpPr>
        <p:spPr>
          <a:xfrm>
            <a:off x="5357818" y="1928802"/>
            <a:ext cx="3500462" cy="2143140"/>
          </a:xfrm>
          <a:prstGeom prst="left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0" b="1" dirty="0" smtClean="0">
                <a:solidFill>
                  <a:srgbClr val="00B050"/>
                </a:solidFill>
              </a:rPr>
              <a:t>56</a:t>
            </a:r>
          </a:p>
          <a:p>
            <a:pPr algn="ctr"/>
            <a:endParaRPr lang="ru-RU" dirty="0"/>
          </a:p>
        </p:txBody>
      </p:sp>
      <p:sp>
        <p:nvSpPr>
          <p:cNvPr id="6" name="Овал 5"/>
          <p:cNvSpPr/>
          <p:nvPr/>
        </p:nvSpPr>
        <p:spPr>
          <a:xfrm>
            <a:off x="3643306" y="2214554"/>
            <a:ext cx="1714512" cy="171451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00B050"/>
                </a:solidFill>
              </a:rPr>
              <a:t>ОГЭ</a:t>
            </a:r>
            <a:endParaRPr lang="ru-RU" sz="4800" b="1" dirty="0">
              <a:solidFill>
                <a:srgbClr val="00B050"/>
              </a:solidFill>
            </a:endParaRPr>
          </a:p>
        </p:txBody>
      </p:sp>
      <p:sp>
        <p:nvSpPr>
          <p:cNvPr id="7" name="Двойные круглые скобки 6"/>
          <p:cNvSpPr/>
          <p:nvPr/>
        </p:nvSpPr>
        <p:spPr>
          <a:xfrm>
            <a:off x="285720" y="4143380"/>
            <a:ext cx="8715436" cy="250033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r>
              <a:rPr lang="ru-RU" dirty="0" smtClean="0"/>
              <a:t> </a:t>
            </a:r>
            <a:r>
              <a:rPr lang="ru-RU" b="1" dirty="0" smtClean="0"/>
              <a:t>(52)Разыскивая пропавшую корову, чтобы сократить путь, он переплыл реку и неожиданно очутился в расположении немцев. (53)Спрятавшись в кустах, он сидел в трёх шагах от фашистских командиров, которые долго разговаривали о чём-то, держа перед собой карту. (54)Он вернулся к нам и рассказал о том, что видел. (55)Я у него спросил:</a:t>
            </a:r>
          </a:p>
          <a:p>
            <a:r>
              <a:rPr lang="ru-RU" b="1" dirty="0" smtClean="0"/>
              <a:t>— Погоди! (56)Но ведь ты слышал, что говорили их начальники, и понимал, что это для нас очень важно.</a:t>
            </a:r>
          </a:p>
          <a:p>
            <a:r>
              <a:rPr lang="ru-RU" b="1" dirty="0" smtClean="0"/>
              <a:t>(57)Паренёк </a:t>
            </a:r>
            <a:r>
              <a:rPr lang="ru-RU" b="1" dirty="0" smtClean="0"/>
              <a:t>удивился…</a:t>
            </a:r>
            <a:endParaRPr lang="ru-RU" b="1" dirty="0" smtClean="0"/>
          </a:p>
          <a:p>
            <a:pPr algn="ctr"/>
            <a:endParaRPr lang="ru-RU"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grpId="0" nodeType="clickEffect">
                                  <p:stCondLst>
                                    <p:cond delay="0"/>
                                  </p:stCondLst>
                                  <p:iterate type="lt">
                                    <p:tmPct val="10000"/>
                                  </p:iterate>
                                  <p:childTnLst>
                                    <p:set>
                                      <p:cBhvr override="childStyle">
                                        <p:cTn id="11" dur="500" autoRev="1" fill="hold"/>
                                        <p:tgtEl>
                                          <p:spTgt spid="3"/>
                                        </p:tgtEl>
                                        <p:attrNameLst>
                                          <p:attrName>style.color</p:attrName>
                                        </p:attrNameLst>
                                      </p:cBhvr>
                                      <p:to>
                                        <p:clrVal>
                                          <a:schemeClr val="accent2"/>
                                        </p:clrVal>
                                      </p:to>
                                    </p:set>
                                    <p:set>
                                      <p:cBhvr>
                                        <p:cTn id="12" dur="500" autoRev="1" fill="hold"/>
                                        <p:tgtEl>
                                          <p:spTgt spid="3"/>
                                        </p:tgtEl>
                                        <p:attrNameLst>
                                          <p:attrName>fillcolor</p:attrName>
                                        </p:attrNameLst>
                                      </p:cBhvr>
                                      <p:to>
                                        <p:clrVal>
                                          <a:schemeClr val="accent2"/>
                                        </p:clrVal>
                                      </p:to>
                                    </p:set>
                                    <p:set>
                                      <p:cBhvr>
                                        <p:cTn id="13" dur="500" autoRev="1"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2510</Words>
  <Application>Microsoft Office PowerPoint</Application>
  <PresentationFormat>Экран (4:3)</PresentationFormat>
  <Paragraphs>187</Paragraphs>
  <Slides>22</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муртаза</dc:creator>
  <cp:lastModifiedBy>муртаза</cp:lastModifiedBy>
  <cp:revision>9</cp:revision>
  <dcterms:created xsi:type="dcterms:W3CDTF">2019-03-25T06:54:13Z</dcterms:created>
  <dcterms:modified xsi:type="dcterms:W3CDTF">2019-03-25T10:33:18Z</dcterms:modified>
</cp:coreProperties>
</file>