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  <p:sldId id="272" r:id="rId19"/>
    <p:sldId id="273" r:id="rId20"/>
    <p:sldId id="274" r:id="rId21"/>
    <p:sldId id="275" r:id="rId22"/>
    <p:sldId id="279" r:id="rId23"/>
    <p:sldId id="28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448B8-D591-4920-AEA3-2A546C5C60E8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53097-79B0-445D-82C6-6E3597582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79091-819B-415C-89A5-922305B2D2D3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FE365-FDD6-4AA2-9F2E-A57AC49614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20000">
    <p:wheel spokes="3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714356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7200" dirty="0"/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500034" y="285728"/>
            <a:ext cx="8358246" cy="57150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_AlbionicTitulCmUp" pitchFamily="34" charset="-52"/>
                <a:ea typeface="+mn-ea"/>
                <a:cs typeface="+mn-cs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8800" dirty="0" smtClean="0">
                <a:solidFill>
                  <a:srgbClr val="00B0F0"/>
                </a:solidFill>
                <a:latin typeface="a_AlbionicTitulCmUp" pitchFamily="34" charset="-52"/>
              </a:rPr>
              <a:t>  </a:t>
            </a:r>
            <a:r>
              <a:rPr kumimoji="0" lang="ru-RU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_AlbionicTitulCmUp" pitchFamily="34" charset="-52"/>
                <a:ea typeface="+mn-ea"/>
                <a:cs typeface="+mn-cs"/>
              </a:rPr>
              <a:t>ЗАДАНИЕ ЕГЭ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6600" dirty="0" smtClean="0">
                <a:solidFill>
                  <a:srgbClr val="FF0000"/>
                </a:solidFill>
                <a:latin typeface="a_AlbionicTitulCmUp" pitchFamily="34" charset="-52"/>
              </a:rPr>
              <a:t>  </a:t>
            </a:r>
            <a:r>
              <a:rPr kumimoji="0" lang="ru-RU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_AlbionicTitulCmUp" pitchFamily="34" charset="-52"/>
                <a:ea typeface="+mn-ea"/>
                <a:cs typeface="+mn-cs"/>
              </a:rPr>
              <a:t>      №7</a:t>
            </a:r>
            <a:endParaRPr kumimoji="0" lang="ru-RU" sz="6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_AlbionicTitulCmUp" pitchFamily="34" charset="-52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1" y="1428736"/>
          <a:ext cx="8072495" cy="18288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7224" y="4071942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643998" cy="6317352"/>
        </p:xfrm>
        <a:graphic>
          <a:graphicData uri="http://schemas.openxmlformats.org/drawingml/2006/table">
            <a:tbl>
              <a:tblPr/>
              <a:tblGrid>
                <a:gridCol w="4321999"/>
                <a:gridCol w="4321999"/>
              </a:tblGrid>
              <a:tr h="6317352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ГРАММАТИЧЕСКИЕ ОШИБКИ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А) нарушение в построении предложения с причастным оборотом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Б) неправильное построение предложения с косвенной речью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В) ошибка в построении предложения с однородными членами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Г) неправильное построение предложения с деепричастным оборотом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Д) нарушение в построении предложения с несогласованным приложением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01" marR="5101" marT="5101" marB="510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ПРЕДЛОЖЕНИЯ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 Ярко окрашенные плоды хурмы, висящие на голых ветвях на фоне ослепительно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голубого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холодного неба, привлекали внимание многих японских поэтов.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Слушая музыку Моцарта, было чувство радости и любви к миру.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Я никогда не видел балета «Щелкунчика» в театре.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4) Перестав писать беллетристику, Станислав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Лем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обратился к философии и публицистике и заслужил звание «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краковского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оракула», знающего всё и обо всём имеющего собственное мнение.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5) Сажать и ухаживать за цветами в саду отнюдь не просто.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6) Мы продолжаем публикации архивных материалов о московских зодчих, жившие в XVIII веке.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7) Андрей сказал, что лучше уж пусть мы оставим меня в покое.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8) Молодой Диккенс как-то сказал, что начал писать, для того чтобы в мире стало больше безобидного веселья и бодрости.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9) В мемуарах Александры Осиповны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Смирновой-Россет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одной из ярких личностей пушкинского времени, прожившей долгую и удивительную жизнь, есть множество свидетельств о быте, вкусах, отношениях, еде её знаменитых современников.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01" marR="5101" marT="5101" marB="510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1" y="1428736"/>
          <a:ext cx="8072495" cy="18288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57224" y="4071942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715438" cy="6331448"/>
        </p:xfrm>
        <a:graphic>
          <a:graphicData uri="http://schemas.openxmlformats.org/drawingml/2006/table">
            <a:tbl>
              <a:tblPr/>
              <a:tblGrid>
                <a:gridCol w="4357719"/>
                <a:gridCol w="4357719"/>
              </a:tblGrid>
              <a:tr h="6331448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ГРАММАТИЧЕСКИЕ ОШИБКИ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А) нарушение в построении предложения с несогласованным приложением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Б) неправильное построение предложения с деепричастным оборотом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В) неправильное построение предложения с косвенной речью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Г) неправильное употребление падежной формы существительного с предлогом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Д) ошибка в построении предложения с однородными членами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42" marR="5242" marT="5242" marB="524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ПРЕДЛОЖЕНИЯ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 Матч прошёл на большой спортивной арене стадиона «Лужников».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Благодаря прививок никто из ребят не заболел.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Заболевший малыш, стоя у окна, с грустью сказал, а машины гуляют.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4) Изучая иностранный язык, помогает чтение книг, просмотр фильмов и общение с носителями языка.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5) Привычкой называют глубоко укоренённую форму поведения, срабатывающую независимо от нашего сознания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6) То, что кажется идиллической полянкой или тихой дубравой, на самом деле ― не знающее отдыха перерабатывающее производство, и те, кого мы называем вредителями и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патогенами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жуки, грибы и болезнетворные микроорганизмы, ― играют в нём огромную роль.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7) Старые липы в аллее перед главным входом в барский дом высоки и раскидистые.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8) Мы ехали по Испании на машине, возвращаясь из Бургоса в Мадрид.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9) Большинство животных, живущих на свободе, заняты решением извечной задачи — собственным выживанием и продолжением рода.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42" marR="5242" marT="5242" marB="524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1" y="1428736"/>
          <a:ext cx="8072495" cy="18288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7224" y="4071942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715436" cy="6429420"/>
        </p:xfrm>
        <a:graphic>
          <a:graphicData uri="http://schemas.openxmlformats.org/drawingml/2006/table">
            <a:tbl>
              <a:tblPr/>
              <a:tblGrid>
                <a:gridCol w="4357718"/>
                <a:gridCol w="4357718"/>
              </a:tblGrid>
              <a:tr h="6429420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ГРАММАТИЧЕСКИЕ ОШИБКИ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А) ошибка в построении предложения с однородными членами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Б) неправильное употребление падежной формы существительного с предлогом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В) нарушение связи между подлежащим и сказуемым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Г) неправильное построение предложения с деепричастным оборотом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Д) неправильное построение предложения с косвенной речью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0" marR="5390" marT="5390" marB="5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ПРЕДЛОЖЕНИЯ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 В гонке технологий победит тот, кто лучше пишет программы и анализирует инженерные процессы.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Непривычная обстановка и новое для него положение богача, стеснявшее его, как новый костюм, внесли в душу нашего героя некоторую неловкость.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Наша семья, как и многие московские семьи, долгое время жили в коммуналке.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4) Мишка крикнул, что ты трус (он всегда считал меня трусом).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5) Раскольников постепенно раскаивается в совершенном преступлении: он страдает, сознаётся и в конце концов спасается.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6) Жена прервала его, но он сказал, что нечего придираться к словам.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7)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Йети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бигфут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снежный человек,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сасквоч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— всё это названия для таинственного человекообразного существа большого роста, покрытого густой шерстью и передвигающегося на двух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8) Благодаря упорного труда участников многолетних экспедиций в Новгороде было найдено и описано большое количество древних берестяных грамот.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9) Утомившись, дорога казалась ему бесконечно длинной.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0" marR="5390" marT="5390" marB="5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1" y="1428736"/>
          <a:ext cx="8072495" cy="18288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7224" y="4071942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572560" cy="6215106"/>
        </p:xfrm>
        <a:graphic>
          <a:graphicData uri="http://schemas.openxmlformats.org/drawingml/2006/table">
            <a:tbl>
              <a:tblPr/>
              <a:tblGrid>
                <a:gridCol w="4286280"/>
                <a:gridCol w="4286280"/>
              </a:tblGrid>
              <a:tr h="6215106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ГРАММАТИЧЕСКИЕ ОШИБКИ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А) нарушение в построении предложения с причастным оборотом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Б) нарушение связи между подлежащим и сказуемым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В) неправильное построение предложения с деепричастным оборотом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Г) неправильное построение предложения с косвенной речью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Д) ошибка в построении предложения с однородными членами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842" marR="4842" marT="4842" marB="484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ПРЕДЛОЖЕНИЯ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 Несколько простых правил помогут тем, кто хочет минимизировать риски, проводя операции на рынке жилья.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Маруся ответила маме, что я шлёпаю не по лужам, а по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лужонкам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(так она называет маленькие лужи).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Выхватив из рук у гардеробщика пальто, он быстро сунул руки в рукава.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4) Впервые начав работать в жюри кинофестиваля, это помогло мне по-новому взглянуть на нашу профессию.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5) Анализировать работу здорового мозга, занятого интеллектуальной деятельностью, очень сложно.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6) Данная монография продолжает традицию выявления, накопления и обобщения материалов, свидетельствующим о современных тенденциях в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градообразовании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России.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7) Сколько существует человек, деревья обеспечивают его практически всем необходимым для жизни: строительный материал, топливо, инструменты, бумага…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8) Мы прогнозируем, что те, кто увлекается историей, с интересом отнесётся к новому проекту.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9) Перестав писать беллетристику, Станислав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Лем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обратился к философии и публицистике и заслужил звание «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краковского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оракула», знающего всё и обо всём имеющего собственное мнение.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842" marR="4842" marT="4842" marB="484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4071942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1" y="1428736"/>
          <a:ext cx="8072495" cy="18288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643998" cy="6358790"/>
        </p:xfrm>
        <a:graphic>
          <a:graphicData uri="http://schemas.openxmlformats.org/drawingml/2006/table">
            <a:tbl>
              <a:tblPr/>
              <a:tblGrid>
                <a:gridCol w="4321999"/>
                <a:gridCol w="4321999"/>
              </a:tblGrid>
              <a:tr h="6357982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ГРАММАТИЧЕСКИЕ ОШИБКИ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А) неправильное употребление падежной формы существительного с предлогом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Б) нарушение в построении предложения с несогласованным приложением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В) нарушение в построении предложения с причастным оборотом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Г) ошибка в построении предложения с однородными членами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Д) неправильное построение предложения с деепричастным оборотом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95" marR="4395" marT="4395" marB="43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ПРЕДЛОЖЕНИЯ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 В западной части усадьбы стоит здание прославленного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юсуповского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театра, спроектированного известным московским архитектором О. И. Бове.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По окончанию экзаменов вы получите свидетельства.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Выступая одним из главных двигателей сюжета, не оценить роль магии в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фэнтези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невозможно.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4) Правительство Непала сообщило, что снижает плату за восхождение на Эверест с 18 до 8 тысяч евро при условии, что каждый альпинист не только спустит вниз все свои отходы, но и захватит 8 килограммов мусора, оставленного предшественниками.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5) Не цифры, не сводки, а только человек из другого времени своей судьбой свидетельствует об эпохе — о той жизни, что канула безвозвратно.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6) Первые рассказы современного российского писателя Виктора Ремизова вышли в журнале «Новом мире».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7) Убрав снег на тропинке у калитки, прислоните к ней кусок старого шифера так, чтобы шифер перекрывал хотя бы 40—50 см тропинки, и тогда после очередного снегопада, чтобы открыть калитку, достаточно будет просто приподнять шифер.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8) Сонечка умеет любить, жертвовать, заботиться и сохранять веру.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9) Из тех, кто способен проснуться в назначенное время, только пятая часть уверенно сказала, что выдерживает намеченное время с точностью плюс-минус 10 минут.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95" marR="4395" marT="4395" marB="43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500042"/>
            <a:ext cx="857256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Установите соответствие между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грамматическими ошибками 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предложениями, в которых они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допущены: к каждой позиции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первого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столбца подберите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соответствующую позицию из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второго столбца.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4857760"/>
            <a:ext cx="792961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Автор-Эфендиев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М.М. 2015/16 год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1" y="1428736"/>
          <a:ext cx="8072495" cy="18288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7224" y="4071942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85728"/>
          <a:ext cx="8643998" cy="6429420"/>
        </p:xfrm>
        <a:graphic>
          <a:graphicData uri="http://schemas.openxmlformats.org/drawingml/2006/table">
            <a:tbl>
              <a:tblPr/>
              <a:tblGrid>
                <a:gridCol w="4321999"/>
                <a:gridCol w="4321999"/>
              </a:tblGrid>
              <a:tr h="6429420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ГРАММАТИЧЕСКИЕ ОШИБКИ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А) неправильное построение предложения с косвенной речью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Б) неправильное употребление падежной формы существительного с предлогом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В) нарушение в построении предложения с причастным оборотом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Г) нарушение в построении предложения с несогласованным приложением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Д) нарушение связи между подлежащим и сказуемым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90" marR="5890" marT="5890" marB="58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ПРЕДЛОЖЕНИЯ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 Темпы строительства и объём работ к 1949 году значительно вырос.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По возвращению из командировки сразу позвоните мне: мы будем ждать от вас звонка.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Большинство текстов Станислава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Лема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ещё не переведено на русский язык.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4) Только благодаря хорошей реакции я смог преодолеть препятствие.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5) Главный герой романа Достоевского «Преступления и наказания» — Родион Раскольников, бывший студент, живущий в бедности.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6) Протест героини, отстаивающую своё право на счастье и любовь, раскрыт в постановке молодёжного театра по-новому.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7) Барселона — это причудливый мир, созданный воображением и талантом одного человека, архитектора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Гауди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8) Режиссер Вера Сторожева рассказала, что в жизни мне часто везёт. Какая она счастливая!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9) В 2014 году мы вспоминали событие столетней давности, перевернувшее мир: начало Первой мировой войны.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90" marR="5890" marT="5890" marB="58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1" y="1428736"/>
          <a:ext cx="8072495" cy="18288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7224" y="4071942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           </a:t>
            </a:r>
            <a:r>
              <a:rPr lang="ru-RU" sz="5400" b="1" dirty="0" smtClean="0">
                <a:solidFill>
                  <a:srgbClr val="FF0000"/>
                </a:solidFill>
              </a:rPr>
              <a:t>НЕ ОТКЛАДЫВАЙ   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   ПОДГОТОВКУ К </a:t>
            </a:r>
            <a:r>
              <a:rPr lang="ru-RU" sz="5400" b="1" dirty="0" smtClean="0">
                <a:solidFill>
                  <a:srgbClr val="FF0000"/>
                </a:solidFill>
              </a:rPr>
              <a:t>ЕГЭ, </a:t>
            </a:r>
            <a:endParaRPr lang="ru-RU" sz="5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     а ГОТОВЬСЯ ЗАРАНЕЕ.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  РЕЗУЛЬТАТ БУДЕТ ТАКИМ,КАКИМ   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        ТЫ ЕГО ХОЧЕШЬ УВИДЕТЬ.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            </a:t>
            </a:r>
            <a:r>
              <a:rPr lang="ru-RU" sz="4400" b="1" dirty="0" err="1" smtClean="0">
                <a:solidFill>
                  <a:srgbClr val="FF0000"/>
                </a:solidFill>
              </a:rPr>
              <a:t>Автор-Эфендиев</a:t>
            </a:r>
            <a:r>
              <a:rPr lang="ru-RU" sz="4400" b="1" dirty="0" smtClean="0">
                <a:solidFill>
                  <a:srgbClr val="FF0000"/>
                </a:solidFill>
              </a:rPr>
              <a:t> М.М.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0"/>
          <a:ext cx="8786874" cy="6643710"/>
        </p:xfrm>
        <a:graphic>
          <a:graphicData uri="http://schemas.openxmlformats.org/drawingml/2006/table">
            <a:tbl>
              <a:tblPr/>
              <a:tblGrid>
                <a:gridCol w="4393437"/>
                <a:gridCol w="4393437"/>
              </a:tblGrid>
              <a:tr h="6643710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ГРАММАТИЧЕСКИЕ ОШИБКИ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А) нарушение в построении предложения с причастным оборотом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Б) ошибка в построении сложного предложения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В) нарушение в построении предложения с несогласованным приложением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Г) нарушение связи между подлежащим и сказуемым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Д) нарушение видовременной соотнесённости глагольных форм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66" marR="4566" marT="4566" marB="45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ПРЕДЛОЖЕНИЯ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1) И.С. Тургенев подвергает Базарова самому сложному испытанию –</a:t>
                      </a:r>
                      <a:b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</a:b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«испытанию любовью» – и этим раскрыл истинную сущность своего героя.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2) Все, кто побывал в Крыму, увёз с собой после расставания с ним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яркие впечатления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о море, горах, южных травах и цветах.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3) В основе произведения «Повести о настоящем человеке» лежат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реальные события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, произошедшие с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Алексеем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0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Маресьевым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4) С. Михалков утверждал, что мир купеческого Замоскворечья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можно увидеть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на сцене Малого театра благодаря великолепной игре актёров.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5) В 1885 году В.Д. Поленов экспонировал на передвижной выставке девяносто семь этюдов, привезённым из поездки на Восток.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6) Теория красноречия для всех родов поэтических сочинений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написана А.И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. Галичем, преподававшим русскую и латинскую словесность в Царскосельском лицее.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7) В пейзаже И. Машкова «Вид Москвы» есть ощущение звонкой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красочности городской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улицы.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8) Счастливы те, кто после долгой дороги с её холодом и слякотью видит знакомый дом и слышит голоса родных людей.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9) Читая классическую литературу, замечаешь, что насколько по-разному «град Петров» изображён в произведениях А.С. Пушкина, Н.В. Гоголя, Ф.М. Достоевского.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66" marR="4566" marT="4566" marB="456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857628"/>
            <a:ext cx="83582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</a:t>
            </a:r>
          </a:p>
          <a:p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0" y="1397000"/>
          <a:ext cx="8215370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1643074"/>
                <a:gridCol w="1643074"/>
                <a:gridCol w="1643074"/>
                <a:gridCol w="164307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         А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          Б  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         В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Г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Д</a:t>
                      </a:r>
                      <a:endParaRPr lang="ru-RU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/>
                        <a:t>  5</a:t>
                      </a:r>
                      <a:endParaRPr lang="ru-RU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/>
                        <a:t>9</a:t>
                      </a:r>
                      <a:endParaRPr lang="ru-RU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/>
                        <a:t>3</a:t>
                      </a:r>
                      <a:endParaRPr lang="ru-RU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/>
                        <a:t>2</a:t>
                      </a:r>
                      <a:endParaRPr lang="ru-RU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/>
                        <a:t>1</a:t>
                      </a:r>
                      <a:endParaRPr lang="ru-RU" sz="5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285728"/>
          <a:ext cx="8858312" cy="6357982"/>
        </p:xfrm>
        <a:graphic>
          <a:graphicData uri="http://schemas.openxmlformats.org/drawingml/2006/table">
            <a:tbl>
              <a:tblPr/>
              <a:tblGrid>
                <a:gridCol w="4464875"/>
                <a:gridCol w="4393437"/>
              </a:tblGrid>
              <a:tr h="6357982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ГРАММАТИЧЕСКИЕ ОШИБКИ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А) нарушение связи между подлежащим и сказуемым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Б) неправильное построение предложения с косвенной речью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В) нарушение в построении предложения с несогласованным приложением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Г) неправильное построение предложения с деепричастным оборотом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Д) ошибка в построении предложения с однородными членами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90" marR="5890" marT="5890" marB="58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ПРЕДЛОЖЕНИЯ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1) Марко Поло (1254—1324) — венецианский купец и путешественник, по своим торговым делам добравшийся до Китая и проведший там семнадцать лет при дворе хана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Хубилая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.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2) Решая задачу, ему было трудно.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3) </a:t>
                      </a:r>
                      <a:r>
                        <a:rPr lang="ru-RU" sz="1000" b="1" dirty="0" err="1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Перголы</a:t>
                      </a: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, арки и трельяжи визуально делят участок на части, обособляя отдельные зоны.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4) Кремом «Софьей» пользуются несколько раз в год для профилактики отёчности ног.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5) Андрей сказал, что лучше уж пусть мы оставим меня в покое.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6) Тот, кто не жалеет труда, обычно достигают многого.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7) Самый длинный эскалатор в мире установлен на станции «Адмиралтейская» Петербургского метрополитена.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8) Перед обсуждением проекта все поглядывают и ищут будущих сторонников и оппонентов.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9) Летнее наводнение 2013 года, охватившее огромные территории российского Дальнего Востока и северо-востока Китая, стало одним из наиболее масштабных стихийных бедствий последнего десятилетия.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Georgia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90" marR="5890" marT="5890" marB="58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4071942"/>
            <a:ext cx="63579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5" y="1397000"/>
          <a:ext cx="7715305" cy="18288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543061"/>
                <a:gridCol w="1543061"/>
                <a:gridCol w="1543061"/>
                <a:gridCol w="1543061"/>
                <a:gridCol w="15430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Б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В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Г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Д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214290"/>
          <a:ext cx="8572562" cy="64294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286281"/>
                <a:gridCol w="4286281"/>
              </a:tblGrid>
              <a:tr h="6429420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ГРАММАТИЧЕСКИЕ ОШИБКИ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А) нарушение в построении предложения с причастным оборотом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Б) неправильное построение предложения с косвенной речью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В) неправильное построение предложения с деепричастным оборотом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Г) нарушение связи между подлежащим и сказуемым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Д) неправильное употребление падежной формы существительного с предлогом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42" marR="5242" marT="5242" marB="5242"/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ПРЕДЛОЖЕНИЯ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1) Нотариус сказал, что мне нужны оригиналы документов, а вы принёсли копии. Теперь я должен принести ему оригиналы.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2) Следить за жизнью пингвинов довольно сложно: они пугливы, особенно императорские.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3) Глобализация современного мира, вопреки ожиданиям и прогнозам, усугубила социальные и политические противоречия в мире.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4) Ни завод, ни фабрика в прошлом году работать так и не начала.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5) О владельцах усадьбы рассказывают комнаты, обставленными дворцовой мебелью и украшенными скульптурой, старинной бронзой и картинами.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6) Источники пыли в атмосфере весьма разнообразны: почва и соли морской воды, попадающие в воздух, вулканические выбросы, пожары.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7) Замечено, что те, кто в детстве проводил больше времени не дома, а под открытым небом, реже становятся близорукими.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8) По возвращению из командировки отец всегда расспрашивал нас о школьных новостях.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9) Делая мороженое дома, обычно процесс доверяется электрической мороженице.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42" marR="5242" marT="5242" marB="5242"/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480" y="4071942"/>
            <a:ext cx="63579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1" y="1428736"/>
          <a:ext cx="8072495" cy="18288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644000" cy="6350016"/>
        </p:xfrm>
        <a:graphic>
          <a:graphicData uri="http://schemas.openxmlformats.org/drawingml/2006/table">
            <a:tbl>
              <a:tblPr/>
              <a:tblGrid>
                <a:gridCol w="4322000"/>
                <a:gridCol w="4322000"/>
              </a:tblGrid>
              <a:tr h="6350016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ГРАММАТИЧЕСКИЕ ОШИБКИ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А) неправильное построение предложения с деепричастным оборотом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Б) нарушение связи между подлежащим и сказуемым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В) неправильное употребление падежной формы существительного с предлогом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Г) нарушение в построении предложения с причастным оборотом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Д) ошибка в построении предложения с однородными членами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547" marR="5547" marT="5547" marB="55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ПРЕДЛОЖЕНИЯ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 Изучая иностранный язык, помогает чтение книг, просмотр фильмов и общение с носителями языка.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Диккенс говорил, что с детства он чувствовал, что мир достоин не только презрения, что в нём стоит жить.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Мы продолжаем публикации архивных материалов о московских зодчих, жившие в XVIII веке.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4) Близких нужно любить и заботиться.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5) Там нарисовано деревня, река и лес.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6) По окончанию переговоров участники вышли к журналистам.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7) После новогодних каникул мы с мамой поехали навестить бабушку, жившую в Подмосковье.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8) Вхождение России в десятку наиболее интересных для корпорации стран, благодаря высоким объёмам продаж, позволяет местному представительству привлекать дополнительные инвестиции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9) Благодаря запуску на орбиту вокруг Земли специализированных рентгеновских обсерваторий известно уже около тысячи рентгеновских систем в нашей и ближайших галактиках.</a:t>
                      </a:r>
                    </a:p>
                    <a:p>
                      <a:pPr>
                        <a:lnSpc>
                          <a:spcPts val="1630"/>
                        </a:lnSpc>
                        <a:spcAft>
                          <a:spcPts val="102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547" marR="5547" marT="5547" marB="55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20000"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55</TotalTime>
  <Words>2135</Words>
  <Application>Microsoft Office PowerPoint</Application>
  <PresentationFormat>Экран (4:3)</PresentationFormat>
  <Paragraphs>306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муртаза2015</dc:creator>
  <cp:lastModifiedBy>муртаза</cp:lastModifiedBy>
  <cp:revision>14</cp:revision>
  <dcterms:created xsi:type="dcterms:W3CDTF">2015-10-03T11:33:12Z</dcterms:created>
  <dcterms:modified xsi:type="dcterms:W3CDTF">2017-10-01T09:49:02Z</dcterms:modified>
</cp:coreProperties>
</file>