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activeX/activeX4.xml" ContentType="application/vnd.ms-office.activeX+xml"/>
  <Override PartName="/ppt/activeX/activeX15.xml" ContentType="application/vnd.ms-office.activeX+xml"/>
  <Override PartName="/ppt/activeX/activeX17.xml" ContentType="application/vnd.ms-office.activeX+xml"/>
  <Override PartName="/ppt/activeX/activeX26.xml" ContentType="application/vnd.ms-office.activeX+xml"/>
  <Override PartName="/ppt/activeX/activeX35.xml" ContentType="application/vnd.ms-office.activeX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activeX/activeX13.xml" ContentType="application/vnd.ms-office.activeX+xml"/>
  <Override PartName="/ppt/activeX/activeX24.xml" ContentType="application/vnd.ms-office.activeX+xml"/>
  <Override PartName="/ppt/activeX/activeX33.xml" ContentType="application/vnd.ms-office.activeX+xml"/>
  <Override PartName="/ppt/activeX/activeX42.xml" ContentType="application/vnd.ms-office.activeX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activeX/activeX11.xml" ContentType="application/vnd.ms-office.activeX+xml"/>
  <Override PartName="/ppt/activeX/activeX22.xml" ContentType="application/vnd.ms-office.activeX+xml"/>
  <Override PartName="/ppt/activeX/activeX31.xml" ContentType="application/vnd.ms-office.activeX+xml"/>
  <Override PartName="/ppt/activeX/activeX40.xml" ContentType="application/vnd.ms-office.activeX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activeX/activeX20.xml" ContentType="application/vnd.ms-office.activeX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activeX/activeX8.xml" ContentType="application/vnd.ms-office.activeX+xml"/>
  <Override PartName="/ppt/activeX/activeX9.xml" ContentType="application/vnd.ms-office.activeX+xml"/>
  <Override PartName="/ppt/activeX/activeX29.xml" ContentType="application/vnd.ms-office.activeX+xml"/>
  <Override PartName="/ppt/activeX/activeX38.xml" ContentType="application/vnd.ms-office.activeX+xml"/>
  <Override PartName="/ppt/activeX/activeX39.xml" ContentType="application/vnd.ms-office.activeX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activeX/activeX6.xml" ContentType="application/vnd.ms-office.activeX+xml"/>
  <Override PartName="/ppt/activeX/activeX7.xml" ContentType="application/vnd.ms-office.activeX+xml"/>
  <Override PartName="/ppt/activeX/activeX18.xml" ContentType="application/vnd.ms-office.activeX+xml"/>
  <Override PartName="/ppt/activeX/activeX19.xml" ContentType="application/vnd.ms-office.activeX+xml"/>
  <Override PartName="/ppt/activeX/activeX27.xml" ContentType="application/vnd.ms-office.activeX+xml"/>
  <Override PartName="/ppt/activeX/activeX28.xml" ContentType="application/vnd.ms-office.activeX+xml"/>
  <Override PartName="/ppt/activeX/activeX36.xml" ContentType="application/vnd.ms-office.activeX+xml"/>
  <Override PartName="/ppt/activeX/activeX37.xml" ContentType="application/vnd.ms-office.activeX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activeX/activeX5.xml" ContentType="application/vnd.ms-office.activeX+xml"/>
  <Override PartName="/ppt/activeX/activeX16.xml" ContentType="application/vnd.ms-office.activeX+xml"/>
  <Override PartName="/ppt/activeX/activeX25.xml" ContentType="application/vnd.ms-office.activeX+xml"/>
  <Override PartName="/ppt/activeX/activeX34.xml" ContentType="application/vnd.ms-office.activeX+xml"/>
  <Default Extension="bin" ContentType="application/vnd.ms-office.vbaPro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activeX/activeX3.xml" ContentType="application/vnd.ms-office.activeX+xml"/>
  <Override PartName="/ppt/activeX/activeX14.xml" ContentType="application/vnd.ms-office.activeX+xml"/>
  <Override PartName="/ppt/activeX/activeX23.xml" ContentType="application/vnd.ms-office.activeX+xml"/>
  <Override PartName="/ppt/activeX/activeX32.xml" ContentType="application/vnd.ms-office.activeX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activeX/activeX1.xml" ContentType="application/vnd.ms-office.activeX+xml"/>
  <Override PartName="/ppt/activeX/activeX12.xml" ContentType="application/vnd.ms-office.activeX+xml"/>
  <Override PartName="/ppt/activeX/activeX21.xml" ContentType="application/vnd.ms-office.activeX+xml"/>
  <Override PartName="/ppt/activeX/activeX30.xml" ContentType="application/vnd.ms-office.activeX+xml"/>
  <Override PartName="/ppt/activeX/activeX41.xml" ContentType="application/vnd.ms-office.activeX+xml"/>
  <Default Extension="jpeg" ContentType="image/jpeg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activeX/activeX10.xml" ContentType="application/vnd.ms-office.activeX+xml"/>
  <Override PartName="/docProps/app.xml" ContentType="application/vnd.openxmlformats-officedocument.extended-properties+xml"/>
  <Override PartName="/ppt/slides/slide11.xml" ContentType="application/vnd.openxmlformats-officedocument.presentationml.slide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-72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06/relationships/vbaProject" Target="vbaProject.bin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activeX/activeX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1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Пуск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7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2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16;617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4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ошибочных 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роцент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8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аша оценка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4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овторить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ыход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25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79A71-03D3-4179-8136-F5E826DBF376}" type="datetimeFigureOut">
              <a:rPr lang="ru-RU" smtClean="0"/>
              <a:pPr/>
              <a:t>10.12.2013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000D46-12CF-49A3-A528-F303F0A97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slideMaster" Target="../slideMasters/slideMaster1.xml"/><Relationship Id="rId4" Type="http://schemas.openxmlformats.org/officeDocument/2006/relationships/control" Target="../activeX/activeX3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0.xml"/><Relationship Id="rId3" Type="http://schemas.openxmlformats.org/officeDocument/2006/relationships/control" Target="../activeX/activeX5.xml"/><Relationship Id="rId7" Type="http://schemas.openxmlformats.org/officeDocument/2006/relationships/control" Target="../activeX/activeX9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2.vml"/><Relationship Id="rId6" Type="http://schemas.openxmlformats.org/officeDocument/2006/relationships/control" Target="../activeX/activeX8.xml"/><Relationship Id="rId5" Type="http://schemas.openxmlformats.org/officeDocument/2006/relationships/control" Target="../activeX/activeX7.xml"/><Relationship Id="rId4" Type="http://schemas.openxmlformats.org/officeDocument/2006/relationships/control" Target="../activeX/activeX6.xml"/><Relationship Id="rId9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7.xml"/><Relationship Id="rId3" Type="http://schemas.openxmlformats.org/officeDocument/2006/relationships/control" Target="../activeX/activeX12.xml"/><Relationship Id="rId7" Type="http://schemas.openxmlformats.org/officeDocument/2006/relationships/control" Target="../activeX/activeX16.xml"/><Relationship Id="rId2" Type="http://schemas.openxmlformats.org/officeDocument/2006/relationships/control" Target="../activeX/activeX11.xml"/><Relationship Id="rId1" Type="http://schemas.openxmlformats.org/officeDocument/2006/relationships/vmlDrawing" Target="../drawings/vmlDrawing3.vml"/><Relationship Id="rId6" Type="http://schemas.openxmlformats.org/officeDocument/2006/relationships/control" Target="../activeX/activeX15.xml"/><Relationship Id="rId5" Type="http://schemas.openxmlformats.org/officeDocument/2006/relationships/control" Target="../activeX/activeX14.xml"/><Relationship Id="rId4" Type="http://schemas.openxmlformats.org/officeDocument/2006/relationships/control" Target="../activeX/activeX13.xml"/><Relationship Id="rId9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24.xml"/><Relationship Id="rId3" Type="http://schemas.openxmlformats.org/officeDocument/2006/relationships/control" Target="../activeX/activeX19.xml"/><Relationship Id="rId7" Type="http://schemas.openxmlformats.org/officeDocument/2006/relationships/control" Target="../activeX/activeX23.xml"/><Relationship Id="rId2" Type="http://schemas.openxmlformats.org/officeDocument/2006/relationships/control" Target="../activeX/activeX18.xml"/><Relationship Id="rId1" Type="http://schemas.openxmlformats.org/officeDocument/2006/relationships/vmlDrawing" Target="../drawings/vmlDrawing4.vml"/><Relationship Id="rId6" Type="http://schemas.openxmlformats.org/officeDocument/2006/relationships/control" Target="../activeX/activeX22.xml"/><Relationship Id="rId5" Type="http://schemas.openxmlformats.org/officeDocument/2006/relationships/control" Target="../activeX/activeX21.xml"/><Relationship Id="rId4" Type="http://schemas.openxmlformats.org/officeDocument/2006/relationships/control" Target="../activeX/activeX20.xml"/><Relationship Id="rId9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1.xml"/><Relationship Id="rId3" Type="http://schemas.openxmlformats.org/officeDocument/2006/relationships/control" Target="../activeX/activeX26.xml"/><Relationship Id="rId7" Type="http://schemas.openxmlformats.org/officeDocument/2006/relationships/control" Target="../activeX/activeX30.xml"/><Relationship Id="rId2" Type="http://schemas.openxmlformats.org/officeDocument/2006/relationships/control" Target="../activeX/activeX25.xml"/><Relationship Id="rId1" Type="http://schemas.openxmlformats.org/officeDocument/2006/relationships/vmlDrawing" Target="../drawings/vmlDrawing5.vml"/><Relationship Id="rId6" Type="http://schemas.openxmlformats.org/officeDocument/2006/relationships/control" Target="../activeX/activeX29.xml"/><Relationship Id="rId5" Type="http://schemas.openxmlformats.org/officeDocument/2006/relationships/control" Target="../activeX/activeX28.xml"/><Relationship Id="rId4" Type="http://schemas.openxmlformats.org/officeDocument/2006/relationships/control" Target="../activeX/activeX27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8.xml"/><Relationship Id="rId13" Type="http://schemas.openxmlformats.org/officeDocument/2006/relationships/slideMaster" Target="../slideMasters/slideMaster1.xml"/><Relationship Id="rId3" Type="http://schemas.openxmlformats.org/officeDocument/2006/relationships/control" Target="../activeX/activeX33.xml"/><Relationship Id="rId7" Type="http://schemas.openxmlformats.org/officeDocument/2006/relationships/control" Target="../activeX/activeX37.xml"/><Relationship Id="rId12" Type="http://schemas.openxmlformats.org/officeDocument/2006/relationships/control" Target="../activeX/activeX42.xml"/><Relationship Id="rId2" Type="http://schemas.openxmlformats.org/officeDocument/2006/relationships/control" Target="../activeX/activeX32.xml"/><Relationship Id="rId1" Type="http://schemas.openxmlformats.org/officeDocument/2006/relationships/vmlDrawing" Target="../drawings/vmlDrawing6.vml"/><Relationship Id="rId6" Type="http://schemas.openxmlformats.org/officeDocument/2006/relationships/control" Target="../activeX/activeX36.xml"/><Relationship Id="rId11" Type="http://schemas.openxmlformats.org/officeDocument/2006/relationships/control" Target="../activeX/activeX41.xml"/><Relationship Id="rId5" Type="http://schemas.openxmlformats.org/officeDocument/2006/relationships/control" Target="../activeX/activeX35.xml"/><Relationship Id="rId10" Type="http://schemas.openxmlformats.org/officeDocument/2006/relationships/control" Target="../activeX/activeX40.xml"/><Relationship Id="rId4" Type="http://schemas.openxmlformats.org/officeDocument/2006/relationships/control" Target="../activeX/activeX34.xml"/><Relationship Id="rId9" Type="http://schemas.openxmlformats.org/officeDocument/2006/relationships/control" Target="../activeX/activeX3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ли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10.12.2013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3" name="Текст 22"/>
          <p:cNvSpPr>
            <a:spLocks noGrp="1"/>
          </p:cNvSpPr>
          <p:nvPr>
            <p:ph type="body" sz="quarter" idx="11" hasCustomPrompt="1"/>
          </p:nvPr>
        </p:nvSpPr>
        <p:spPr>
          <a:xfrm>
            <a:off x="615142" y="1397000"/>
            <a:ext cx="7930372" cy="2792615"/>
          </a:xfrm>
        </p:spPr>
        <p:txBody>
          <a:bodyPr>
            <a:normAutofit/>
          </a:bodyPr>
          <a:lstStyle>
            <a:lvl1pPr algn="ctr">
              <a:buNone/>
              <a:defRPr sz="5400" baseline="0"/>
            </a:lvl1pPr>
          </a:lstStyle>
          <a:p>
            <a:pPr lvl="0"/>
            <a:r>
              <a:rPr lang="ru-RU" dirty="0" smtClean="0"/>
              <a:t>Название теста </a:t>
            </a:r>
          </a:p>
        </p:txBody>
      </p:sp>
      <p:sp>
        <p:nvSpPr>
          <p:cNvPr id="24" name="Текст 22"/>
          <p:cNvSpPr>
            <a:spLocks noGrp="1"/>
          </p:cNvSpPr>
          <p:nvPr>
            <p:ph type="body" sz="quarter" idx="12" hasCustomPrompt="1"/>
          </p:nvPr>
        </p:nvSpPr>
        <p:spPr>
          <a:xfrm>
            <a:off x="598517" y="4314305"/>
            <a:ext cx="4921134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Автор:</a:t>
            </a:r>
          </a:p>
        </p:txBody>
      </p:sp>
      <p:sp>
        <p:nvSpPr>
          <p:cNvPr id="29" name="Текст 22"/>
          <p:cNvSpPr>
            <a:spLocks noGrp="1"/>
          </p:cNvSpPr>
          <p:nvPr>
            <p:ph type="body" sz="quarter" idx="13" hasCustomPrompt="1"/>
          </p:nvPr>
        </p:nvSpPr>
        <p:spPr>
          <a:xfrm>
            <a:off x="5586152" y="4314305"/>
            <a:ext cx="3009207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Класс:</a:t>
            </a:r>
          </a:p>
        </p:txBody>
      </p:sp>
    </p:spTree>
    <p:controls>
      <p:control spid="7170" r:id="rId2" imgW="1076400" imgH="495360"/>
      <p:control spid="7171" r:id="rId3" imgW="1352520" imgH="495360"/>
      <p:control spid="7173" r:id="rId4" imgW="990720" imgH="21924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10.12.2013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9" name="Овал 28"/>
          <p:cNvSpPr/>
          <p:nvPr userDrawn="1"/>
        </p:nvSpPr>
        <p:spPr>
          <a:xfrm>
            <a:off x="7955280" y="3807229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2050" r:id="rId2" imgW="1076400" imgH="495360"/>
      <p:control spid="2051" r:id="rId3" imgW="1352520" imgH="495360"/>
      <p:control spid="2053" r:id="rId4" imgW="981000" imgH="219240"/>
      <p:control spid="2054" r:id="rId5" imgW="590400" imgH="552600"/>
      <p:control spid="2055" r:id="rId6" imgW="590400" imgH="552600"/>
      <p:control spid="2056" r:id="rId7" imgW="590400" imgH="552600"/>
      <p:control spid="205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10.12.2013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4484562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4098" r:id="rId2" imgW="1076400" imgH="495360"/>
      <p:control spid="4099" r:id="rId3" imgW="1352520" imgH="495360"/>
      <p:control spid="4101" r:id="rId4" imgW="990720" imgH="219240"/>
      <p:control spid="4102" r:id="rId5" imgW="590400" imgH="552600"/>
      <p:control spid="4103" r:id="rId6" imgW="590400" imgH="552600"/>
      <p:control spid="4104" r:id="rId7" imgW="590400" imgH="552600"/>
      <p:control spid="4105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10.12.2013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161895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5122" r:id="rId2" imgW="1076400" imgH="495360"/>
      <p:control spid="5123" r:id="rId3" imgW="1352520" imgH="495360"/>
      <p:control spid="5125" r:id="rId4" imgW="990720" imgH="219240"/>
      <p:control spid="5126" r:id="rId5" imgW="590400" imgH="552600"/>
      <p:control spid="5127" r:id="rId6" imgW="590400" imgH="552600"/>
      <p:control spid="5128" r:id="rId7" imgW="590400" imgH="552600"/>
      <p:control spid="5129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10.12.2013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822296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6146" r:id="rId2" imgW="1076400" imgH="495360"/>
      <p:control spid="6147" r:id="rId3" imgW="1352520" imgH="495360"/>
      <p:control spid="6149" r:id="rId4" imgW="990720" imgH="219240"/>
      <p:control spid="6150" r:id="rId5" imgW="590400" imgH="552600"/>
      <p:control spid="6151" r:id="rId6" imgW="590400" imgH="552600"/>
      <p:control spid="6152" r:id="rId7" imgW="590400" imgH="552600"/>
      <p:control spid="6153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то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10.12.2013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0"/>
            <a:ext cx="8681598" cy="5436525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3" name="TextBox 22"/>
          <p:cNvSpPr txBox="1"/>
          <p:nvPr userDrawn="1"/>
        </p:nvSpPr>
        <p:spPr>
          <a:xfrm>
            <a:off x="290946" y="872836"/>
            <a:ext cx="8678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spc="-150" dirty="0" smtClean="0">
                <a:solidFill>
                  <a:schemeClr val="tx1"/>
                </a:solidFill>
              </a:rPr>
              <a:t>Анализ работы с тестом</a:t>
            </a:r>
            <a:endParaRPr lang="ru-RU" sz="3600" spc="-150" dirty="0" smtClean="0">
              <a:solidFill>
                <a:schemeClr val="tx1"/>
              </a:solidFill>
            </a:endParaRPr>
          </a:p>
        </p:txBody>
      </p:sp>
    </p:spTree>
    <p:controls>
      <p:control spid="8196" r:id="rId2" imgW="981000" imgH="219240"/>
      <p:control spid="8201" r:id="rId3" imgW="5600880" imgH="800280"/>
      <p:control spid="8202" r:id="rId4" imgW="1209600" imgH="771480"/>
      <p:control spid="8203" r:id="rId5" imgW="5600880" imgH="800280"/>
      <p:control spid="8204" r:id="rId6" imgW="1209600" imgH="771480"/>
      <p:control spid="8205" r:id="rId7" imgW="5600880" imgH="800280"/>
      <p:control spid="8206" r:id="rId8" imgW="1209600" imgH="771480"/>
      <p:control spid="8207" r:id="rId9" imgW="5600880" imgH="800280"/>
      <p:control spid="8208" r:id="rId10" imgW="1209600" imgH="771480"/>
      <p:control spid="8209" r:id="rId11" imgW="3419640" imgH="800280"/>
      <p:control spid="8210" r:id="rId12" imgW="3419640" imgH="80028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78308-FE41-41FB-AAB2-D0B650B6D381}" type="datetimeFigureOut">
              <a:rPr lang="ru-RU" smtClean="0"/>
              <a:pPr/>
              <a:t>10.12.2013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830EF-4C9E-4C2A-9C15-B1668713B94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5" r:id="rId2"/>
    <p:sldLayoutId id="2147483656" r:id="rId3"/>
    <p:sldLayoutId id="2147483657" r:id="rId4"/>
    <p:sldLayoutId id="2147483658" r:id="rId5"/>
    <p:sldLayoutId id="2147483660" r:id="rId6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10.12.2013</a:t>
            </a:fld>
            <a:endParaRPr lang="ru-RU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Тест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 литературе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2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err="1" smtClean="0"/>
              <a:t>Эфендиев</a:t>
            </a:r>
            <a:r>
              <a:rPr lang="ru-RU" dirty="0" smtClean="0"/>
              <a:t> Муртаза</a:t>
            </a:r>
          </a:p>
          <a:p>
            <a:r>
              <a:rPr lang="ru-RU" dirty="0" smtClean="0"/>
              <a:t>«</a:t>
            </a:r>
            <a:r>
              <a:rPr lang="ru-RU" dirty="0" err="1" smtClean="0"/>
              <a:t>Игалинская</a:t>
            </a:r>
            <a:r>
              <a:rPr lang="ru-RU" dirty="0" smtClean="0"/>
              <a:t> СОШ»</a:t>
            </a:r>
            <a:endParaRPr lang="ru-RU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3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10 класс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10.12.2013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9. Какой литературный тип изображён в образе Дикого (А.Н. Островский, «Гроза»)?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А) тип «маленького человека»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Б) тип «лишнего человека»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В) самодур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Г) романтический герой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10.12.2013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10. В произведениях какого автора основными  художественными приёмами являются гипербола,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фантастика, гротеск?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А)  И.А. Гончаров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Б) Н.А. Некрасов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В)  М.Е. Салтыков-Щедрин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Г)  А.П. Чехов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10.12.2013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11.  Какая пьеса не принадлежит перу  А.Н. Островского?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А)  «Лес»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Б)  «Волки и овцы»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В)  «Не в свои сани не садись»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Г)  «Месяц в деревне»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10.12.2013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12.  Определите, кто является автором следующих строк: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Еду ли ночью по улице тёмной,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	Бури заслушаюсь в пасмурный день,-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	Друг беззащитный, больной и бездомный,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	Вдруг предо мной промелькнёт твоя тень!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А)  Ф.И. Тютчев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Б)  А.А. Фет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В)  Н.А. Некрасов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Г)  И.С. Тургенев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10.12.2013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13.  Укажите, какую позицию занимает в романе-эпопее  «Война и мир»  автор.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А)  участник происходящих событий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Б)  человек, глубоко переживающий и комментирующий описываемые события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В)  бесстрастный наблюдатель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Г)  повествователь, прерывающий рассказ, чтобы поведать читателю о себе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10.12.2013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14.  Укажите название полка, в котором служил Николай Ростов (Л.Н.Толстой  «Война и мир»)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А)  Преображенский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Б)  Павловский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В)  Измайловский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Г)  Семёновский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10.12.2013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15.  Какой род литературы стал господствующим во второй половине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XIX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в.?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А)  лирика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Б)  драма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В)  эпос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Г)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лиро-эпика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10.12.2013</a:t>
            </a:fld>
            <a:endParaRPr lang="ru-RU"/>
          </a:p>
        </p:txBody>
      </p:sp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10.12.2013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1.  Укажите писателей второй половины  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XIX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в. в названии произведении которых есть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противо-поставление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(имеются в виду произведения, изученные в школьном курсе).</a:t>
            </a:r>
          </a:p>
          <a:p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 А)  А.Н. Островский,  И.С. Тургенев,  М.Е. Салтыков-Щедрин</a:t>
            </a:r>
          </a:p>
          <a:p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 Б)  И.С. Тургенев,  Ф.М. Достоевский,  Л.Н. Толстой</a:t>
            </a:r>
          </a:p>
          <a:p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 В)  И.А. Гончаров,  Ф.М. Достоевский,  А.П. Чехов</a:t>
            </a:r>
          </a:p>
          <a:p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 Г)  Л.Н. Толстой,  Н.С. Лесков,  И.С. Тургенев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10.12.2013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 В творчестве какого поэта впервые была применена импрессионистическая манера изображения?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А)  Н.А. Некрасов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Б)  Ф. И. Тютчев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В)  А.А. Фет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Г)  А.К. Толстой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10.12.2013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 Укажите автора и название произведения, в «котором дан психологический отчёт одного преступления»?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А)  А.Н. Островский  «Бешеные деньги»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Б)  Ф.М. Достоевский  «Преступление и наказание»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В)  Л.Н. Толстой  «Живой труп»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Г)  Н.С. Лесков  «Леди Макбет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Мценского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уезда»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10.12.2013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4.  Определите, из какого произведения взят следующий отрывок:</a:t>
            </a:r>
          </a:p>
          <a:p>
            <a:r>
              <a:rPr lang="ru-RU" dirty="0" smtClean="0"/>
              <a:t>  </a:t>
            </a:r>
            <a:r>
              <a:rPr lang="ru-RU" i="1" dirty="0" smtClean="0"/>
              <a:t>  Какое бы страстное, грешное, бунтующее сердце ни скрылось в могиле, цветы, растущие на ней, безмятежно глядят на нас своими невинными глазами:  не об одном вечном спокойствии говорят нам они,  о том великом спокойствии  «равнодушной» природы; они говорят также о вечном примирении и о жизни бесконечной…</a:t>
            </a:r>
            <a:endParaRPr lang="ru-RU" dirty="0" smtClean="0"/>
          </a:p>
          <a:p>
            <a:r>
              <a:rPr lang="ru-RU" dirty="0" smtClean="0"/>
              <a:t>  А)  Л.Н. Толстой  «Севастопольские рассказы»</a:t>
            </a:r>
          </a:p>
          <a:p>
            <a:r>
              <a:rPr lang="ru-RU" dirty="0" smtClean="0"/>
              <a:t>  Б)  Ф.М. Достоевский</a:t>
            </a:r>
          </a:p>
          <a:p>
            <a:r>
              <a:rPr lang="ru-RU" dirty="0" smtClean="0"/>
              <a:t>  В)  И.А. Гончаров  «Обломов»</a:t>
            </a:r>
          </a:p>
          <a:p>
            <a:r>
              <a:rPr lang="ru-RU" dirty="0" smtClean="0"/>
              <a:t>  Г)  И.С. Тургенев  «Отцы и дети»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10.12.2013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 Укажите имя критика, который определил особенности психологизма  Л.Н. Толстого как «диалектику души»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А)  Н.Г. Чернышевский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Б)  Н.А. Добролюбов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В)  А.И. Герцен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Г)  Н.Н. Страхов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10.12.2013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ru-RU" dirty="0" smtClean="0"/>
              <a:t>6.  Какой художественный приём использовал автор  в данном произведении?</a:t>
            </a:r>
          </a:p>
          <a:p>
            <a:r>
              <a:rPr lang="ru-RU" dirty="0" smtClean="0"/>
              <a:t>	</a:t>
            </a:r>
            <a:r>
              <a:rPr lang="ru-RU" i="1" dirty="0" smtClean="0"/>
              <a:t>Блажен незлобивый поэт,</a:t>
            </a:r>
            <a:endParaRPr lang="ru-RU" dirty="0" smtClean="0"/>
          </a:p>
          <a:p>
            <a:r>
              <a:rPr lang="ru-RU" i="1" dirty="0" smtClean="0"/>
              <a:t>	В ком мало желчи, много чувства:</a:t>
            </a:r>
            <a:endParaRPr lang="ru-RU" dirty="0" smtClean="0"/>
          </a:p>
          <a:p>
            <a:r>
              <a:rPr lang="ru-RU" i="1" dirty="0" smtClean="0"/>
              <a:t>	Ему так искренен привет</a:t>
            </a:r>
            <a:endParaRPr lang="ru-RU" dirty="0" smtClean="0"/>
          </a:p>
          <a:p>
            <a:r>
              <a:rPr lang="ru-RU" i="1" dirty="0" smtClean="0"/>
              <a:t>	Друзей спокойного искусства…</a:t>
            </a:r>
            <a:endParaRPr lang="ru-RU" dirty="0" smtClean="0"/>
          </a:p>
          <a:p>
            <a:r>
              <a:rPr lang="ru-RU" i="1" dirty="0" smtClean="0"/>
              <a:t>	Но нет пощады у судьбы.</a:t>
            </a:r>
            <a:endParaRPr lang="ru-RU" dirty="0" smtClean="0"/>
          </a:p>
          <a:p>
            <a:r>
              <a:rPr lang="ru-RU" i="1" dirty="0" smtClean="0"/>
              <a:t>	Тому, чей благородный гений</a:t>
            </a:r>
            <a:endParaRPr lang="ru-RU" dirty="0" smtClean="0"/>
          </a:p>
          <a:p>
            <a:r>
              <a:rPr lang="ru-RU" i="1" dirty="0" smtClean="0"/>
              <a:t>	Стал обличителем толпы, </a:t>
            </a:r>
            <a:endParaRPr lang="ru-RU" dirty="0" smtClean="0"/>
          </a:p>
          <a:p>
            <a:r>
              <a:rPr lang="ru-RU" i="1" dirty="0" smtClean="0"/>
              <a:t>	Её страстей и заблуждений.</a:t>
            </a:r>
            <a:endParaRPr lang="ru-RU" dirty="0" smtClean="0"/>
          </a:p>
          <a:p>
            <a:r>
              <a:rPr lang="ru-RU" dirty="0" smtClean="0"/>
              <a:t>  А)  аллегория</a:t>
            </a:r>
          </a:p>
          <a:p>
            <a:r>
              <a:rPr lang="ru-RU" dirty="0" smtClean="0"/>
              <a:t>  Б)  антитеза</a:t>
            </a:r>
          </a:p>
          <a:p>
            <a:r>
              <a:rPr lang="ru-RU" dirty="0" smtClean="0"/>
              <a:t>  В)  метафора</a:t>
            </a:r>
          </a:p>
          <a:p>
            <a:r>
              <a:rPr lang="ru-RU" dirty="0" smtClean="0"/>
              <a:t>  Г)  гипербола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10.12.2013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7.  Назовите основные критерии оценки личности в романе Л.Н. Толстого  «Война и мир»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А)  гордость и самолюбие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Б)  благородство и доброта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В)  естественность и нравственность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Г)  щедрость и мужество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10.12.2013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8. Кто из русских писателей был осуждён на каторжные работы?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А) М.Е. Салтыков-Щедрин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Б) Ф.М. Достоевский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В) А.И. Герцен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Г) Н.А. Некрасов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Тема Office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693</Words>
  <Application>Microsoft Office PowerPoint</Application>
  <PresentationFormat>Экран (4:3)</PresentationFormat>
  <Paragraphs>113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Тест по литературе</dc:title>
  <dc:creator>Эфендиев Муртаза</dc:creator>
  <cp:revision>18</cp:revision>
  <dcterms:created xsi:type="dcterms:W3CDTF">2010-02-09T18:22:56Z</dcterms:created>
  <dcterms:modified xsi:type="dcterms:W3CDTF">2013-12-10T17:41:06Z</dcterms:modified>
</cp:coreProperties>
</file>