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5" r:id="rId6"/>
    <p:sldId id="266" r:id="rId7"/>
    <p:sldId id="263" r:id="rId8"/>
    <p:sldId id="286" r:id="rId9"/>
    <p:sldId id="268" r:id="rId10"/>
    <p:sldId id="272" r:id="rId11"/>
    <p:sldId id="273" r:id="rId12"/>
    <p:sldId id="274" r:id="rId13"/>
    <p:sldId id="276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38653-5140-4E19-8852-74696A2A3689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74017-4903-4234-ABE7-A15B84BA9C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5" y="-103387"/>
            <a:ext cx="9432600" cy="696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85720" y="785794"/>
            <a:ext cx="9733114" cy="2585323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 развития Интернета.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Адресация в Интернет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266" name="AutoShape 2" descr="data:image/jpeg;base64,/9j/4AAQSkZJRgABAQAAAQABAAD/2wCEAAkGBxQTEhQUEhQVFRQUFRQVFRQVFxQVFxcVFBQWGBcXFBUYHCggGBolHBQUITEhJSkrLi4uFx8zODMsNygtLisBCgoKDg0OGxAQGiwkHyYsLCwsLCwsLCwsLCwsLCwsLCwsLCwsLCwsLCwsLCwsLCwsLCwsLCwsLCwsLCwsLCwsLP/AABEIAMEBBQMBIgACEQEDEQH/xAAbAAABBQEBAAAAAAAAAAAAAAADAAECBAUGB//EAD8QAAIBAgQDBQYEBQMCBwAAAAECAAMRBBIhMQVBURMiYXGBBjJCUpGhYrHB0RQjcuHwFUOSM4IHJKKywtLx/8QAGQEAAwEBAQAAAAAAAAAAAAAAAQIDBAAF/8QAKBEAAgICAgEFAAICAwAAAAAAAAECEQMhEjFBBBMiUWGRsTKhQlJx/9oADAMBAAIRAxEAPwDxC0cRRxGAICSAjgSQWNQtkQsmqyQWEVIyQkpEFSEFOFWnCLTjqBKUwa0vCHSiOghqdGWqVC8ooEJZCqmHHQSxTwt+Q+01sBwlnNgCT5TqMD7LohHbsQfkXvN69JeOKzLPPRxlHh1/h18hNbCey9V/dpE/9s9U4JwJTTvSoil0er3mI8FEhi8VVwtN3FFr5iiuzHW97FUtoI6cbpdiNzatvR5qnswA+WoVVuahSzfQCdNwr2GWomamE83W7fQiw+kwuIcXxVZy1QMbbWW2njYTreE+3Bp0glSg+ZV3UaGw0uLR59aSs6C38noqYr/w9cjWomnLLp9LTkOLcBpUHy1HtfmtO4v9Y/G/aLGVyxao4VvgW6rbpMSmWLAbsTbXXfzgX7Q9fTZp4Ph9D3xWICnUhFBv0W51MPVw1FxcG4U94VaatdSbZsya+Y8ZmcUxgqWpqqBE0uotmPNj5yjRzUz3WYX3HIiK+L8DK/s0zwig9sropuRubeGjgW+sqY3gFSmoYqCh1DrZl06229ZscMxVFxlORKnIkAhv+WxhrNTNwBbm1Pun1Gx8iJNwT6GWSS7OQaiOg+kE1HwE7bE4KniLEKEqNoCgsrED4k+E+Ux8TwOqjFWUKQbd5lUHyJOo8ZCUKLxyJnNvR8IFqXhNevhipIYWI3ErNSk2iqkZbU4NkmhUpSs6RWiikVSsgRLBSDZYtFEwNopMiRgGsaKPFAdYpMCJRCKIUgNiAk1WISaiUSJtjqsOiSIEsUllFEjKRNBD06camk0MFhixl4xM85iw2FJnX8B9kndc7KQvKw1J6CdD7Heya2FSuNN1Tm3pOl46agQmjdMtNrBVDMnjl2zdN4HNRdE1ByVsJ7PcCp0hqB/nU8zI4XhCZndwFBY5UvfTmWI3J6cpg4v2gbC0l7RGNQIA+YqSp8be8x522mc/teaiqKSNqe8z2C26KJ0ZSlJqL/gMoQjFOaVfp21b2goocmYLbQdLDpKicbSvdQGrKAblV26a/N4CcTxjiuGA1OYjqe75dT9JhYP2pKELTqsq32DWHoJoXp4pW3T/AEzvPKTpK1+Gjxkm7L3lYE6Em/kZzr16ia5mtte5HpOgx/GUJzBg7HU/3nEcZ43UclbgLfYD9ZXO4JfoPSqctVr9NB+LVBqtQ93kTcfQyVHif8su9NCzkqpAytb4zcctbepmPgKBcWG7Gw8uZlmpVUuAvupZV8hz9Tc+szxbZqnCKE3ZXPean0BGdb9CdDEuDcm4IqC170zew8V3ljGIhFm0mQ9BVPdY36g7fSCVoMEpF3+DOpDeV+vQiRpYqpT11H5GQTipFlqfzANB8LejjX63kq1PtbZDma1ypsHHlyf01kZNVofi0/kdt7IYpKivUCkVRovdumfk3gRvCcV4VUrU872FRTzIFwdCPLYj1nI8D4vUFShTc9ym+mlvO5G+3OdDw32j79bOGak4IABBZDfQg9JOOR/8jpYv+pj8Xo2qMCCCoVfVVA/QzMelOyxmR1R17OxXKSyuTcE7nkdhMjF4EG9lysBmyg3Vl6of0jOPk6M60znHpynUpzWqJKVZJNllIznWBYS5VSVnWK0VTK7QZEMwkCIlFEwcUe0ecMSAk1jLJiMkIyaCGRZBBDASkUSkyarLNJYKmsuUqcvGJmnIPhqV53/snwhaY7eqBpbs0OmY/M34ROf4BweozBsjEacjY/2mnx/jBFqSnbRiOg6Ts2T240uyWKHuSvwddxL2up0ly0WzVGsXbkLn3R+0jU9r6RR11Ukbre7uQBc+H5TzT+IzsOW0tY+r2KB2974V/wDt+0yYozyO115NWSUMa4+fAfH1rXeuzP8AKrMfv+0wuIccYjIllW3L8rzOxeNeqxZ76/5pIrg20PIzepqC44/58mb2eb5ZNv8A0Aaozbm8anQJ1mjTwHXQQdVwmi79f2kW77NK10BXFkbSvXXM2g3hAL8pdwuGLMoUakgAecZJyFbUdhqSFKbMOf8ALT/5n6aesjgaIWxYek0OJ01WwFrIMtvHmfU3mXUrzRGKiZHJz6LuIUMLDaYmMut1H1lqtUuCQToNZRarm35yWWaL4cbRSsSeplugGPW6m4PhCYfDgan7yWUk93brIKNo0OR0fCK2HajUbEOy11stOwAup0N2trp6ypSxi0mymn5NnJBUnQjSxHjMwoSQD5GaeCoqw7NzcfAT8DfsYvJR0T4N/I6DCVKb2FzTv7wbvKfG4taaVPg9S1wpYLnKkagqyG9j0vb6znaWGIGUctCOYnQcA4jUCGkxYKDofl6GPB2qI5YuOzlsZhGQ2YEHxmbUpTv/AGmwRNMkrZlbNcDRlsFLdBc6zjKtOJKNDwnaMmpTlOqs1ayShWWKWiyg4gjLFQQJERlosFaKSMUUex1hFg1hVlEIwiQ9OCUQ9MSsURkyzQvt1nTcGoLTJYqHdBcgi6qSbKpHM3OvlMfhyZFNU73y0/6uZ9B9yJ0XC+FVRh6lTIe9a3M3Bubgbb31mqCS2zDll4RrYfiNRKTvmJeoSiknYfER06TB/gVLjO+bMeW9+kscbrNko06e+Tl4MQfuIHD4NqVRGfW2p8D5w4cEJr3Miv8AolmzSh8ISr+2G4fgQlV9SQgFr20J3+05rimMNR3+XN3fTS87VsOrU6hBtnuSb25W3nA16LI5VhqNIci9uHGPWw+kksuRzl2klssUcJe1zbqf7y721NB8xlXD0CRr3R95M4PzmQ9IHXxbuLbCUmWxmgV0sdB0lYgE9BOOGwikna82sKezVqlvwr4MR+gvKOGIBsAb/wCaQvF8Rksg+Ed6/wA5979vSaIfGNmXJ8pUVKuKsbb3mfiGF/OM9S5184CobyEsjbNMIJEjXsCBrfrI06x2giuskCIjbKLRd0l3D02awWxvtaUKNQG07D2fwwClug+5lVqNkJ7dGSuC115R8trzWroASRrKNLDEkk2Vb6k6AfufCY+3ZoTpFhazE0msbuv1KkqT9hO39mFFwXC7WNyNQeRE4nH8UqNRWhSUmlTYtmAOck7gkbLrtND2Lx4puC4uNQVOkTIq2dB2qPQONcJQEtrlZcpW1xyve+g0nnftJgERr0fcFgd73NyDY+H5T1bC4ztUYA2Olj42uJzftMlPIy1tbFNVUZsp0vm0uc3I8ryuKfNUZ8sODs8nrLM+us6XjuAFJgFYsGFxcWNuR8iNZgYhY7DFmZUErsJbqiVniMvFgrRRGKChx1hFkBCJGiKw1OWqAvoBcnaVEnQey1P+Z2h/27Ef1E6H0AY+k0QRnyF7F1BSK01s1RFALbhGOrBb7tc2J5W0hsDxirRqL2bnQd7XRi2pzDnMWm5dyx1LMWPmTcy9gaRN6pFwD3QRozHYeXOanG8bSMelO2dWqUzQL5xTrKncXclWN+e3M6zkv9QYtmao1tgAbtbqR4zUxSC9zdg46+Gov4bTVwNKklIP2YS40H63OsT08nkk4t7XgnlUcS5JXZT4dTaoLZCij3i5C+RsJbxnD0N00J1KkCxufx/vKOP4yahyIQFOhMxsbiOhItoLG0pONLTGxpyd1TL9bh9ZQStIsBubg6+V7mZFTGttYL+c1fZ2q2YtcmynneA47hy1Q1BswufMdJJ4fhyReOd+5wkY7EmRSOTD0KVyLkdLA6yCWzS9I0eEUwLufgF/NvhH1/KZXEKhJJOt9z4zbxKZKYp27x77c9xoNOg/OYOMQ9JonqJnx7nZRaQZ5NxIOsyGwV76Aaya4UiQFfLtb6R6eJ111hVeRXfgPSoazq+CY7ulNLAXHiec5SriALW6azT4HTLsWuFCjVjsJSSTi0R2mmzp8ALvmbZTmJOwH7wnG+KrVYk0qeTZRaxXxBHOYWN4oPdS4Udd2PUyi2MvzmNaL8b2y/WohyP4dmDWuUJs1x8hHvfnC8D4hmcU6u5NlbmD0bqL9ZgPW8Z0HsxiqFSsi4m6lQclRNyw1VXHPXS/jGq0B62ej+zvda/XQjoRJe3Kdmui5ixzk/CDyHjrc2gOD4mkKjI9Qq9s3eA94/DodDrLvGMeCgYk9y4A3F/xDmNJHEuGTfkbLLnj14PMvaFyXXMbsKahr9d7egIEwMROr9pcCLLWU37QZmA1AJJBIPS42O05SuZraM0DPqiVaglypK1STZpiVjFJERRShFYVYEQix4isOhnQezbC1YaX7JnF/wACtf1s32nOpNj2drZaykC/dqC29702FvWaIGfJ0EwK+8eik/59Zv1KnYrTQ7BQx/qbU/awlDCUVR2A1WoqhCfld1tfy1B8pocQbtWqAWupzrp00IHhYAzZ4oxN/IpUKxYsB8WoB17w1vblcTXxCPXVFS1lT62H35yOAwCnLV5CxbxMYoVDZQAbAg3PdvroJ3Hg+a+iUnydEKGDRCpZSb27ultephuI0MO5ygZd9bDcaW85liu9Qi5N7jX1M1EKomYkaam+5PWebL1070tfRsj6RPbbv7I4DAU6Qt2o7+3lD49AEPNSDb8pm4nFpUU2FtZPh2MzgUqm3wt0PjNOD1yk+ElSIZvSSj807+zEegu5+kPgcOpf8K3ZgflGp/zxm+OCA5rkHTT+0yq2CKIw1zOx1/Av7n8o+TC47K4/UxnryC/i1zXN9TcdBeLEU6ba3vflKBw5+kEXN5Pk6pluK7RDEEA6C8pVGY+XhLwqjn+kGUvtJuH0UU/szKqGBtL1ZDeEwuCuMz91BfW2rHovU/lEcWPyQDBYMvdibItszdPLqfCX1xeYFKd1pg3UHcnqx5mAquzkALlUaKq/5qfGRXAVR3rZFJtmchB94y12LL5DFyDYzRw3DalSmXRbqDb1gaNGm9lLtUcH/bXS3Ml22HjaWMbxNaYFKiikXzM7fzLvt3SdLAeGshKKT/A85PXkjQ4YTYk311WmC7ep90fWaXDsKM4QVKWHuG77uHqaKTbu6Le1pzWMx1V9GZiDy2H0Gkp5TOT+guLfbPReCcVVlCBs1VQRTqEWB/D18iZucMxQdWSqTpe4G99dJ5Zw6uQwnoPDaprBXAJfRalhvpo37yT3JMdrjFr7BmuxfsyR2VdSikC4W18pHMEHfznIYpSpIOhBII8ROjxdTs0GuqGpYjYu4C5QedgLnxmFxl8xSpqTUQEn8S3U/wDtmyRjxmXUlZ4aoZXcyTNMQbRSJMUUrRFYQGDvJCFAYZJe4bWy1EbkGF/K+sz0MPTM0QZGaOq4Uv8AMFFiAVqg0ydr5hcHwI1//YCjiytXNzDfrzEAav8A06o37t/6qZAN/MAGWuJrneowtnVjnA2I5OP1+s2qVUzBKOy5j6hCjITkOtvHmPSFTEHsyza6BVHVmHPwG8z8JxAHu1BdDa4GnkR4y5j0AQEWIN8hHS9j6xfUZeONyRPFjfJRYPD4oLoRsNPGMrlxnqaUxso+IjkP3mfhkLPa9gtyx6KNSYmxBqMdwALADYDkP7zwj039IvY2mqPZdF7pGt9CAd+e8PjatNbZfiGpG2Yb7yjTq9pTA/3EFlHzL08xrIKAEuw3tbTacGJcwmLu4GbUkAcrefhOnTG0q9wbAqcoPUD95ytDDsqNUABNsqka3zbkeQv9YuDvlbvHnYj95fDneJ34+iWTCsn4zT4vhMhuLWmG6KTv108Z1dRVxCZdbrfW3TqZzGO4f2bWqVFAv8Pfa3Ww0+89OdSXKPRmxZGvjLsp/wAOoOusMlG5sBfwAgUxKhrU6bVSfdL335nKv6mFq8bdFAzBmF+4AAi9L299vtI9Gh2+i6OFLTN8QVQWvkJ7x6aLcgTPxuLpc89QjRRoiAdABrKFNqta5yk82Y7DzY6CMaVNQC9QE31RNTbxY6D7znJAUX5Df62wP8tVpnYZF1/5G5JlSphSSHxD5QdbXzVCPBeXmYqvEspPYqKYItcasR/UdR6Wmcdd/vIydmiEa2Wq2PAGWkMi7HW7P/W3Py2lX+I+0jkg2Em20VUUGqYomNTrSuZJYqkw8VRepPrO09keOGk6031osTnTrcWuetrbTh6O4M3uEVFVgXBYWOl7a201iS/zEmvizZ9rsOUcH4SSFA90DQgp+EhgZi4x70KWuzVRboDlO/mTNn2lrmph8K5sAA9MKL6BWupN+ZF/+MxMe9qNFb/O5HTM1hf0W80sywRl1DANC1XldjJs0RIMIoxMUSyohJgwYkhGTOaCKYZDK4MKhl4slJG1wt8wNMn3tV8HG312+kNjq7IyOvduovb5k7puOvh4zIoPYia9WmXzKy99h2y9bWOYeo19Jpu4mWUakO6iqM9MWYe9THS1yy+Hhyl3h+J/8ueeVzmQ81bUMDyIN5z9KoynMpII2ImvwrFK72ayFxlPyub6H8J+0lNclxZ1cdmvhcEtSnUFAjtGTRWNmKp3mAbYmw89Ji4WpkuwOu1jt6w7cJrUXOhQA3DMcgHkTDjFUd6uWq3Ps1KG/i4sD52M81rwVTrrZUos/wAPM3uBz8J1XB8LSrFlqoQ5QlGHusQPivpeYlHjNFLhKDLpuXzn0zLp5wOGx9OpUBbtTlOa5qaKqa6DLptaFUjpWzSx7pRVaZqjQXKICTdtdTsLC0rUaiGjVrUVRRSKgiq2Z2LGwKraxtK1Xi2HquzVKJVmJObMxXzZVtr5Q/Ce+rIv8OAwUhri91a/eDnpflO0LtIpUeJVXsDma99Btcn5RNHD4So9zVyolz36ndt4AHU+QheP0ThXUNWFYlQQKXcQA/MV38pzNbFM7XYk22HIDoByhjNw2mNx5+DoK1Ojlyo1jrmKixbzY7DwEw61RKbDJTAtfvN/MJPWx0+0nTY8pS4kRYm/OaMeeUtM72VHplLiOIdjdmJvy5fTaVadUjxg3a8jFlI1KNKi1UAMDaQEKg6wI56JKIJxDmoOkC7x2CIMLHkSZJZIcNSM6DhFLNcsbIouzdB0HUnkJm4bAWAaocq7gfE39I/XadGcBdKeapSo0mGYAtdgOpVbsWPjDxuRnyS1SJk9vRe/cQVUseSIqMD62t5kznOJYvtHLWsNAB0VRYD6CaXFuJLkFCgWFEHMc2hqPzdgNhpoOUwnMrJk4RBs0GxkiYNpNs0JESYo0UQehwY8heODCmEmDCIYGTUyiYjRapPadAcVRZ+1zVFa+YrlB35A3GnLynNK0sUams1Y5eDPOBuYzsFsyU6jK+q52CjfUWUX0PjKh4k3+2iU/FVF/wDkbmNhxYmk+zWKNfQE2sfIjQwLIQxBFiDYiLKxYpG/h+JfxFIJiCWqLopY94gc0br4GM3CgAWpnP1Bsr+Vtm9JzuKfvCx26Td4ZjhWASpqw1Dczbr4yGXGm7Q0VSFVQjRlI8DpFRwdqdWou7WS3nq32UfWWsW70CbkspHxAMLeF9vSGr8WSthhRSmi1VctdbKWUi22xP3mWgytdnM1aJttIUqhRlYbqQbGaq4aowF0cEfhaCr8Hc942UdWOW3mDr9otD8kQxFEi5QXpuMynp1HodJRVrXnT8N4quDouoUVWq6d8d22zMgOo6XnP1qdNySj5CdctT9GGn5RmgRkBOLsPzmdiK2bealbhNULfKSDaxWzD7TIr0ipsQQfEETRCPGA0WmwDRrxzIXiFiQMKrRqWHdvdRm8lJ/IS2nDKmXMQFA3LMq/Ym8aIJNFVhBkTSbDUltnqg9RSBY+V2sIM41VFqdMA30d+83hp7o+kLFT+ivQwLsC1sqjdmOUel9/SWkqU6elMdo3zuLAHqifqZUr4hnN3Ysep/TpHwy6xUF35NGlmd8zEsep1k8VU1+0el3U8TKlVo8FWyEtuhneCdojAsYGx4xETIExSJk2yyQ0eNeKAIgYhIiK8NhoJeODBySmMpCtBQYZGlcGEUy0ZE5I1VPaJb401X8S818xv9ZPDkVBa4V1Bsfn8D47zOoViDcctoevr310+YDkeo8Ja72QcfANxqby1g62RkbmGB9OcYV1q6VDZ9AKnK3R/wB4HEUmQ94b6XGoPip5yY34dVxmqWQ3a4VTlvyHIXnL1Dc7zVTEZkA6rY+gmWtG7AH1mOa2U8GhwftKtRKQdhmYAElrDxNpoY/B/wAPUdazo2VrAIwbtPEEbL4ysGFKnce8406qvX1/SZ9SzDUa9YBKv/wji8RnYsbeAGwA5DwlWopJFryzSoAAsddYKrib+EtDDa5Ng57pIapXKCwO3MG2sgOLVgbiq97WuWJ06ayvV3gHEpKXhDwgi3/q1XKVz6Ne4sut99bXkX4vWIUdoe6QVsFFiPISkwkZBstxRbq8SrMbtUcnb3jt0leNJgQqztIYmNJWiJtCzrGU2lvBUifX8hvKlMXMvqbCw9f2jQViTdBatSV3aMzSDGM2SSIkwbSTmQJk2VRAyMk0jEKoaKKKAI8cCNHHjOs4aODGiE5MBO8kDBxwZRSFaDq00eDm9VAdRqSDsQoJIP0mWplrh2ICVFY7A6/0kWP2JlYyonKISoB7y+o6SdLGOotoy75WGZfpI16TU2t6q3Jl5EHmJOjTzmyDvfKOf9P7R2r6J19l3B4mkBqrKfwkML+TbD1mnw3B0Gqhnep2QIzkKBZfO+/hMgYZU/6xyn5Bq/7L6wrY/MMugA2UbeZ6nxkJrdnLekX/AGmNPt27J89IhShIt3baC3htMcAkyzUtUp2+Knt4qTr9D+czcRiMosJ0cfmXQE3/AIosYnEaZdLSg7CV2rGRNSNLJZWOKiyKkdsQDylMvFeJzH9sNUgwsZZITuw9EhHkiI0YWxiYMi8MlInb1J2HrJnKNBr1b9vCLVhsVJcvn+UV5HNGvG6EeyZMiTGJGnXn/aQaK2FIcmQJiO3jIGKOkIxooorGQ0UUU4Io940UBwo8aKccPHEjHhTATBkgYKTBjqQGi7h8e6Cyt3d8pAZb+TXEM3FapFs5A6KAg/8ASBM28cGUUxHFF4YkNpUGbofiHkefrJhOaHMOmzD05+koXjhoW0xeJdo4zK1xoR/mslxLDBgHT3T9m5qZWXFHZgGH4hf77w+HxVMbqwB0Zb5gfQ6gw9qheNPkjOaiRIFTNipw9SC1KpmXmCpDL/UBfTx2lE4U8mT/AJD9ZJwKqVlS0aXP4Nuqf81k6PDyzBQyXJsLNf8AIReLG5IppJ2h6lCmpI7QtY27q2B8iY3bKPdX1Y3+20ZJgYkpk+P+dZIhRucx6Db1ME9djufTl9IMmO2haC1KxPlyA2gyZCKI5DcSd4rwd4rxbOoKxkCY0aBsNDyJMUaCwoeKNFAEUUUU6zhRRRQHCiiihOFFFFORwo8UUYAooopxxKPFFCcKKPFOYCzw73/+1vylRo8U45dkJYwPvejflFFCwsBGiinHCMUUUU4QjRRRThRRRQnDiKKKAI0UUUBwooopxwooopx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smtClean="0"/>
              <a:t>DNS - доменная система имен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609600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err="1" smtClean="0"/>
              <a:t>Domain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Name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System</a:t>
            </a:r>
            <a:r>
              <a:rPr lang="ru-RU" sz="2800" b="1" dirty="0" smtClean="0"/>
              <a:t> (DNS)</a:t>
            </a:r>
            <a:r>
              <a:rPr lang="ru-RU" sz="2800" dirty="0" smtClean="0"/>
              <a:t>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dirty="0" smtClean="0"/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 smtClean="0"/>
              <a:t>DNS преобразует цифровой IP-адрес хоста (компьютера) в набор символов. </a:t>
            </a:r>
          </a:p>
        </p:txBody>
      </p:sp>
      <p:sp>
        <p:nvSpPr>
          <p:cNvPr id="189446" name="Rectangle 6"/>
          <p:cNvSpPr>
            <a:spLocks noChangeArrowheads="1"/>
          </p:cNvSpPr>
          <p:nvPr/>
        </p:nvSpPr>
        <p:spPr bwMode="auto">
          <a:xfrm>
            <a:off x="152400" y="4267200"/>
            <a:ext cx="10255250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Домен - это некий логический уровень Интернета, </a:t>
            </a:r>
            <a:endParaRPr lang="ru-RU" sz="28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то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есть группа сетевых ресурсов, </a:t>
            </a:r>
            <a:endParaRPr lang="ru-RU" sz="28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имеющая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собственное имя и управляемая своей сетевой станцией.</a:t>
            </a:r>
            <a:r>
              <a:rPr lang="ru-RU" sz="28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ChangeArrowheads="1"/>
          </p:cNvSpPr>
          <p:nvPr/>
        </p:nvSpPr>
        <p:spPr bwMode="auto">
          <a:xfrm>
            <a:off x="228600" y="1219200"/>
            <a:ext cx="8534400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1" hangingPunct="1"/>
            <a:r>
              <a:rPr lang="ru-RU" sz="2800" b="1" dirty="0"/>
              <a:t>Адрес того или иного ресурса Всемирной сети, записанный в стандарте DNS, дробится на несколько составляющих, отделенных друг от друга точкой. Эти элементы носят название "доменов".</a:t>
            </a:r>
          </a:p>
          <a:p>
            <a:pPr algn="just" eaLnBrk="1" hangingPunct="1"/>
            <a:endParaRPr lang="ru-RU" sz="2800" dirty="0"/>
          </a:p>
          <a:p>
            <a:pPr algn="just" eaLnBrk="1" hangingPunct="1"/>
            <a:r>
              <a:rPr lang="ru-RU" sz="2800" b="1" dirty="0"/>
              <a:t>Такое обозначение принято называть URL (</a:t>
            </a:r>
            <a:r>
              <a:rPr lang="ru-RU" sz="2800" b="1" dirty="0" err="1"/>
              <a:t>Uniform</a:t>
            </a:r>
            <a:r>
              <a:rPr lang="ru-RU" sz="2800" b="1" dirty="0"/>
              <a:t> </a:t>
            </a:r>
            <a:r>
              <a:rPr lang="ru-RU" sz="2800" b="1" dirty="0" err="1"/>
              <a:t>Resource</a:t>
            </a:r>
            <a:r>
              <a:rPr lang="ru-RU" sz="2800" b="1" dirty="0"/>
              <a:t> </a:t>
            </a:r>
            <a:r>
              <a:rPr lang="ru-RU" sz="2800" b="1" dirty="0" err="1"/>
              <a:t>Locator</a:t>
            </a:r>
            <a:r>
              <a:rPr lang="ru-RU" sz="2800" b="1" dirty="0"/>
              <a:t>), что можно перевести на русский язык, как "универсальный определитель местонахождения ресурса".</a:t>
            </a:r>
            <a:r>
              <a:rPr lang="ru-RU" sz="2800" dirty="0"/>
              <a:t> </a:t>
            </a:r>
            <a:endParaRPr lang="ru-RU" sz="2800" b="1" dirty="0"/>
          </a:p>
          <a:p>
            <a:pPr algn="just" eaLnBrk="1" hangingPunct="1"/>
            <a:endParaRPr lang="ru-RU" sz="2800" dirty="0"/>
          </a:p>
        </p:txBody>
      </p:sp>
      <p:sp>
        <p:nvSpPr>
          <p:cNvPr id="195589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304800"/>
            <a:ext cx="8229600" cy="60960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b="1" i="1" smtClean="0">
                <a:solidFill>
                  <a:srgbClr val="FF0000"/>
                </a:solidFill>
                <a:effectLst/>
              </a:rPr>
              <a:t>http://www.myhost.mydomain.spb.ru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FF0000"/>
                </a:solidFill>
                <a:effectLst/>
              </a:rPr>
              <a:t>http://www.myhost.mydomain.spb.ru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i="1" smtClean="0">
                <a:solidFill>
                  <a:srgbClr val="FF0000"/>
                </a:solidFill>
                <a:effectLst/>
              </a:rPr>
              <a:t>http:// - </a:t>
            </a:r>
            <a:r>
              <a:rPr lang="ru-RU" b="1" i="1" smtClean="0">
                <a:effectLst/>
              </a:rPr>
              <a:t>протокол передачи гипертекстового документа (Hyper TextTransfer Protocol)</a:t>
            </a:r>
            <a:r>
              <a:rPr lang="ru-RU" smtClean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smtClean="0">
                <a:solidFill>
                  <a:srgbClr val="FF0000"/>
                </a:solidFill>
                <a:effectLst/>
              </a:rPr>
              <a:t>www - </a:t>
            </a:r>
            <a:r>
              <a:rPr lang="ru-RU" b="1" i="1" smtClean="0">
                <a:effectLst/>
              </a:rPr>
              <a:t>World Wide Web - Всемирная паутина</a:t>
            </a:r>
            <a:r>
              <a:rPr lang="ru-RU" smtClean="0"/>
              <a:t>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smtClean="0">
                <a:solidFill>
                  <a:srgbClr val="FF0000"/>
                </a:solidFill>
                <a:effectLst/>
              </a:rPr>
              <a:t>myhost.mydomain - </a:t>
            </a:r>
            <a:r>
              <a:rPr lang="ru-RU" sz="2800" b="1" i="1" smtClean="0">
                <a:effectLst/>
              </a:rPr>
              <a:t>домен третьего уровня;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smtClean="0">
                <a:solidFill>
                  <a:srgbClr val="FF0000"/>
                </a:solidFill>
                <a:effectLst/>
              </a:rPr>
              <a:t>spb - </a:t>
            </a:r>
            <a:r>
              <a:rPr lang="ru-RU" sz="2800" b="1" i="1" smtClean="0">
                <a:effectLst/>
              </a:rPr>
              <a:t>домен второго уровня;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i="1" smtClean="0">
                <a:solidFill>
                  <a:srgbClr val="FF0000"/>
                </a:solidFill>
                <a:effectLst/>
              </a:rPr>
              <a:t>Ru - </a:t>
            </a:r>
            <a:r>
              <a:rPr lang="ru-RU" sz="2800" b="1" i="1" smtClean="0">
                <a:effectLst/>
              </a:rPr>
              <a:t>домен первого уровня.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800" b="1" i="1" smtClean="0">
              <a:effectLst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2800" b="1" i="1" smtClean="0"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Выделенные домены: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СОМ - Всемирная коммерческая зона Интернет 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GOV  - Правительства государств и правительственные учреждения;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NET - Общесетевые ресурсы;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EDU - Сеть учебных заведений и учреждений образования;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MIL - Военные организации;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ORG - Некоммерческие организации.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88924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Подводные волоконно-оптические линии связи (ВОЛС) являются магистральными каналам передачи данных между континентами – 99% всего мирового </a:t>
            </a:r>
            <a:r>
              <a:rPr lang="ru-RU" sz="2800" dirty="0" err="1" smtClean="0">
                <a:solidFill>
                  <a:srgbClr val="FF0000"/>
                </a:solidFill>
              </a:rPr>
              <a:t>Интернет-трафика</a:t>
            </a:r>
            <a:r>
              <a:rPr lang="ru-RU" sz="2800" dirty="0" smtClean="0">
                <a:solidFill>
                  <a:srgbClr val="FF0000"/>
                </a:solidFill>
              </a:rPr>
              <a:t> между континентами проходит по подводным ВОЛС.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924944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Такой вид связи в настоящий момент является наиболее эффективным и надежным, поскольку беспроводная связь на такие большие расстояния не может быть проведена</a:t>
            </a:r>
            <a:r>
              <a:rPr lang="ru-RU" sz="2800" dirty="0" smtClean="0">
                <a:solidFill>
                  <a:srgbClr val="FFFF00"/>
                </a:solidFill>
              </a:rPr>
              <a:t>.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5013176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Кроме того, осуществлять передачу данных на достаточно высоких скоростях можно сегодня только по оптоволокну.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87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w Cen MT Condensed Extra Bold" pitchFamily="34" charset="0"/>
              </a:rPr>
              <a:t>ТОЛЧКОМ СОЗДАНИЯ ИНТЕРНЕТ ЯВИЛСЯ ЗАПУСК В СОВЕТСКОМ СОЮЗЕ В 1957 ГОДУ ПЕРВОГО ИСКУССТВЕННОГО СПУТНИКА, В КОТОРОМ СОЕДИНЕННЫЕ ШТАТЫ УВИДЕЛИ ДЛЯ СЕБЯ УГРОЗУ ИСПОЛЬЗОВАНИЯ РАКЕТ ДЛЯ НАНЕСЕНИЯ ЯДЕРНОГО УДАРА ПО США</a:t>
            </a:r>
            <a:r>
              <a:rPr lang="ru-RU" sz="2800" dirty="0" smtClean="0">
                <a:latin typeface="Bradley Hand ITC" pitchFamily="66" charset="0"/>
              </a:rPr>
              <a:t>         </a:t>
            </a:r>
          </a:p>
        </p:txBody>
      </p:sp>
      <p:pic>
        <p:nvPicPr>
          <p:cNvPr id="14338" name="Picture 2" descr="http://www.graycell.ru/picture/big/sputnik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143256"/>
            <a:ext cx="3714744" cy="3714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29 октября 1969 года</a:t>
            </a:r>
            <a:r>
              <a:rPr lang="ru-RU" sz="2800" dirty="0" smtClean="0"/>
              <a:t> в 21:00 между двумя первыми узлами сети ARPANET, находящимися на расстоянии в 640 км — в Калифорнийском университете Лос-Анджелеса (UCLA) и в </a:t>
            </a:r>
            <a:r>
              <a:rPr lang="ru-RU" sz="2800" dirty="0" err="1" smtClean="0"/>
              <a:t>Стэнфордском</a:t>
            </a:r>
            <a:r>
              <a:rPr lang="ru-RU" sz="2800" dirty="0" smtClean="0"/>
              <a:t> исследовательском институте (SRI) — провели сеанс связи. Чарли </a:t>
            </a:r>
            <a:r>
              <a:rPr lang="ru-RU" sz="2800" dirty="0" err="1" smtClean="0"/>
              <a:t>Клайн</a:t>
            </a:r>
            <a:r>
              <a:rPr lang="ru-RU" sz="2800" dirty="0" smtClean="0"/>
              <a:t> (</a:t>
            </a:r>
            <a:r>
              <a:rPr lang="ru-RU" sz="2800" dirty="0" err="1" smtClean="0"/>
              <a:t>Charley</a:t>
            </a:r>
            <a:r>
              <a:rPr lang="ru-RU" sz="2800" dirty="0" smtClean="0"/>
              <a:t> </a:t>
            </a:r>
            <a:r>
              <a:rPr lang="ru-RU" sz="2800" dirty="0" err="1" smtClean="0"/>
              <a:t>Kline</a:t>
            </a:r>
            <a:r>
              <a:rPr lang="ru-RU" sz="2800" dirty="0" smtClean="0"/>
              <a:t>) пытался выполнить удалённое подключение из Лос-Анджелеса к компьютеру в Стэнфорде. Успешную передачу каждого введённого символа его коллега Билл </a:t>
            </a:r>
            <a:r>
              <a:rPr lang="ru-RU" sz="2800" dirty="0" err="1" smtClean="0"/>
              <a:t>Дювалль</a:t>
            </a:r>
            <a:r>
              <a:rPr lang="ru-RU" sz="2800" dirty="0" smtClean="0"/>
              <a:t> (</a:t>
            </a:r>
            <a:r>
              <a:rPr lang="ru-RU" sz="2800" dirty="0" err="1" smtClean="0"/>
              <a:t>Bill</a:t>
            </a:r>
            <a:r>
              <a:rPr lang="ru-RU" sz="2800" dirty="0" smtClean="0"/>
              <a:t> </a:t>
            </a:r>
            <a:r>
              <a:rPr lang="ru-RU" sz="2800" dirty="0" err="1" smtClean="0"/>
              <a:t>Duvall</a:t>
            </a:r>
            <a:r>
              <a:rPr lang="ru-RU" sz="2800" dirty="0" smtClean="0"/>
              <a:t>) из Стэнфорда подтверждал по телефону.</a:t>
            </a:r>
          </a:p>
          <a:p>
            <a:r>
              <a:rPr lang="ru-RU" sz="2800" dirty="0" smtClean="0"/>
              <a:t>В первый раз удалось отправить всего три символа «LOG», после чего сеть перестала функционировать. LOG должно было быть словом LOGIN(команда входа в систему). В рабочее состояние систему вернули уже к </a:t>
            </a:r>
            <a:r>
              <a:rPr lang="ru-RU" sz="2800" b="1" dirty="0" smtClean="0">
                <a:solidFill>
                  <a:srgbClr val="FF0000"/>
                </a:solidFill>
              </a:rPr>
              <a:t>22:30</a:t>
            </a:r>
            <a:r>
              <a:rPr lang="ru-RU" sz="2800" dirty="0" smtClean="0"/>
              <a:t>, и следующая попытка оказалась успешной. Именно эту дату можно считать днём рождения Интернета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Россия впервые получила доступ к Интернету в начале 80-х годов. Доступ был осуществлен Институтом атомной энергии им. И.В.Курчатова. В 1990 году создается РЕЛКОМ – сеть пользователей </a:t>
            </a:r>
            <a:r>
              <a:rPr lang="en-US" sz="2800" dirty="0" smtClean="0"/>
              <a:t>UNIX</a:t>
            </a:r>
            <a:r>
              <a:rPr lang="ru-RU" sz="2800" dirty="0" smtClean="0"/>
              <a:t>.</a:t>
            </a:r>
          </a:p>
        </p:txBody>
      </p:sp>
      <p:pic>
        <p:nvPicPr>
          <p:cNvPr id="19458" name="Picture 2" descr="http://im4-tub-ru.yandex.net/i?id=137791737-08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357430"/>
            <a:ext cx="5357850" cy="3827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Объединение </a:t>
            </a:r>
            <a:r>
              <a:rPr lang="en-US" dirty="0" smtClean="0"/>
              <a:t>TCP </a:t>
            </a:r>
            <a:r>
              <a:rPr lang="ru-RU" dirty="0" smtClean="0"/>
              <a:t>и </a:t>
            </a:r>
            <a:r>
              <a:rPr lang="en-US" dirty="0" smtClean="0"/>
              <a:t>IP</a:t>
            </a:r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ru-RU" dirty="0" smtClean="0"/>
              <a:t>Для объединения сетей, работающих по протоколу </a:t>
            </a:r>
            <a:r>
              <a:rPr lang="en-US" dirty="0" smtClean="0"/>
              <a:t>IP </a:t>
            </a:r>
            <a:r>
              <a:rPr lang="ru-RU" dirty="0" smtClean="0"/>
              <a:t>и сетей, работающих по другим протоколам, необходимо было создать специальный межсетевой протокол. Этот протокол был создан </a:t>
            </a:r>
            <a:r>
              <a:rPr lang="ru-RU" u="sng" dirty="0" smtClean="0">
                <a:solidFill>
                  <a:srgbClr val="FF0000"/>
                </a:solidFill>
              </a:rPr>
              <a:t>Винсентом </a:t>
            </a:r>
            <a:r>
              <a:rPr lang="ru-RU" u="sng" dirty="0" err="1" smtClean="0">
                <a:solidFill>
                  <a:srgbClr val="FF0000"/>
                </a:solidFill>
              </a:rPr>
              <a:t>Сёрфом</a:t>
            </a:r>
            <a:r>
              <a:rPr lang="ru-RU" u="sng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 Робертом Каном в 1974 году и назван </a:t>
            </a:r>
            <a:r>
              <a:rPr lang="en-US" dirty="0" smtClean="0"/>
              <a:t>TCP</a:t>
            </a:r>
            <a:r>
              <a:rPr lang="ru-RU" dirty="0" smtClean="0"/>
              <a:t>. </a:t>
            </a:r>
            <a:r>
              <a:rPr lang="ru-RU" sz="3000" dirty="0" smtClean="0"/>
              <a:t>После</a:t>
            </a:r>
            <a:r>
              <a:rPr lang="ru-RU" dirty="0" smtClean="0"/>
              <a:t> объединения в 1982 году двух протоколов </a:t>
            </a:r>
            <a:r>
              <a:rPr lang="en-US" dirty="0" smtClean="0"/>
              <a:t>TCP </a:t>
            </a:r>
            <a:r>
              <a:rPr lang="ru-RU" dirty="0" smtClean="0"/>
              <a:t>и </a:t>
            </a:r>
            <a:r>
              <a:rPr lang="en-US" dirty="0" smtClean="0"/>
              <a:t>IP </a:t>
            </a:r>
            <a:r>
              <a:rPr lang="ru-RU" dirty="0" smtClean="0"/>
              <a:t>в один, протокол TCP/IP стал стандартным протоколом объединенной сети — Интернет.</a:t>
            </a:r>
          </a:p>
        </p:txBody>
      </p:sp>
      <p:pic>
        <p:nvPicPr>
          <p:cNvPr id="23556" name="Picture 4" descr="http://im4-tub-ru.yandex.net/i?id=498349847-23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29250"/>
            <a:ext cx="2495550" cy="1428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mtClean="0"/>
              <a:t>«Отец Интернета»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590800"/>
            <a:ext cx="4191000" cy="2819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ru-RU" smtClean="0"/>
              <a:t>В этом же году Сёрф и его коллеги ввели термин «Интернет». Сегодня Винсента Сёрфа называют «Отцом Интернета».</a:t>
            </a:r>
          </a:p>
          <a:p>
            <a:pPr eaLnBrk="1" hangingPunct="1"/>
            <a:endParaRPr lang="ru-RU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828800"/>
            <a:ext cx="3200400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8858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Наиболее крупной глобальной сетью, охватывающей практически все страны мира, является компьютерная сеть </a:t>
            </a:r>
            <a:r>
              <a:rPr lang="ru-RU" sz="2800" b="1" dirty="0" smtClean="0"/>
              <a:t>Интернет. </a:t>
            </a:r>
            <a:r>
              <a:rPr lang="ru-RU" sz="2800" dirty="0" smtClean="0"/>
              <a:t>Этот термин появился в 1982 г.</a:t>
            </a:r>
          </a:p>
          <a:p>
            <a:r>
              <a:rPr lang="ru-RU" sz="2800" dirty="0" smtClean="0"/>
              <a:t>В дословном переводе на русский язык Интернет — это «</a:t>
            </a:r>
            <a:r>
              <a:rPr lang="ru-RU" sz="2800" dirty="0" err="1" smtClean="0"/>
              <a:t>межсеть</a:t>
            </a:r>
            <a:r>
              <a:rPr lang="ru-RU" sz="2800" dirty="0" smtClean="0"/>
              <a:t>», т. е. это объединение сетей. Интернет (</a:t>
            </a:r>
            <a:r>
              <a:rPr lang="en-US" sz="2800" dirty="0" smtClean="0"/>
              <a:t>Internet</a:t>
            </a:r>
            <a:r>
              <a:rPr lang="ru-RU" sz="2800" dirty="0" smtClean="0"/>
              <a:t>) — это всемирная информационная сеть. Иногда Интернет называют просто и уважительно Сеть. Это направление компьютерной технологии сейчас стремительно развивается.</a:t>
            </a:r>
          </a:p>
        </p:txBody>
      </p:sp>
      <p:pic>
        <p:nvPicPr>
          <p:cNvPr id="20482" name="Picture 2" descr="http://upload.wikimedia.org/wikipedia/commons/thumb/0/04/Stamps_of_Azerbaijan%2C_2004-683.jpg/220px-Stamps_of_Azerbaijan%2C_2004-6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4044640"/>
            <a:ext cx="4071966" cy="2813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Историю Интернета можно разделить на Этапы: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dirty="0" smtClean="0">
                <a:solidFill>
                  <a:srgbClr val="FF0000"/>
                </a:solidFill>
                <a:latin typeface="Baskerville Old Face" pitchFamily="18" charset="0"/>
              </a:rPr>
              <a:t>1945—1960   Теоретические работы по интерактивному взаимодействию человека с машиной; появление первых интерактивных устройств и вычислительных машин, в которых реализован режим разделения времени</a:t>
            </a: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ru-RU" dirty="0" smtClean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dirty="0" smtClean="0">
                <a:latin typeface="Baskerville Old Face" pitchFamily="18" charset="0"/>
              </a:rPr>
              <a:t>1961—1970   Разработка технических принципов коммутации пакетов, ввод в действие </a:t>
            </a:r>
            <a:r>
              <a:rPr lang="en-US" dirty="0" err="1" smtClean="0">
                <a:latin typeface="Baskerville Old Face" pitchFamily="18" charset="0"/>
              </a:rPr>
              <a:t>ARPANet</a:t>
            </a:r>
            <a:r>
              <a:rPr lang="ru-RU" dirty="0" smtClean="0">
                <a:latin typeface="Arial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ru-RU" dirty="0" smtClean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dirty="0" smtClean="0">
                <a:solidFill>
                  <a:srgbClr val="FF0000"/>
                </a:solidFill>
                <a:latin typeface="Baskerville Old Face" pitchFamily="18" charset="0"/>
              </a:rPr>
              <a:t>1971—1980   Число узлов </a:t>
            </a:r>
            <a:r>
              <a:rPr lang="en-US" dirty="0" err="1" smtClean="0">
                <a:solidFill>
                  <a:srgbClr val="FF0000"/>
                </a:solidFill>
                <a:latin typeface="Baskerville Old Face" pitchFamily="18" charset="0"/>
              </a:rPr>
              <a:t>ARPANet</a:t>
            </a:r>
            <a:r>
              <a:rPr lang="en-US" dirty="0" smtClean="0">
                <a:solidFill>
                  <a:srgbClr val="FF0000"/>
                </a:solidFill>
                <a:latin typeface="Baskerville Old Face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Baskerville Old Face" pitchFamily="18" charset="0"/>
              </a:rPr>
              <a:t>возросло до нескольких десятков; проложены специальные кабельные линии, соединяющие некоторые узлы; начинает функционировать электронная почта; о результатах работ ученые докладывают на международных научных конференциях</a:t>
            </a:r>
            <a:r>
              <a:rPr lang="ru-RU" dirty="0" smtClean="0">
                <a:solidFill>
                  <a:srgbClr val="FF0000"/>
                </a:solidFill>
                <a:latin typeface="Arial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ru-RU" dirty="0" smtClean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dirty="0" smtClean="0">
                <a:latin typeface="Baskerville Old Face" pitchFamily="18" charset="0"/>
              </a:rPr>
              <a:t>1981—1990   Принят протокол TCP/IP. Министерство обороны США решает построить собственную сеть на основе </a:t>
            </a:r>
            <a:r>
              <a:rPr lang="en-US" dirty="0" err="1" smtClean="0">
                <a:latin typeface="Baskerville Old Face" pitchFamily="18" charset="0"/>
              </a:rPr>
              <a:t>ARPANet</a:t>
            </a:r>
            <a:r>
              <a:rPr lang="ru-RU" dirty="0" smtClean="0">
                <a:latin typeface="Baskerville Old Face" pitchFamily="18" charset="0"/>
              </a:rPr>
              <a:t>, происходит разделение на </a:t>
            </a:r>
            <a:r>
              <a:rPr lang="en-US" dirty="0" err="1" smtClean="0">
                <a:latin typeface="Baskerville Old Face" pitchFamily="18" charset="0"/>
              </a:rPr>
              <a:t>ARPANet</a:t>
            </a:r>
            <a:r>
              <a:rPr lang="en-US" dirty="0" smtClean="0">
                <a:latin typeface="Baskerville Old Face" pitchFamily="18" charset="0"/>
              </a:rPr>
              <a:t> </a:t>
            </a:r>
            <a:r>
              <a:rPr lang="ru-RU" dirty="0" smtClean="0">
                <a:latin typeface="Baskerville Old Face" pitchFamily="18" charset="0"/>
              </a:rPr>
              <a:t>и </a:t>
            </a:r>
            <a:r>
              <a:rPr lang="en-US" dirty="0" err="1" smtClean="0">
                <a:latin typeface="Baskerville Old Face" pitchFamily="18" charset="0"/>
              </a:rPr>
              <a:t>MILNet</a:t>
            </a:r>
            <a:r>
              <a:rPr lang="ru-RU" dirty="0" smtClean="0">
                <a:latin typeface="Baskerville Old Face" pitchFamily="18" charset="0"/>
              </a:rPr>
              <a:t>, вводится система доменных имен </a:t>
            </a:r>
            <a:r>
              <a:rPr lang="en-US" dirty="0" smtClean="0">
                <a:latin typeface="Baskerville Old Face" pitchFamily="18" charset="0"/>
              </a:rPr>
              <a:t>Domain Name System</a:t>
            </a:r>
            <a:r>
              <a:rPr lang="ru-RU" dirty="0" smtClean="0">
                <a:latin typeface="Baskerville Old Face" pitchFamily="18" charset="0"/>
              </a:rPr>
              <a:t> (</a:t>
            </a:r>
            <a:r>
              <a:rPr lang="en-US" dirty="0" smtClean="0">
                <a:latin typeface="Baskerville Old Face" pitchFamily="18" charset="0"/>
              </a:rPr>
              <a:t>DNS</a:t>
            </a:r>
            <a:r>
              <a:rPr lang="ru-RU" dirty="0" smtClean="0">
                <a:latin typeface="Baskerville Old Face" pitchFamily="18" charset="0"/>
              </a:rPr>
              <a:t>), число хостов доходит до 100 000</a:t>
            </a:r>
            <a:r>
              <a:rPr lang="ru-RU" dirty="0" smtClean="0">
                <a:latin typeface="Arial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ru-RU" dirty="0" smtClean="0"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ru-RU" dirty="0" smtClean="0">
                <a:solidFill>
                  <a:srgbClr val="FF0000"/>
                </a:solidFill>
                <a:latin typeface="Baskerville Old Face" pitchFamily="18" charset="0"/>
              </a:rPr>
              <a:t>1991—200</a:t>
            </a:r>
            <a:r>
              <a:rPr lang="en-US" dirty="0" smtClean="0">
                <a:solidFill>
                  <a:srgbClr val="FF0000"/>
                </a:solidFill>
                <a:latin typeface="Baskerville Old Face" pitchFamily="18" charset="0"/>
              </a:rPr>
              <a:t>8</a:t>
            </a:r>
            <a:r>
              <a:rPr lang="ru-RU" dirty="0" smtClean="0">
                <a:solidFill>
                  <a:srgbClr val="FF0000"/>
                </a:solidFill>
                <a:latin typeface="Baskerville Old Face" pitchFamily="18" charset="0"/>
              </a:rPr>
              <a:t>   Новейшая история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/>
              <a:t>Адрес компьютера в сети: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8229600" cy="4267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/>
              <a:t>Адрес компьютера в сети носит название IP-адрес.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/>
              <a:t>Общий вид: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/>
              <a:t>       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smtClean="0"/>
              <a:t>                   ХХХ.ХХХ.ХХХ.ХХХ</a:t>
            </a:r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3214678" y="592933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2400" b="1" dirty="0"/>
              <a:t>октеты</a:t>
            </a:r>
            <a:r>
              <a:rPr lang="ru-RU" sz="2400" dirty="0"/>
              <a:t> </a:t>
            </a:r>
          </a:p>
        </p:txBody>
      </p:sp>
      <p:sp>
        <p:nvSpPr>
          <p:cNvPr id="5125" name="Line 10"/>
          <p:cNvSpPr>
            <a:spLocks noChangeShapeType="1"/>
          </p:cNvSpPr>
          <p:nvPr/>
        </p:nvSpPr>
        <p:spPr bwMode="auto">
          <a:xfrm flipH="1" flipV="1">
            <a:off x="2714612" y="5143512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6" name="Line 11"/>
          <p:cNvSpPr>
            <a:spLocks noChangeShapeType="1"/>
          </p:cNvSpPr>
          <p:nvPr/>
        </p:nvSpPr>
        <p:spPr bwMode="auto">
          <a:xfrm flipH="1" flipV="1">
            <a:off x="3500430" y="5072074"/>
            <a:ext cx="76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7" name="Line 12"/>
          <p:cNvSpPr>
            <a:spLocks noChangeShapeType="1"/>
          </p:cNvSpPr>
          <p:nvPr/>
        </p:nvSpPr>
        <p:spPr bwMode="auto">
          <a:xfrm flipV="1">
            <a:off x="3857620" y="5143512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128" name="Line 13"/>
          <p:cNvSpPr>
            <a:spLocks noChangeShapeType="1"/>
          </p:cNvSpPr>
          <p:nvPr/>
        </p:nvSpPr>
        <p:spPr bwMode="auto">
          <a:xfrm flipV="1">
            <a:off x="4214810" y="5143512"/>
            <a:ext cx="990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</TotalTime>
  <Words>627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Объединение TCP и IP</vt:lpstr>
      <vt:lpstr>«Отец Интернета»</vt:lpstr>
      <vt:lpstr>Слайд 7</vt:lpstr>
      <vt:lpstr>Историю Интернета можно разделить на Этапы:</vt:lpstr>
      <vt:lpstr>Адрес компьютера в сети:</vt:lpstr>
      <vt:lpstr>DNS - доменная система имен</vt:lpstr>
      <vt:lpstr>Слайд 11</vt:lpstr>
      <vt:lpstr>http://www.myhost.mydomain.spb.ru</vt:lpstr>
      <vt:lpstr>Выделенные домены: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Муртазали</cp:lastModifiedBy>
  <cp:revision>48</cp:revision>
  <dcterms:created xsi:type="dcterms:W3CDTF">2014-01-27T01:39:16Z</dcterms:created>
  <dcterms:modified xsi:type="dcterms:W3CDTF">2017-11-29T22:01:36Z</dcterms:modified>
</cp:coreProperties>
</file>