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B343-C31F-407B-A5FD-51705F4F697E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D330-8D9A-40D0-A9EF-EB147AC6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B343-C31F-407B-A5FD-51705F4F697E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D330-8D9A-40D0-A9EF-EB147AC6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B343-C31F-407B-A5FD-51705F4F697E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D330-8D9A-40D0-A9EF-EB147AC6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B343-C31F-407B-A5FD-51705F4F697E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D330-8D9A-40D0-A9EF-EB147AC6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B343-C31F-407B-A5FD-51705F4F697E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D330-8D9A-40D0-A9EF-EB147AC6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B343-C31F-407B-A5FD-51705F4F697E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D330-8D9A-40D0-A9EF-EB147AC6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B343-C31F-407B-A5FD-51705F4F697E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D330-8D9A-40D0-A9EF-EB147AC6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B343-C31F-407B-A5FD-51705F4F697E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D330-8D9A-40D0-A9EF-EB147AC6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B343-C31F-407B-A5FD-51705F4F697E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D330-8D9A-40D0-A9EF-EB147AC6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B343-C31F-407B-A5FD-51705F4F697E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D330-8D9A-40D0-A9EF-EB147AC6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B343-C31F-407B-A5FD-51705F4F697E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D330-8D9A-40D0-A9EF-EB147AC6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EB343-C31F-407B-A5FD-51705F4F697E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1D330-8D9A-40D0-A9EF-EB147AC6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Мои документы\Downloads\14816244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00364" y="1928802"/>
            <a:ext cx="3071834" cy="2143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болезненно</a:t>
            </a:r>
            <a:endParaRPr lang="ru-RU" sz="2800" b="1" dirty="0"/>
          </a:p>
          <a:p>
            <a:pPr algn="ctr"/>
            <a:endParaRPr lang="ru-RU" dirty="0"/>
          </a:p>
        </p:txBody>
      </p:sp>
      <p:sp>
        <p:nvSpPr>
          <p:cNvPr id="3" name="Блок-схема: сохраненные данные 2"/>
          <p:cNvSpPr/>
          <p:nvPr/>
        </p:nvSpPr>
        <p:spPr>
          <a:xfrm rot="5400000">
            <a:off x="3607587" y="-3107577"/>
            <a:ext cx="2000264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Из предложений 24—36 выпишите слово, в котором правописание суффикса определяется правилом: «В наречии пишется столько Н, сколько было в слове, от которого оно образовано».</a:t>
            </a:r>
          </a:p>
          <a:p>
            <a:endParaRPr lang="ru-RU" sz="2000" b="1" dirty="0"/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6200000">
            <a:off x="3071790" y="785806"/>
            <a:ext cx="3071858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100" b="1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sz="1100" b="1" dirty="0">
                <a:solidFill>
                  <a:srgbClr val="7030A0"/>
                </a:solidFill>
              </a:rPr>
              <a:t>(</a:t>
            </a:r>
            <a:r>
              <a:rPr lang="ru-RU" sz="1600" b="1" dirty="0">
                <a:solidFill>
                  <a:srgbClr val="7030A0"/>
                </a:solidFill>
              </a:rPr>
              <a:t>24)Баба Дуня запнулась, словно ошеломлённая, и закричала</a:t>
            </a:r>
            <a:r>
              <a:rPr lang="ru-RU" sz="1600" b="1" dirty="0" smtClean="0">
                <a:solidFill>
                  <a:srgbClr val="7030A0"/>
                </a:solidFill>
              </a:rPr>
              <a:t>:</a:t>
            </a:r>
            <a:r>
              <a:rPr lang="ru-RU" sz="1600" b="1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– (25)Люди добрые! (26)Не дайте помереть! (27)</a:t>
            </a:r>
            <a:r>
              <a:rPr lang="ru-RU" sz="1600" b="1" dirty="0" err="1">
                <a:solidFill>
                  <a:srgbClr val="7030A0"/>
                </a:solidFill>
              </a:rPr>
              <a:t>Петяня</a:t>
            </a:r>
            <a:r>
              <a:rPr lang="ru-RU" sz="1600" b="1" dirty="0">
                <a:solidFill>
                  <a:srgbClr val="7030A0"/>
                </a:solidFill>
              </a:rPr>
              <a:t>! (28)Шура! (29)</a:t>
            </a:r>
            <a:r>
              <a:rPr lang="ru-RU" sz="1600" b="1" dirty="0" err="1">
                <a:solidFill>
                  <a:srgbClr val="7030A0"/>
                </a:solidFill>
              </a:rPr>
              <a:t>Таечка</a:t>
            </a:r>
            <a:r>
              <a:rPr lang="ru-RU" sz="1600" b="1" dirty="0" smtClean="0">
                <a:solidFill>
                  <a:srgbClr val="7030A0"/>
                </a:solidFill>
              </a:rPr>
              <a:t>!</a:t>
            </a:r>
            <a:r>
              <a:rPr lang="ru-RU" sz="1600" b="1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(30)Имена детей она словно выпевала, тонко и болезненно, и слёзы, слёзы </a:t>
            </a:r>
            <a:r>
              <a:rPr lang="ru-RU" sz="1600" b="1" dirty="0" smtClean="0">
                <a:solidFill>
                  <a:srgbClr val="7030A0"/>
                </a:solidFill>
              </a:rPr>
              <a:t>подкатывали</a:t>
            </a:r>
            <a:r>
              <a:rPr lang="ru-RU" sz="1600" b="1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(31)Гриша глубоко вздохнул, чтобы крикнуть громче, приказать,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и бабушка перестанет плакать, и даже ногу приподнял – топнуть. (32)Чтобы уж наверняка</a:t>
            </a:r>
            <a:r>
              <a:rPr lang="ru-RU" sz="1600" b="1" dirty="0" smtClean="0">
                <a:solidFill>
                  <a:srgbClr val="7030A0"/>
                </a:solidFill>
              </a:rPr>
              <a:t>.</a:t>
            </a:r>
            <a:r>
              <a:rPr lang="ru-RU" sz="1600" b="1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– (33)Хлебные карточки, – в тяжкой муке, со слезами выговаривала баба Дуня</a:t>
            </a:r>
            <a:r>
              <a:rPr lang="ru-RU" sz="1600" b="1" dirty="0" smtClean="0">
                <a:solidFill>
                  <a:srgbClr val="7030A0"/>
                </a:solidFill>
              </a:rPr>
              <a:t>.</a:t>
            </a:r>
            <a:r>
              <a:rPr lang="ru-RU" sz="1600" b="1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(34)Сердце мальчика облилось жалостью и болью. (35)3абыв обдуманное, он опустился на колени перед кроватью и стал убеждать, мягко, ласково</a:t>
            </a:r>
            <a:r>
              <a:rPr lang="ru-RU" sz="1600" b="1" dirty="0" smtClean="0">
                <a:solidFill>
                  <a:srgbClr val="7030A0"/>
                </a:solidFill>
              </a:rPr>
              <a:t>:</a:t>
            </a:r>
            <a:r>
              <a:rPr lang="ru-RU" sz="1600" b="1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– (36)Вот ваши карточки, </a:t>
            </a:r>
            <a:r>
              <a:rPr lang="ru-RU" sz="1600" b="1" dirty="0" err="1">
                <a:solidFill>
                  <a:srgbClr val="7030A0"/>
                </a:solidFill>
              </a:rPr>
              <a:t>бабаня</a:t>
            </a:r>
            <a:r>
              <a:rPr lang="ru-RU" sz="1600" b="1" dirty="0">
                <a:solidFill>
                  <a:srgbClr val="7030A0"/>
                </a:solidFill>
              </a:rPr>
              <a:t>. </a:t>
            </a:r>
            <a:endParaRPr lang="ru-RU" sz="1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00364" y="1928802"/>
            <a:ext cx="3071834" cy="2143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стеклянной</a:t>
            </a:r>
            <a:endParaRPr lang="ru-RU" sz="2800" b="1" dirty="0"/>
          </a:p>
          <a:p>
            <a:pPr algn="ctr"/>
            <a:endParaRPr lang="ru-RU" dirty="0"/>
          </a:p>
        </p:txBody>
      </p:sp>
      <p:sp>
        <p:nvSpPr>
          <p:cNvPr id="3" name="Блок-схема: сохраненные данные 2"/>
          <p:cNvSpPr/>
          <p:nvPr/>
        </p:nvSpPr>
        <p:spPr>
          <a:xfrm rot="5400000">
            <a:off x="3607587" y="-3107577"/>
            <a:ext cx="2000264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Из предложений 6—12 выпишите слово, в котором правописание суффикса не определяется общим правилом (является исключением).</a:t>
            </a: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6200000">
            <a:off x="3071790" y="785806"/>
            <a:ext cx="3071858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600" b="1" dirty="0" smtClean="0">
              <a:solidFill>
                <a:srgbClr val="7030A0"/>
              </a:solidFill>
            </a:endParaRPr>
          </a:p>
          <a:p>
            <a:pPr algn="ctr"/>
            <a:endParaRPr lang="ru-RU" sz="1600" b="1" dirty="0">
              <a:solidFill>
                <a:srgbClr val="7030A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6)Очень </a:t>
            </a:r>
            <a:r>
              <a:rPr lang="ru-RU" sz="1600" b="1" dirty="0">
                <a:solidFill>
                  <a:srgbClr val="7030A0"/>
                </a:solidFill>
              </a:rPr>
              <a:t>неприятно было Андрюше сидеть с такой трусихой, и он всячески старался избавиться от Аси. (7)Поэтому он однажды </a:t>
            </a:r>
            <a:r>
              <a:rPr lang="ru-RU" sz="1600" b="1" dirty="0" smtClean="0">
                <a:solidFill>
                  <a:srgbClr val="7030A0"/>
                </a:solidFill>
              </a:rPr>
              <a:t>принёс в </a:t>
            </a:r>
            <a:r>
              <a:rPr lang="ru-RU" sz="1600" b="1" dirty="0">
                <a:solidFill>
                  <a:srgbClr val="7030A0"/>
                </a:solidFill>
              </a:rPr>
              <a:t>стеклянной банке большого паука. (8)Увидев страшилище, Ася побледнела и тут же перебежала на другую парту</a:t>
            </a:r>
            <a:r>
              <a:rPr lang="ru-RU" sz="1600" b="1" dirty="0" smtClean="0">
                <a:solidFill>
                  <a:srgbClr val="7030A0"/>
                </a:solidFill>
              </a:rPr>
              <a:t>.</a:t>
            </a:r>
            <a:r>
              <a:rPr lang="ru-RU" sz="1600" b="1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(9)С этого и началось… (10)Два дня Ася сидела одна, и учительница Анна Сергеевна будто бы совершенно не замечала этого, а на третий день она попросила Андрюшу остаться после уроков</a:t>
            </a:r>
            <a:r>
              <a:rPr lang="ru-RU" sz="1600" b="1" dirty="0" smtClean="0">
                <a:solidFill>
                  <a:srgbClr val="7030A0"/>
                </a:solidFill>
              </a:rPr>
              <a:t>.</a:t>
            </a:r>
            <a:r>
              <a:rPr lang="ru-RU" sz="1600" b="1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(11)Андрюша сразу догадался, в чём дело, и, когда все ушли из класса, он, чувствуя себя виноватым, смущённо сказал учительнице</a:t>
            </a:r>
            <a:r>
              <a:rPr lang="ru-RU" sz="1600" b="1" dirty="0" smtClean="0">
                <a:solidFill>
                  <a:srgbClr val="7030A0"/>
                </a:solidFill>
              </a:rPr>
              <a:t>:</a:t>
            </a:r>
            <a:r>
              <a:rPr lang="ru-RU" sz="1600" b="1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– (12)Я ведь не зря принёс паука. (13)Я хотел приучить Асю ничего не бояться, а она опять испугалась.</a:t>
            </a:r>
          </a:p>
          <a:p>
            <a:pPr algn="ctr"/>
            <a:endParaRPr lang="ru-RU" sz="1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00364" y="1928802"/>
            <a:ext cx="3071834" cy="2143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единственное</a:t>
            </a:r>
            <a:endParaRPr lang="ru-RU" sz="2400" b="1" dirty="0"/>
          </a:p>
          <a:p>
            <a:pPr algn="ctr"/>
            <a:endParaRPr lang="ru-RU" dirty="0"/>
          </a:p>
        </p:txBody>
      </p:sp>
      <p:sp>
        <p:nvSpPr>
          <p:cNvPr id="3" name="Блок-схема: сохраненные данные 2"/>
          <p:cNvSpPr/>
          <p:nvPr/>
        </p:nvSpPr>
        <p:spPr>
          <a:xfrm rot="5400000">
            <a:off x="3607587" y="-3107577"/>
            <a:ext cx="2000264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Из </a:t>
            </a:r>
            <a:r>
              <a:rPr lang="ru-RU" sz="2400" b="1" dirty="0">
                <a:solidFill>
                  <a:srgbClr val="7030A0"/>
                </a:solidFill>
              </a:rPr>
              <a:t>предложений 14—18 выпишите слово, в котором правописание суффикса определяется правилом: «В прилагательных, образованных с помощью суффиксов -ОНН-, -ЕНН-, пишется НН».</a:t>
            </a:r>
          </a:p>
          <a:p>
            <a:r>
              <a:rPr lang="ru-RU" sz="2000" dirty="0"/>
              <a:t> </a:t>
            </a:r>
          </a:p>
          <a:p>
            <a:endParaRPr lang="ru-RU" sz="2000" b="1" dirty="0"/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6200000">
            <a:off x="3071790" y="785806"/>
            <a:ext cx="3071858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2000" dirty="0" smtClean="0"/>
              <a:t>(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14</a:t>
            </a:r>
            <a:r>
              <a:rPr lang="ru-RU" sz="2000" b="1" dirty="0">
                <a:solidFill>
                  <a:srgbClr val="7030A0"/>
                </a:solidFill>
              </a:rPr>
              <a:t>)«Единственное влияние, которое испытал Хлудов, – это влияние </a:t>
            </a:r>
            <a:r>
              <a:rPr lang="ru-RU" sz="2000" b="1" dirty="0" err="1">
                <a:solidFill>
                  <a:srgbClr val="7030A0"/>
                </a:solidFill>
              </a:rPr>
              <a:t>верещагинского</a:t>
            </a:r>
            <a:r>
              <a:rPr lang="ru-RU" sz="2000" b="1" dirty="0">
                <a:solidFill>
                  <a:srgbClr val="7030A0"/>
                </a:solidFill>
              </a:rPr>
              <a:t> натурализма. (15)Хлудов достигал временами значительных результатов, соединяя скупую, выдержанную гамму с чётким рисунком</a:t>
            </a:r>
            <a:r>
              <a:rPr lang="ru-RU" sz="2000" b="1" dirty="0" smtClean="0">
                <a:solidFill>
                  <a:srgbClr val="7030A0"/>
                </a:solidFill>
              </a:rPr>
              <a:t>».</a:t>
            </a:r>
            <a:r>
              <a:rPr lang="ru-RU" sz="2000" b="1" dirty="0">
                <a:solidFill>
                  <a:srgbClr val="7030A0"/>
                </a:solidFill>
              </a:rPr>
              <a:t> 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(16)Вот и всё. (17)Десяток раскрашенных фотографий, этнографические документы. (18)Этим исчерпана жизнь художника.</a:t>
            </a:r>
          </a:p>
          <a:p>
            <a:r>
              <a:rPr lang="ru-RU" sz="2000" dirty="0"/>
              <a:t> 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00364" y="1928802"/>
            <a:ext cx="3071834" cy="2143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стеклянная</a:t>
            </a:r>
            <a:endParaRPr lang="ru-RU" sz="2800" b="1" dirty="0"/>
          </a:p>
          <a:p>
            <a:pPr algn="ctr"/>
            <a:endParaRPr lang="ru-RU" dirty="0"/>
          </a:p>
        </p:txBody>
      </p:sp>
      <p:sp>
        <p:nvSpPr>
          <p:cNvPr id="3" name="Блок-схема: сохраненные данные 2"/>
          <p:cNvSpPr/>
          <p:nvPr/>
        </p:nvSpPr>
        <p:spPr>
          <a:xfrm rot="5400000">
            <a:off x="3607587" y="-3107577"/>
            <a:ext cx="2000264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Из </a:t>
            </a:r>
            <a:r>
              <a:rPr lang="ru-RU" sz="2400" b="1" dirty="0">
                <a:solidFill>
                  <a:srgbClr val="7030A0"/>
                </a:solidFill>
              </a:rPr>
              <a:t>предложений 28—33 выпишите слово, в котором правописание суффикса не определяется общим правилом (является исключением).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 </a:t>
            </a:r>
          </a:p>
          <a:p>
            <a:endParaRPr lang="ru-RU" sz="2000" b="1" dirty="0"/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6200000">
            <a:off x="3071790" y="785806"/>
            <a:ext cx="3071858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(</a:t>
            </a:r>
            <a:r>
              <a:rPr lang="ru-RU" b="1" dirty="0">
                <a:solidFill>
                  <a:srgbClr val="7030A0"/>
                </a:solidFill>
              </a:rPr>
              <a:t>28)Постепенно Лёша понял, что оркестр исполняет не такую уж трудную мелодию, что в ней возможны некоторые вольности и что он, Лёша, тоже вполне на уровне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– (29)А почему ты на уроках всё время в окно смотришь? – спросила Женя и подошла к Лёшиному окну. – (30)Что ты там увидел</a:t>
            </a:r>
            <a:r>
              <a:rPr lang="ru-RU" b="1" dirty="0" smtClean="0">
                <a:solidFill>
                  <a:srgbClr val="7030A0"/>
                </a:solidFill>
              </a:rPr>
              <a:t>?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(31)Лёша встал с Женей рядом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(32)Из окна им был виден большой открытый павильон «Фрукты –овощи», расположившийся на другой стороне улицы. (33)Рядом отражала ослепительную синеву осеннего неба стеклянная телефонная будка.</a:t>
            </a:r>
          </a:p>
          <a:p>
            <a:pPr algn="ctr"/>
            <a:endParaRPr lang="ru-RU" sz="1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00364" y="1928802"/>
            <a:ext cx="3071834" cy="2143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укреплёнными</a:t>
            </a:r>
          </a:p>
          <a:p>
            <a:pPr algn="ctr"/>
            <a:endParaRPr lang="ru-RU" dirty="0"/>
          </a:p>
        </p:txBody>
      </p:sp>
      <p:sp>
        <p:nvSpPr>
          <p:cNvPr id="3" name="Блок-схема: сохраненные данные 2"/>
          <p:cNvSpPr/>
          <p:nvPr/>
        </p:nvSpPr>
        <p:spPr>
          <a:xfrm rot="5400000">
            <a:off x="3607587" y="-3107577"/>
            <a:ext cx="2000264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Из предложений 1—3 выпишите слово, в котором правописание суффикса определяется правилом: «В полных страдательных причастиях прошедшего времени пишется НН».</a:t>
            </a:r>
          </a:p>
          <a:p>
            <a:endParaRPr lang="ru-RU" sz="2000" b="1" dirty="0"/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6200000">
            <a:off x="3071790" y="785806"/>
            <a:ext cx="3071858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(</a:t>
            </a:r>
            <a:r>
              <a:rPr lang="ru-RU" sz="2000" b="1" dirty="0">
                <a:solidFill>
                  <a:srgbClr val="7030A0"/>
                </a:solidFill>
              </a:rPr>
              <a:t>1)От модели атома с серебристым ядром и укреплёнными на проволочных орбитах электронами веяло космосом, электронной музыкой и фантастическими романами.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(2)Модель стояла на покосившейся полке, которую поддерживала Зиночка </a:t>
            </a:r>
            <a:r>
              <a:rPr lang="ru-RU" sz="2000" b="1" dirty="0" err="1">
                <a:solidFill>
                  <a:srgbClr val="7030A0"/>
                </a:solidFill>
              </a:rPr>
              <a:t>Крючкова</a:t>
            </a:r>
            <a:r>
              <a:rPr lang="ru-RU" sz="2000" b="1" dirty="0">
                <a:solidFill>
                  <a:srgbClr val="7030A0"/>
                </a:solidFill>
              </a:rPr>
              <a:t>, очень маленькая и очень гордая девочка с острым личиком. (3)Вокруг неё на фоне стеклянных шкафов, схем и таблиц физического кабинета кипела бурная жизнь.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00364" y="1928802"/>
            <a:ext cx="3071834" cy="2143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сохраненные данные 2"/>
          <p:cNvSpPr/>
          <p:nvPr/>
        </p:nvSpPr>
        <p:spPr>
          <a:xfrm rot="5400000">
            <a:off x="3607587" y="-3107577"/>
            <a:ext cx="2000264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Из предложений 7—13 выпишите слово, в котором правописание суффикса определяется правилом: «В прилагательных, образованных с помощью суффикса -Н- от существительных с основой на Н, пишется НН».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 </a:t>
            </a:r>
          </a:p>
          <a:p>
            <a:endParaRPr lang="ru-RU" sz="2000" b="1" dirty="0"/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6200000">
            <a:off x="3071790" y="785806"/>
            <a:ext cx="3071858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(</a:t>
            </a:r>
            <a:r>
              <a:rPr lang="ru-RU" sz="1600" b="1" dirty="0">
                <a:solidFill>
                  <a:srgbClr val="7030A0"/>
                </a:solidFill>
              </a:rPr>
              <a:t>7)</a:t>
            </a:r>
            <a:r>
              <a:rPr lang="ru-RU" sz="1600" b="1" dirty="0" err="1">
                <a:solidFill>
                  <a:srgbClr val="7030A0"/>
                </a:solidFill>
              </a:rPr>
              <a:t>Лесневский</a:t>
            </a:r>
            <a:r>
              <a:rPr lang="ru-RU" sz="1600" b="1" dirty="0">
                <a:solidFill>
                  <a:srgbClr val="7030A0"/>
                </a:solidFill>
              </a:rPr>
              <a:t> сказал себе, что, если девушка спохватится и нагонит маршрутку, он вернёт ей утраченную вещь, даже получится, что он сберёг для неё телефон, а если не спохватится... (8)Что ж, не выбрасывать же его просто так</a:t>
            </a:r>
            <a:r>
              <a:rPr lang="ru-RU" sz="1600" b="1" dirty="0" smtClean="0">
                <a:solidFill>
                  <a:srgbClr val="7030A0"/>
                </a:solidFill>
              </a:rPr>
              <a:t>.(</a:t>
            </a:r>
            <a:r>
              <a:rPr lang="ru-RU" sz="1600" b="1" dirty="0">
                <a:solidFill>
                  <a:srgbClr val="7030A0"/>
                </a:solidFill>
              </a:rPr>
              <a:t>9)Лениво беседуя со своей полусонной совестью, он и сам было задремал и даже забыл, что у него в кармане лежит чужой телефон. (10)Очнуться его заставил звонок – тоненький писк, который издавали тщедушные динамики. (11)</a:t>
            </a:r>
            <a:r>
              <a:rPr lang="ru-RU" sz="1600" b="1" dirty="0" err="1">
                <a:solidFill>
                  <a:srgbClr val="7030A0"/>
                </a:solidFill>
              </a:rPr>
              <a:t>Лесневский</a:t>
            </a:r>
            <a:r>
              <a:rPr lang="ru-RU" sz="1600" b="1" dirty="0">
                <a:solidFill>
                  <a:srgbClr val="7030A0"/>
                </a:solidFill>
              </a:rPr>
              <a:t> посмотрел на телефон и дождался, когда он смолкнет. (12)Разбуженная совесть запоздало заворчала, что не нужно брать чужого, но в эту минуту послышался новый звонок. (13)Писк ещё тоньше, ещё жалобнее. </a:t>
            </a:r>
            <a:endParaRPr lang="ru-RU" sz="1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2018 конец\download (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14356"/>
            <a:ext cx="5715000" cy="1428750"/>
          </a:xfrm>
          <a:prstGeom prst="rect">
            <a:avLst/>
          </a:prstGeom>
          <a:noFill/>
        </p:spPr>
      </p:pic>
      <p:pic>
        <p:nvPicPr>
          <p:cNvPr id="1027" name="Picture 3" descr="D:\Documents and Settings\муртаза\Мои документы\2018 конец\download (1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143248"/>
            <a:ext cx="571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00364" y="1928802"/>
            <a:ext cx="3071834" cy="2143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задано</a:t>
            </a:r>
          </a:p>
          <a:p>
            <a:pPr algn="ctr"/>
            <a:endParaRPr lang="ru-RU" dirty="0"/>
          </a:p>
        </p:txBody>
      </p:sp>
      <p:sp>
        <p:nvSpPr>
          <p:cNvPr id="3" name="Блок-схема: сохраненные данные 2"/>
          <p:cNvSpPr/>
          <p:nvPr/>
        </p:nvSpPr>
        <p:spPr>
          <a:xfrm rot="5400000">
            <a:off x="3607587" y="-3107577"/>
            <a:ext cx="2000264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/>
              <a:t> </a:t>
            </a:r>
            <a:r>
              <a:rPr lang="ru-RU" sz="2000" b="1" dirty="0">
                <a:solidFill>
                  <a:srgbClr val="7030A0"/>
                </a:solidFill>
              </a:rPr>
              <a:t>Из предложений 9—15 выпишите слово, в котором правописание </a:t>
            </a:r>
            <a:r>
              <a:rPr lang="ru-RU" sz="2000" b="1" dirty="0" err="1" smtClean="0">
                <a:solidFill>
                  <a:srgbClr val="7030A0"/>
                </a:solidFill>
              </a:rPr>
              <a:t>суффиксаопределяется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правилом: «В кратком страдательном причастии прошедшего времени пишется Н».</a:t>
            </a:r>
          </a:p>
          <a:p>
            <a:endParaRPr lang="ru-RU" sz="2000" b="1" dirty="0"/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6200000">
            <a:off x="3071790" y="785806"/>
            <a:ext cx="3071858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– </a:t>
            </a:r>
            <a:r>
              <a:rPr lang="ru-RU" sz="2000" b="1" dirty="0">
                <a:solidFill>
                  <a:srgbClr val="7030A0"/>
                </a:solidFill>
              </a:rPr>
              <a:t>(9)Какое </a:t>
            </a:r>
            <a:r>
              <a:rPr lang="ru-RU" sz="2000" b="1" dirty="0" smtClean="0">
                <a:solidFill>
                  <a:srgbClr val="7030A0"/>
                </a:solidFill>
              </a:rPr>
              <a:t>стихотворение</a:t>
            </a:r>
            <a:r>
              <a:rPr lang="ru-RU" sz="2000" b="1" dirty="0">
                <a:solidFill>
                  <a:srgbClr val="7030A0"/>
                </a:solidFill>
              </a:rPr>
              <a:t>? (10)Меня же не было в школе, я болел.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(11)Она стала </a:t>
            </a:r>
            <a:r>
              <a:rPr lang="ru-RU" sz="2000" b="1" dirty="0" smtClean="0">
                <a:solidFill>
                  <a:srgbClr val="7030A0"/>
                </a:solidFill>
              </a:rPr>
              <a:t>листать классный журнал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– (</a:t>
            </a:r>
            <a:r>
              <a:rPr lang="ru-RU" sz="2000" b="1" dirty="0" smtClean="0">
                <a:solidFill>
                  <a:srgbClr val="7030A0"/>
                </a:solidFill>
              </a:rPr>
              <a:t>12)Совершенно </a:t>
            </a:r>
            <a:r>
              <a:rPr lang="ru-RU" sz="2000" b="1" dirty="0">
                <a:solidFill>
                  <a:srgbClr val="7030A0"/>
                </a:solidFill>
              </a:rPr>
              <a:t>верно, ты </a:t>
            </a:r>
            <a:r>
              <a:rPr lang="ru-RU" sz="2000" b="1" dirty="0" smtClean="0">
                <a:solidFill>
                  <a:srgbClr val="7030A0"/>
                </a:solidFill>
              </a:rPr>
              <a:t>отсутствовал</a:t>
            </a:r>
            <a:r>
              <a:rPr lang="ru-RU" sz="2000" b="1" dirty="0">
                <a:solidFill>
                  <a:srgbClr val="7030A0"/>
                </a:solidFill>
              </a:rPr>
              <a:t>, а </a:t>
            </a:r>
            <a:r>
              <a:rPr lang="ru-RU" sz="2000" b="1" dirty="0" smtClean="0">
                <a:solidFill>
                  <a:srgbClr val="7030A0"/>
                </a:solidFill>
              </a:rPr>
              <a:t>спросить </a:t>
            </a:r>
            <a:r>
              <a:rPr lang="ru-RU" sz="2000" b="1" dirty="0">
                <a:solidFill>
                  <a:srgbClr val="7030A0"/>
                </a:solidFill>
              </a:rPr>
              <a:t>у </a:t>
            </a:r>
            <a:r>
              <a:rPr lang="ru-RU" sz="2000" b="1" dirty="0" smtClean="0">
                <a:solidFill>
                  <a:srgbClr val="7030A0"/>
                </a:solidFill>
              </a:rPr>
              <a:t>товарищей</a:t>
            </a:r>
            <a:r>
              <a:rPr lang="ru-RU" sz="2000" b="1" dirty="0">
                <a:solidFill>
                  <a:srgbClr val="7030A0"/>
                </a:solidFill>
              </a:rPr>
              <a:t>, что </a:t>
            </a:r>
            <a:r>
              <a:rPr lang="ru-RU" sz="2000" b="1" dirty="0" smtClean="0">
                <a:solidFill>
                  <a:srgbClr val="7030A0"/>
                </a:solidFill>
              </a:rPr>
              <a:t>задано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smtClean="0">
                <a:solidFill>
                  <a:srgbClr val="7030A0"/>
                </a:solidFill>
              </a:rPr>
              <a:t>не догадался?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(13)И я нашёл выход. (14)О </a:t>
            </a:r>
            <a:r>
              <a:rPr lang="ru-RU" sz="2000" b="1" dirty="0" smtClean="0">
                <a:solidFill>
                  <a:srgbClr val="7030A0"/>
                </a:solidFill>
              </a:rPr>
              <a:t>домашних заданиях </a:t>
            </a:r>
            <a:r>
              <a:rPr lang="ru-RU" sz="2000" b="1" dirty="0">
                <a:solidFill>
                  <a:srgbClr val="7030A0"/>
                </a:solidFill>
              </a:rPr>
              <a:t>я </a:t>
            </a:r>
            <a:r>
              <a:rPr lang="ru-RU" sz="2000" b="1" dirty="0" smtClean="0">
                <a:solidFill>
                  <a:srgbClr val="7030A0"/>
                </a:solidFill>
              </a:rPr>
              <a:t>спрашивал </a:t>
            </a:r>
            <a:r>
              <a:rPr lang="ru-RU" sz="2000" b="1" dirty="0">
                <a:solidFill>
                  <a:srgbClr val="7030A0"/>
                </a:solidFill>
              </a:rPr>
              <a:t>у </a:t>
            </a:r>
            <a:r>
              <a:rPr lang="ru-RU" sz="2000" b="1" dirty="0" smtClean="0">
                <a:solidFill>
                  <a:srgbClr val="7030A0"/>
                </a:solidFill>
              </a:rPr>
              <a:t>Павлика</a:t>
            </a:r>
            <a:r>
              <a:rPr lang="ru-RU" sz="2000" b="1" dirty="0">
                <a:solidFill>
                  <a:srgbClr val="7030A0"/>
                </a:solidFill>
              </a:rPr>
              <a:t>, а он, </a:t>
            </a:r>
            <a:r>
              <a:rPr lang="ru-RU" sz="2000" b="1" dirty="0" smtClean="0">
                <a:solidFill>
                  <a:srgbClr val="7030A0"/>
                </a:solidFill>
              </a:rPr>
              <a:t>наверное</a:t>
            </a:r>
            <a:r>
              <a:rPr lang="ru-RU" sz="2000" b="1" dirty="0">
                <a:solidFill>
                  <a:srgbClr val="7030A0"/>
                </a:solidFill>
              </a:rPr>
              <a:t>, забыл. (15)Я так и </a:t>
            </a:r>
            <a:r>
              <a:rPr lang="ru-RU" sz="2000" b="1" dirty="0" smtClean="0">
                <a:solidFill>
                  <a:srgbClr val="7030A0"/>
                </a:solidFill>
              </a:rPr>
              <a:t>сказал </a:t>
            </a:r>
            <a:r>
              <a:rPr lang="ru-RU" sz="2000" b="1" dirty="0">
                <a:solidFill>
                  <a:srgbClr val="7030A0"/>
                </a:solidFill>
              </a:rPr>
              <a:t>Елене </a:t>
            </a:r>
            <a:r>
              <a:rPr lang="ru-RU" sz="2000" b="1" dirty="0" err="1" smtClean="0">
                <a:solidFill>
                  <a:srgbClr val="7030A0"/>
                </a:solidFill>
              </a:rPr>
              <a:t>Францевне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с лёгкой </a:t>
            </a:r>
            <a:r>
              <a:rPr lang="ru-RU" sz="2000" b="1" dirty="0" smtClean="0">
                <a:solidFill>
                  <a:srgbClr val="7030A0"/>
                </a:solidFill>
              </a:rPr>
              <a:t>усмешкой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smtClean="0">
                <a:solidFill>
                  <a:srgbClr val="7030A0"/>
                </a:solidFill>
              </a:rPr>
              <a:t>призывая </a:t>
            </a:r>
            <a:r>
              <a:rPr lang="ru-RU" sz="2000" b="1" dirty="0">
                <a:solidFill>
                  <a:srgbClr val="7030A0"/>
                </a:solidFill>
              </a:rPr>
              <a:t>и её </a:t>
            </a:r>
            <a:r>
              <a:rPr lang="ru-RU" sz="2000" b="1" dirty="0" smtClean="0">
                <a:solidFill>
                  <a:srgbClr val="7030A0"/>
                </a:solidFill>
              </a:rPr>
              <a:t>отнестись </a:t>
            </a:r>
            <a:r>
              <a:rPr lang="ru-RU" sz="2000" b="1" dirty="0">
                <a:solidFill>
                  <a:srgbClr val="7030A0"/>
                </a:solidFill>
              </a:rPr>
              <a:t>к </a:t>
            </a:r>
            <a:r>
              <a:rPr lang="ru-RU" sz="2000" b="1" dirty="0" smtClean="0">
                <a:solidFill>
                  <a:srgbClr val="7030A0"/>
                </a:solidFill>
              </a:rPr>
              <a:t>случившемуся юмористически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00364" y="1928802"/>
            <a:ext cx="3071834" cy="2143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услышанного</a:t>
            </a:r>
          </a:p>
          <a:p>
            <a:pPr algn="ctr"/>
            <a:endParaRPr lang="ru-RU" dirty="0"/>
          </a:p>
        </p:txBody>
      </p:sp>
      <p:sp>
        <p:nvSpPr>
          <p:cNvPr id="3" name="Блок-схема: сохраненные данные 2"/>
          <p:cNvSpPr/>
          <p:nvPr/>
        </p:nvSpPr>
        <p:spPr>
          <a:xfrm rot="5400000">
            <a:off x="3607587" y="-3107577"/>
            <a:ext cx="2000264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Из предложений 44—50 выпишите слово, в котором правописание суффикса определяется правилом: «В полных страдательных причастиях прошедшего времени пишется НН».</a:t>
            </a:r>
          </a:p>
          <a:p>
            <a:endParaRPr lang="ru-RU" sz="2000" b="1" dirty="0"/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6200000">
            <a:off x="3071790" y="785806"/>
            <a:ext cx="3071858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– </a:t>
            </a:r>
            <a:r>
              <a:rPr lang="ru-RU" b="1" dirty="0">
                <a:solidFill>
                  <a:srgbClr val="7030A0"/>
                </a:solidFill>
              </a:rPr>
              <a:t>(44)Ничего подобного она не думает, – вдруг вступился за Алёнку Васька. – (45)И вообще… (46)Она, может, даже не знает, что надо готовить номер, и танец, и группу поддержки? (47)Она же первый раз в лагере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</a:p>
          <a:p>
            <a:r>
              <a:rPr lang="ru-RU" b="1" dirty="0">
                <a:solidFill>
                  <a:srgbClr val="7030A0"/>
                </a:solidFill>
              </a:rPr>
              <a:t>(48)После этого случайно услышанного разговора я попыталась объяснить Алёнке, что такое конкурс красоты в нашем лагере, что от неё требуется, но она слушала нетерпеливо и рассеянно и наконец сказала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</a:p>
          <a:p>
            <a:r>
              <a:rPr lang="ru-RU" b="1" dirty="0">
                <a:solidFill>
                  <a:srgbClr val="7030A0"/>
                </a:solidFill>
              </a:rPr>
              <a:t>– (49)Маша, вы хотите кого-нибудь другого поставить? (50)Ну, пожалуйста, мне всё равно…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00364" y="1928802"/>
            <a:ext cx="3071834" cy="2143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разрисованы</a:t>
            </a:r>
          </a:p>
          <a:p>
            <a:pPr algn="ctr"/>
            <a:endParaRPr lang="ru-RU" sz="2400" b="1" dirty="0"/>
          </a:p>
        </p:txBody>
      </p:sp>
      <p:sp>
        <p:nvSpPr>
          <p:cNvPr id="3" name="Блок-схема: сохраненные данные 2"/>
          <p:cNvSpPr/>
          <p:nvPr/>
        </p:nvSpPr>
        <p:spPr>
          <a:xfrm rot="5400000">
            <a:off x="3607587" y="-3107577"/>
            <a:ext cx="2000264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Из предложений 1—6 выпишите слово, в котором правописание суффикса определяется правилом: «В кратких страдательных причастиях прошедшего времени пишется одна буква Н».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 </a:t>
            </a:r>
          </a:p>
          <a:p>
            <a:endParaRPr lang="ru-RU" sz="2000" b="1" dirty="0"/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6200000">
            <a:off x="3071790" y="785806"/>
            <a:ext cx="3071858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dirty="0">
                <a:solidFill>
                  <a:srgbClr val="7030A0"/>
                </a:solidFill>
              </a:rPr>
              <a:t>(</a:t>
            </a:r>
            <a:r>
              <a:rPr lang="ru-RU" b="1" dirty="0">
                <a:solidFill>
                  <a:srgbClr val="7030A0"/>
                </a:solidFill>
              </a:rPr>
              <a:t>1)Это была обыкновенная школьная тетрадка для рисования, найденная мною в куче мусора. (2)Все её страницы были разрисованы красками, прилежно, тщательно и трудолюбиво. (3)Я перевёртывал хрупкую на морозе бумагу, заиндевелые яркие и холодные наивные листы</a:t>
            </a:r>
            <a:r>
              <a:rPr lang="ru-RU" b="1" dirty="0" smtClean="0">
                <a:solidFill>
                  <a:srgbClr val="7030A0"/>
                </a:solidFill>
              </a:rPr>
              <a:t>.(</a:t>
            </a:r>
            <a:r>
              <a:rPr lang="ru-RU" b="1" dirty="0">
                <a:solidFill>
                  <a:srgbClr val="7030A0"/>
                </a:solidFill>
              </a:rPr>
              <a:t>4)И я рисовал когда-то – давно это было, – </a:t>
            </a:r>
            <a:r>
              <a:rPr lang="ru-RU" b="1" dirty="0" err="1">
                <a:solidFill>
                  <a:srgbClr val="7030A0"/>
                </a:solidFill>
              </a:rPr>
              <a:t>примостясь</a:t>
            </a:r>
            <a:r>
              <a:rPr lang="ru-RU" b="1" dirty="0">
                <a:solidFill>
                  <a:srgbClr val="7030A0"/>
                </a:solidFill>
              </a:rPr>
              <a:t> у керосиновой лампы на обеденном столе. (5)От прикосновения волшебных кисточек оживал мёртвый богатырь сказки, как бы спрыснутый живой водой. (6)Акварельные краски, похожие на женские пуговицы, лежали в белой жестяной коробке</a:t>
            </a:r>
            <a:r>
              <a:rPr lang="ru-RU" sz="2000" b="1" dirty="0"/>
              <a:t>.</a:t>
            </a:r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00364" y="1928802"/>
            <a:ext cx="3071834" cy="2143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нежданный</a:t>
            </a:r>
            <a:endParaRPr lang="ru-RU" sz="2800" b="1" dirty="0"/>
          </a:p>
          <a:p>
            <a:pPr algn="ctr"/>
            <a:endParaRPr lang="ru-RU" dirty="0"/>
          </a:p>
        </p:txBody>
      </p:sp>
      <p:sp>
        <p:nvSpPr>
          <p:cNvPr id="3" name="Блок-схема: сохраненные данные 2"/>
          <p:cNvSpPr/>
          <p:nvPr/>
        </p:nvSpPr>
        <p:spPr>
          <a:xfrm rot="5400000">
            <a:off x="3607587" y="-3107577"/>
            <a:ext cx="2000264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Из предложений 31—37 выпишите слово, в котором правописание суффикса не определяется общим правилом (является исключением).</a:t>
            </a: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6200000">
            <a:off x="3071790" y="785806"/>
            <a:ext cx="3071858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sz="1600" b="1" dirty="0">
                <a:solidFill>
                  <a:srgbClr val="7030A0"/>
                </a:solidFill>
              </a:rPr>
              <a:t>31)На дне котомки оказалась чистая тряпица, завязанная узлом, в которой лежал корж. (32)Она ничего не сказала и положила нежданный гостинец перед внуком.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(33)Радостный огонёк вспыхнул в его глазах. (34)Он проглотил слюну, предвкушая угощение, и протянул руку к коржу. (35)Но какое-то незнакомое чувство удержало его руку. (36)Это чувство оказалось сильнее голода, важнее хлеба</a:t>
            </a:r>
            <a:r>
              <a:rPr lang="ru-RU" sz="1600" b="1" dirty="0" smtClean="0">
                <a:solidFill>
                  <a:srgbClr val="7030A0"/>
                </a:solidFill>
              </a:rPr>
              <a:t>.(</a:t>
            </a:r>
            <a:r>
              <a:rPr lang="ru-RU" sz="1600" b="1" dirty="0">
                <a:solidFill>
                  <a:srgbClr val="7030A0"/>
                </a:solidFill>
              </a:rPr>
              <a:t>37)Коля сполз со скамейки и пошёл прочь... (38)Но через некоторое время он вернулся, взял со стола остывший корж, аккуратно завернул его в чистую тряпицу и положил в дедушкин сундук, где лежали старые сапоги, мешок с самосадом и штык, привезённый с прошлой войны.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00364" y="1928802"/>
            <a:ext cx="3071834" cy="2143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деревянный</a:t>
            </a:r>
            <a:endParaRPr lang="ru-RU" sz="2800" b="1" dirty="0"/>
          </a:p>
          <a:p>
            <a:pPr algn="ctr"/>
            <a:endParaRPr lang="ru-RU" dirty="0"/>
          </a:p>
        </p:txBody>
      </p:sp>
      <p:sp>
        <p:nvSpPr>
          <p:cNvPr id="3" name="Блок-схема: сохраненные данные 2"/>
          <p:cNvSpPr/>
          <p:nvPr/>
        </p:nvSpPr>
        <p:spPr>
          <a:xfrm rot="5400000">
            <a:off x="3607587" y="-3107577"/>
            <a:ext cx="2000264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Из предложений 20—23 выпишите слово, в котором правописание суффикса не определяется общим правилом (является исключением).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 </a:t>
            </a:r>
          </a:p>
          <a:p>
            <a:endParaRPr lang="ru-RU" sz="2000" b="1" dirty="0"/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6200000">
            <a:off x="3071790" y="785806"/>
            <a:ext cx="3071858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(</a:t>
            </a:r>
            <a:r>
              <a:rPr lang="ru-RU" sz="2000" b="1" dirty="0">
                <a:solidFill>
                  <a:srgbClr val="7030A0"/>
                </a:solidFill>
              </a:rPr>
              <a:t>20)Но вдруг в борьбе кто-то опрокинул деревянный домик. (21)Две маленькие испуганные </a:t>
            </a:r>
            <a:r>
              <a:rPr lang="ru-RU" sz="2000" b="1" dirty="0" err="1">
                <a:solidFill>
                  <a:srgbClr val="7030A0"/>
                </a:solidFill>
              </a:rPr>
              <a:t>росомашки</a:t>
            </a:r>
            <a:r>
              <a:rPr lang="ru-RU" sz="2000" b="1" dirty="0">
                <a:solidFill>
                  <a:srgbClr val="7030A0"/>
                </a:solidFill>
              </a:rPr>
              <a:t> остались совсем без прикрытия. (22)Жаждущие добычи волки уже готовы были схватить их, но мать успела закрыть собой детёнышей. (23)Она всем телом легла на малышей и, с какой бы стороны ни старались их схватить волки, моментально поворачивалась и встречала их оскаленной пастью.</a:t>
            </a:r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00364" y="1928802"/>
            <a:ext cx="3071834" cy="2143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озабоченно</a:t>
            </a:r>
          </a:p>
          <a:p>
            <a:pPr algn="ctr"/>
            <a:endParaRPr lang="ru-RU" dirty="0"/>
          </a:p>
        </p:txBody>
      </p:sp>
      <p:sp>
        <p:nvSpPr>
          <p:cNvPr id="3" name="Блок-схема: сохраненные данные 2"/>
          <p:cNvSpPr/>
          <p:nvPr/>
        </p:nvSpPr>
        <p:spPr>
          <a:xfrm rot="5400000">
            <a:off x="3607587" y="-3107577"/>
            <a:ext cx="2000264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Из предложений 20—27 выпишите слово, в котором правописание суффикса определяется правилом: «В наречии на -о(-е) пишется столько же Н, сколько в слове, от которого оно образовано».</a:t>
            </a:r>
          </a:p>
          <a:p>
            <a:pPr algn="ctr"/>
            <a:endParaRPr lang="ru-RU" sz="2000" b="1" dirty="0"/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6200000">
            <a:off x="3071790" y="785806"/>
            <a:ext cx="3071858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400" b="1" dirty="0">
                <a:solidFill>
                  <a:srgbClr val="7030A0"/>
                </a:solidFill>
              </a:rPr>
              <a:t>– (20)Ну как там наша Нина? (21)Спасут ли... вот горе</a:t>
            </a:r>
            <a:r>
              <a:rPr lang="ru-RU" sz="1400" b="1" dirty="0" smtClean="0">
                <a:solidFill>
                  <a:srgbClr val="7030A0"/>
                </a:solidFill>
              </a:rPr>
              <a:t>!</a:t>
            </a:r>
            <a:r>
              <a:rPr lang="ru-RU" sz="1400" b="1" dirty="0">
                <a:solidFill>
                  <a:srgbClr val="7030A0"/>
                </a:solidFill>
              </a:rPr>
              <a:t> </a:t>
            </a:r>
          </a:p>
          <a:p>
            <a:r>
              <a:rPr lang="ru-RU" sz="1400" b="1" dirty="0">
                <a:solidFill>
                  <a:srgbClr val="7030A0"/>
                </a:solidFill>
              </a:rPr>
              <a:t>(22)Разве так не бывает, что судьба одного человека, доселе никому не известного, вдруг становится средоточием всеобщего сострадания, и множество людей озабоченно следят за чужой судьбой, которая их волнует и в которой подчас выражена судьба многих</a:t>
            </a:r>
            <a:r>
              <a:rPr lang="ru-RU" sz="1400" b="1" dirty="0" smtClean="0">
                <a:solidFill>
                  <a:srgbClr val="7030A0"/>
                </a:solidFill>
              </a:rPr>
              <a:t>.</a:t>
            </a:r>
            <a:r>
              <a:rPr lang="ru-RU" sz="1400" b="1" dirty="0">
                <a:solidFill>
                  <a:srgbClr val="7030A0"/>
                </a:solidFill>
              </a:rPr>
              <a:t> </a:t>
            </a:r>
          </a:p>
          <a:p>
            <a:r>
              <a:rPr lang="ru-RU" sz="1400" b="1" dirty="0">
                <a:solidFill>
                  <a:srgbClr val="7030A0"/>
                </a:solidFill>
              </a:rPr>
              <a:t>(23)</a:t>
            </a:r>
            <a:r>
              <a:rPr lang="ru-RU" sz="1400" b="1" dirty="0" err="1">
                <a:solidFill>
                  <a:srgbClr val="7030A0"/>
                </a:solidFill>
              </a:rPr>
              <a:t>Чуянов</a:t>
            </a:r>
            <a:r>
              <a:rPr lang="ru-RU" sz="1400" b="1" dirty="0">
                <a:solidFill>
                  <a:srgbClr val="7030A0"/>
                </a:solidFill>
              </a:rPr>
              <a:t> приехал. (24)Воронин ещё издали крикнул ему</a:t>
            </a:r>
            <a:r>
              <a:rPr lang="ru-RU" sz="1400" b="1" dirty="0" smtClean="0">
                <a:solidFill>
                  <a:srgbClr val="7030A0"/>
                </a:solidFill>
              </a:rPr>
              <a:t>:</a:t>
            </a:r>
            <a:r>
              <a:rPr lang="ru-RU" sz="1400" b="1" dirty="0">
                <a:solidFill>
                  <a:srgbClr val="7030A0"/>
                </a:solidFill>
              </a:rPr>
              <a:t> </a:t>
            </a:r>
          </a:p>
          <a:p>
            <a:r>
              <a:rPr lang="ru-RU" sz="1400" b="1" dirty="0">
                <a:solidFill>
                  <a:srgbClr val="7030A0"/>
                </a:solidFill>
              </a:rPr>
              <a:t>– (25)Не подходи близко! (26)Стена вот-вот </a:t>
            </a:r>
            <a:r>
              <a:rPr lang="ru-RU" sz="1400" b="1" dirty="0" smtClean="0">
                <a:solidFill>
                  <a:srgbClr val="7030A0"/>
                </a:solidFill>
              </a:rPr>
              <a:t>рухнет…</a:t>
            </a:r>
            <a:r>
              <a:rPr lang="ru-RU" sz="1400" b="1" dirty="0">
                <a:solidFill>
                  <a:srgbClr val="7030A0"/>
                </a:solidFill>
              </a:rPr>
              <a:t> </a:t>
            </a:r>
          </a:p>
          <a:p>
            <a:r>
              <a:rPr lang="ru-RU" sz="1400" b="1" dirty="0">
                <a:solidFill>
                  <a:srgbClr val="7030A0"/>
                </a:solidFill>
              </a:rPr>
              <a:t>(27)Нина Петрунина лежала спокойно, и </a:t>
            </a:r>
            <a:r>
              <a:rPr lang="ru-RU" sz="1400" b="1" dirty="0" err="1">
                <a:solidFill>
                  <a:srgbClr val="7030A0"/>
                </a:solidFill>
              </a:rPr>
              <a:t>Чуянов</a:t>
            </a:r>
            <a:r>
              <a:rPr lang="ru-RU" sz="1400" b="1" dirty="0">
                <a:solidFill>
                  <a:srgbClr val="7030A0"/>
                </a:solidFill>
              </a:rPr>
              <a:t> до конца жизни не забыл её прекрасного лица, веера её золотистых волос, а ноги девушки, уже раздробленные, покоились под громадной и многотонной массой полуразрушенной заводской стены, которая едва-едва держалась. </a:t>
            </a:r>
            <a:endParaRPr lang="ru-RU" sz="12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00364" y="1928802"/>
            <a:ext cx="3071834" cy="2143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длинными</a:t>
            </a:r>
          </a:p>
          <a:p>
            <a:pPr algn="ctr"/>
            <a:endParaRPr lang="ru-RU" dirty="0"/>
          </a:p>
        </p:txBody>
      </p:sp>
      <p:sp>
        <p:nvSpPr>
          <p:cNvPr id="3" name="Блок-схема: сохраненные данные 2"/>
          <p:cNvSpPr/>
          <p:nvPr/>
        </p:nvSpPr>
        <p:spPr>
          <a:xfrm rot="5400000">
            <a:off x="3607587" y="-3107577"/>
            <a:ext cx="2000264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Из предложений 1—5 выпишите слово, в котором правописание суффикса определяется правилом: «В прилагательных, образованных с помощью суффикса -Н- от существительных с основой на Н, пишется НН».</a:t>
            </a:r>
          </a:p>
          <a:p>
            <a:endParaRPr lang="ru-RU" sz="2000" b="1" dirty="0"/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6200000">
            <a:off x="3071790" y="785806"/>
            <a:ext cx="3071858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1)Школьники </a:t>
            </a:r>
            <a:r>
              <a:rPr lang="ru-RU" b="1" dirty="0">
                <a:solidFill>
                  <a:srgbClr val="7030A0"/>
                </a:solidFill>
              </a:rPr>
              <a:t>смотрели на избиение совершенно спокойно. (2)Они всегда смотрели так, если били кого-то, до кого другим не было никакого дела. (3)И только появление «бесноватой» пробудило в них интерес. (4)Спортивный интерес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</a:p>
          <a:p>
            <a:r>
              <a:rPr lang="ru-RU" b="1" dirty="0">
                <a:solidFill>
                  <a:srgbClr val="7030A0"/>
                </a:solidFill>
              </a:rPr>
              <a:t>(5)Год назад, когда она переводилась в эту школу, Агния была хрупкой милой девочкой с потрясающими длинными медово-русыми волосами, похожей на принцессу настолько, насколько может быть похожей на принцессу девчонка, не отличающаяся благонравным характером.</a:t>
            </a:r>
          </a:p>
          <a:p>
            <a:r>
              <a:rPr lang="ru-RU" b="1" dirty="0">
                <a:solidFill>
                  <a:srgbClr val="7030A0"/>
                </a:solidFill>
              </a:rPr>
              <a:t> 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00364" y="1928802"/>
            <a:ext cx="3071834" cy="2143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ценное</a:t>
            </a:r>
            <a:endParaRPr lang="ru-RU" sz="4800" b="1" dirty="0"/>
          </a:p>
          <a:p>
            <a:pPr algn="ctr"/>
            <a:endParaRPr lang="ru-RU" dirty="0"/>
          </a:p>
        </p:txBody>
      </p:sp>
      <p:sp>
        <p:nvSpPr>
          <p:cNvPr id="3" name="Блок-схема: сохраненные данные 2"/>
          <p:cNvSpPr/>
          <p:nvPr/>
        </p:nvSpPr>
        <p:spPr>
          <a:xfrm rot="5400000">
            <a:off x="3607587" y="-3107577"/>
            <a:ext cx="2000264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ru-RU" sz="2000" dirty="0"/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Из предложений 22—26 выпишите слово, в котором правописание суффикса определяется правилом: «В прилагательных, образованных с помощью суффикса -Н- от существительных с основой на Н, пишется НН».</a:t>
            </a:r>
          </a:p>
          <a:p>
            <a:r>
              <a:rPr lang="ru-RU" sz="2000" dirty="0"/>
              <a:t> </a:t>
            </a:r>
          </a:p>
          <a:p>
            <a:endParaRPr lang="ru-RU" sz="2000" b="1" dirty="0"/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6200000">
            <a:off x="3071790" y="785806"/>
            <a:ext cx="3071858" cy="864399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2400" b="1" dirty="0">
                <a:solidFill>
                  <a:srgbClr val="7030A0"/>
                </a:solidFill>
              </a:rPr>
              <a:t>– (22)А что будет с </a:t>
            </a:r>
            <a:r>
              <a:rPr lang="ru-RU" sz="2400" b="1" dirty="0" err="1">
                <a:solidFill>
                  <a:srgbClr val="7030A0"/>
                </a:solidFill>
              </a:rPr>
              <a:t>капалухой</a:t>
            </a:r>
            <a:r>
              <a:rPr lang="ru-RU" sz="2400" b="1" dirty="0">
                <a:solidFill>
                  <a:srgbClr val="7030A0"/>
                </a:solidFill>
              </a:rPr>
              <a:t>? (23)Вы поглядите на неё</a:t>
            </a:r>
            <a:r>
              <a:rPr lang="ru-RU" sz="2400" b="1" dirty="0" smtClean="0">
                <a:solidFill>
                  <a:srgbClr val="7030A0"/>
                </a:solidFill>
              </a:rPr>
              <a:t>!</a:t>
            </a:r>
            <a:r>
              <a:rPr lang="ru-RU" sz="2400" b="1" dirty="0">
                <a:solidFill>
                  <a:srgbClr val="7030A0"/>
                </a:solidFill>
              </a:rPr>
              <a:t> 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(24)</a:t>
            </a:r>
            <a:r>
              <a:rPr lang="ru-RU" sz="2400" b="1" dirty="0" err="1">
                <a:solidFill>
                  <a:srgbClr val="7030A0"/>
                </a:solidFill>
              </a:rPr>
              <a:t>Капалуха</a:t>
            </a:r>
            <a:r>
              <a:rPr lang="ru-RU" sz="2400" b="1" dirty="0">
                <a:solidFill>
                  <a:srgbClr val="7030A0"/>
                </a:solidFill>
              </a:rPr>
              <a:t> металась в стороне. (25)Крылья у неё всё ещё разброшены, и она мела ими землю. (26)На гнезде она сидела с распущенными крыльями, прикрывала своих будущих детей, сохраняя для них ценное тепло. 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1120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7</cp:revision>
  <dcterms:created xsi:type="dcterms:W3CDTF">2019-04-02T05:30:27Z</dcterms:created>
  <dcterms:modified xsi:type="dcterms:W3CDTF">2019-04-02T07:03:48Z</dcterms:modified>
</cp:coreProperties>
</file>