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FF3399">
                <a:alpha val="25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61B8-9648-4921-A2AB-3832856456D7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95ED6-FB54-4069-9A3D-1771E49455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7.xml"/><Relationship Id="rId18" Type="http://schemas.openxmlformats.org/officeDocument/2006/relationships/slide" Target="slide22.xml"/><Relationship Id="rId3" Type="http://schemas.openxmlformats.org/officeDocument/2006/relationships/slide" Target="slide3.xml"/><Relationship Id="rId21" Type="http://schemas.openxmlformats.org/officeDocument/2006/relationships/slide" Target="slide9.xml"/><Relationship Id="rId7" Type="http://schemas.openxmlformats.org/officeDocument/2006/relationships/slide" Target="slide11.xml"/><Relationship Id="rId12" Type="http://schemas.openxmlformats.org/officeDocument/2006/relationships/slide" Target="slide16.xml"/><Relationship Id="rId17" Type="http://schemas.openxmlformats.org/officeDocument/2006/relationships/slide" Target="slide21.xml"/><Relationship Id="rId2" Type="http://schemas.openxmlformats.org/officeDocument/2006/relationships/image" Target="../media/image2.jpeg"/><Relationship Id="rId16" Type="http://schemas.openxmlformats.org/officeDocument/2006/relationships/slide" Target="slide20.xml"/><Relationship Id="rId20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5.xml"/><Relationship Id="rId5" Type="http://schemas.openxmlformats.org/officeDocument/2006/relationships/slide" Target="slide5.xml"/><Relationship Id="rId15" Type="http://schemas.openxmlformats.org/officeDocument/2006/relationships/slide" Target="slide19.xml"/><Relationship Id="rId10" Type="http://schemas.openxmlformats.org/officeDocument/2006/relationships/slide" Target="slide14.xml"/><Relationship Id="rId19" Type="http://schemas.openxmlformats.org/officeDocument/2006/relationships/slide" Target="slide7.xml"/><Relationship Id="rId4" Type="http://schemas.openxmlformats.org/officeDocument/2006/relationships/slide" Target="slide4.xml"/><Relationship Id="rId9" Type="http://schemas.openxmlformats.org/officeDocument/2006/relationships/slide" Target="slide13.xml"/><Relationship Id="rId14" Type="http://schemas.openxmlformats.org/officeDocument/2006/relationships/slide" Target="slide18.xml"/><Relationship Id="rId22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сура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643998" cy="585791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6334780"/>
            <a:ext cx="620907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Лев Николаевич Толстой «После бала»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Главный герой учился в:</a:t>
            </a:r>
            <a:br>
              <a:rPr lang="ru-RU" sz="4800" b="1" dirty="0" smtClean="0"/>
            </a:br>
            <a:endParaRPr lang="ru-RU" sz="48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университете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Что особенно умиляет автора во внешности полковника на балу: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</a:rPr>
              <a:t>сапоги</a:t>
            </a:r>
            <a:endParaRPr lang="ru-RU" sz="8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 smtClean="0"/>
          </a:p>
          <a:p>
            <a:pPr algn="ctr"/>
            <a:r>
              <a:rPr lang="ru-RU" sz="5400" b="1" dirty="0" smtClean="0"/>
              <a:t>Первый </a:t>
            </a:r>
            <a:r>
              <a:rPr lang="ru-RU" sz="5400" b="1" dirty="0" smtClean="0"/>
              <a:t>танец на балу Варенька танцует с:</a:t>
            </a:r>
            <a:br>
              <a:rPr lang="ru-RU" sz="5400" b="1" dirty="0" smtClean="0"/>
            </a:br>
            <a:endParaRPr lang="ru-RU" sz="5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инженером Анисимовым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Сколько лет Вареньке:</a:t>
            </a:r>
            <a:br>
              <a:rPr lang="ru-RU" sz="6000" b="1" dirty="0" smtClean="0"/>
            </a:br>
            <a:endParaRPr lang="ru-RU" sz="60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0070C0"/>
                </a:solidFill>
              </a:rPr>
              <a:t>18</a:t>
            </a:r>
            <a:endParaRPr lang="ru-RU" sz="115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Девушку, в которую влюблен главный герой, зовут:</a:t>
            </a:r>
            <a:br>
              <a:rPr lang="ru-RU" sz="4800" b="1" dirty="0" smtClean="0"/>
            </a:br>
            <a:endParaRPr lang="ru-RU" sz="48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</a:rPr>
              <a:t>Варенька</a:t>
            </a:r>
            <a:endParaRPr lang="ru-RU" sz="72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/>
          </a:p>
          <a:p>
            <a:pPr algn="ctr"/>
            <a:r>
              <a:rPr lang="ru-RU" sz="4000" b="1" dirty="0" smtClean="0"/>
              <a:t>Отражение </a:t>
            </a:r>
            <a:r>
              <a:rPr lang="ru-RU" sz="4000" b="1" dirty="0" smtClean="0"/>
              <a:t>какой исторической эпохи описано в произведении «После бала»:</a:t>
            </a:r>
            <a:br>
              <a:rPr lang="ru-RU" sz="4000" b="1" dirty="0" smtClean="0"/>
            </a:br>
            <a:endParaRPr lang="ru-RU" sz="4000" b="1" dirty="0" smtClean="0"/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правления Николая I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Произведение Толстого «После бала» было создано в этом году:</a:t>
            </a:r>
            <a:br>
              <a:rPr lang="ru-RU" sz="4400" b="1" dirty="0" smtClean="0"/>
            </a:br>
            <a:endParaRPr lang="ru-RU" sz="4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0070C0"/>
                </a:solidFill>
              </a:rPr>
              <a:t>1903</a:t>
            </a:r>
            <a:endParaRPr lang="ru-RU" sz="80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Кому из героев принадлежат следующие слова: “…Братцы, помилосердствуйте…”: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</a:rPr>
              <a:t>татарину</a:t>
            </a:r>
            <a:endParaRPr lang="ru-RU" sz="72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 smtClean="0"/>
          </a:p>
          <a:p>
            <a:pPr algn="ctr"/>
            <a:r>
              <a:rPr lang="ru-RU" sz="5400" b="1" dirty="0" smtClean="0"/>
              <a:t>Татарина </a:t>
            </a:r>
            <a:r>
              <a:rPr lang="ru-RU" sz="5400" b="1" dirty="0" smtClean="0"/>
              <a:t>наказывают шпицрутенами за:</a:t>
            </a:r>
            <a:br>
              <a:rPr lang="ru-RU" sz="5400" b="1" dirty="0" smtClean="0"/>
            </a:br>
            <a:endParaRPr lang="ru-RU" sz="5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70C0"/>
                </a:solidFill>
              </a:rPr>
              <a:t>побег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Петр Владиславович-это:</a:t>
            </a:r>
            <a:br>
              <a:rPr lang="ru-RU" sz="5400" b="1" dirty="0" smtClean="0"/>
            </a:br>
            <a:endParaRPr lang="ru-RU" sz="5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отец Вареньки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10148249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7143800" cy="6429420"/>
          </a:xfrm>
          <a:prstGeom prst="rect">
            <a:avLst/>
          </a:prstGeom>
          <a:noFill/>
        </p:spPr>
      </p:pic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42844" y="214290"/>
            <a:ext cx="2285984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</a:t>
            </a:r>
            <a:endParaRPr lang="ru-RU" sz="8000" b="1" dirty="0"/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2357422" y="214290"/>
            <a:ext cx="2143140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</a:t>
            </a:r>
            <a:endParaRPr lang="ru-RU" sz="8000" b="1" dirty="0"/>
          </a:p>
        </p:txBody>
      </p:sp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4500562" y="214290"/>
            <a:ext cx="2286016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3</a:t>
            </a:r>
            <a:endParaRPr lang="ru-RU" sz="8000" b="1" dirty="0"/>
          </a:p>
        </p:txBody>
      </p:sp>
      <p:sp>
        <p:nvSpPr>
          <p:cNvPr id="7" name="Прямоугольник 6">
            <a:hlinkClick r:id="rId6" action="ppaction://hlinksldjump"/>
          </p:cNvPr>
          <p:cNvSpPr/>
          <p:nvPr/>
        </p:nvSpPr>
        <p:spPr>
          <a:xfrm>
            <a:off x="6786578" y="214290"/>
            <a:ext cx="2214578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4</a:t>
            </a:r>
            <a:endParaRPr lang="ru-RU" sz="8000" b="1" dirty="0"/>
          </a:p>
        </p:txBody>
      </p:sp>
      <p:sp>
        <p:nvSpPr>
          <p:cNvPr id="8" name="Прямоугольник 7">
            <a:hlinkClick r:id="rId7" action="ppaction://hlinksldjump"/>
          </p:cNvPr>
          <p:cNvSpPr/>
          <p:nvPr/>
        </p:nvSpPr>
        <p:spPr>
          <a:xfrm>
            <a:off x="142844" y="2857496"/>
            <a:ext cx="2285984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9</a:t>
            </a:r>
            <a:endParaRPr lang="ru-RU" sz="8000" b="1" dirty="0"/>
          </a:p>
        </p:txBody>
      </p:sp>
      <p:sp>
        <p:nvSpPr>
          <p:cNvPr id="9" name="Прямоугольник 8">
            <a:hlinkClick r:id="rId8" action="ppaction://hlinksldjump"/>
          </p:cNvPr>
          <p:cNvSpPr/>
          <p:nvPr/>
        </p:nvSpPr>
        <p:spPr>
          <a:xfrm>
            <a:off x="2357422" y="2857496"/>
            <a:ext cx="2143140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10</a:t>
            </a:r>
            <a:endParaRPr lang="ru-RU" sz="8000" b="1" dirty="0"/>
          </a:p>
        </p:txBody>
      </p:sp>
      <p:sp>
        <p:nvSpPr>
          <p:cNvPr id="10" name="Прямоугольник 9">
            <a:hlinkClick r:id="rId9" action="ppaction://hlinksldjump"/>
          </p:cNvPr>
          <p:cNvSpPr/>
          <p:nvPr/>
        </p:nvSpPr>
        <p:spPr>
          <a:xfrm>
            <a:off x="4500562" y="2857496"/>
            <a:ext cx="2286016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11</a:t>
            </a:r>
            <a:endParaRPr lang="ru-RU" sz="8000" b="1" dirty="0"/>
          </a:p>
        </p:txBody>
      </p:sp>
      <p:sp>
        <p:nvSpPr>
          <p:cNvPr id="11" name="Прямоугольник 10">
            <a:hlinkClick r:id="rId10" action="ppaction://hlinksldjump"/>
          </p:cNvPr>
          <p:cNvSpPr/>
          <p:nvPr/>
        </p:nvSpPr>
        <p:spPr>
          <a:xfrm>
            <a:off x="6786578" y="2857496"/>
            <a:ext cx="2214578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12</a:t>
            </a:r>
            <a:endParaRPr lang="ru-RU" sz="8000" b="1" dirty="0"/>
          </a:p>
        </p:txBody>
      </p:sp>
      <p:sp>
        <p:nvSpPr>
          <p:cNvPr id="12" name="Прямоугольник 11">
            <a:hlinkClick r:id="rId11" action="ppaction://hlinksldjump"/>
          </p:cNvPr>
          <p:cNvSpPr/>
          <p:nvPr/>
        </p:nvSpPr>
        <p:spPr>
          <a:xfrm>
            <a:off x="142844" y="4143380"/>
            <a:ext cx="2285984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13</a:t>
            </a:r>
            <a:endParaRPr lang="ru-RU" sz="8000" b="1" dirty="0"/>
          </a:p>
        </p:txBody>
      </p:sp>
      <p:sp>
        <p:nvSpPr>
          <p:cNvPr id="13" name="Прямоугольник 12">
            <a:hlinkClick r:id="rId12" action="ppaction://hlinksldjump"/>
          </p:cNvPr>
          <p:cNvSpPr/>
          <p:nvPr/>
        </p:nvSpPr>
        <p:spPr>
          <a:xfrm>
            <a:off x="2357422" y="4143380"/>
            <a:ext cx="2143140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14</a:t>
            </a:r>
            <a:endParaRPr lang="ru-RU" sz="8000" b="1" dirty="0"/>
          </a:p>
        </p:txBody>
      </p:sp>
      <p:sp>
        <p:nvSpPr>
          <p:cNvPr id="14" name="Прямоугольник 13">
            <a:hlinkClick r:id="rId13" action="ppaction://hlinksldjump"/>
          </p:cNvPr>
          <p:cNvSpPr/>
          <p:nvPr/>
        </p:nvSpPr>
        <p:spPr>
          <a:xfrm>
            <a:off x="4500562" y="4143380"/>
            <a:ext cx="2286016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15</a:t>
            </a:r>
            <a:endParaRPr lang="ru-RU" sz="8000" b="1" dirty="0"/>
          </a:p>
        </p:txBody>
      </p:sp>
      <p:sp>
        <p:nvSpPr>
          <p:cNvPr id="15" name="Прямоугольник 14">
            <a:hlinkClick r:id="rId14" action="ppaction://hlinksldjump"/>
          </p:cNvPr>
          <p:cNvSpPr/>
          <p:nvPr/>
        </p:nvSpPr>
        <p:spPr>
          <a:xfrm>
            <a:off x="6786578" y="4143380"/>
            <a:ext cx="2214578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16</a:t>
            </a:r>
            <a:endParaRPr lang="ru-RU" sz="8000" b="1" dirty="0"/>
          </a:p>
        </p:txBody>
      </p:sp>
      <p:sp>
        <p:nvSpPr>
          <p:cNvPr id="16" name="Прямоугольник 15">
            <a:hlinkClick r:id="rId15" action="ppaction://hlinksldjump"/>
          </p:cNvPr>
          <p:cNvSpPr/>
          <p:nvPr/>
        </p:nvSpPr>
        <p:spPr>
          <a:xfrm>
            <a:off x="142844" y="5429264"/>
            <a:ext cx="2285984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17</a:t>
            </a:r>
            <a:endParaRPr lang="ru-RU" sz="8000" b="1" dirty="0"/>
          </a:p>
        </p:txBody>
      </p:sp>
      <p:sp>
        <p:nvSpPr>
          <p:cNvPr id="17" name="Прямоугольник 16">
            <a:hlinkClick r:id="rId16" action="ppaction://hlinksldjump"/>
          </p:cNvPr>
          <p:cNvSpPr/>
          <p:nvPr/>
        </p:nvSpPr>
        <p:spPr>
          <a:xfrm>
            <a:off x="2357422" y="5429264"/>
            <a:ext cx="2143140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18</a:t>
            </a:r>
            <a:endParaRPr lang="ru-RU" sz="8000" b="1" dirty="0"/>
          </a:p>
        </p:txBody>
      </p:sp>
      <p:sp>
        <p:nvSpPr>
          <p:cNvPr id="18" name="Прямоугольник 17">
            <a:hlinkClick r:id="rId17" action="ppaction://hlinksldjump"/>
          </p:cNvPr>
          <p:cNvSpPr/>
          <p:nvPr/>
        </p:nvSpPr>
        <p:spPr>
          <a:xfrm>
            <a:off x="4500562" y="5429264"/>
            <a:ext cx="2286016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19</a:t>
            </a:r>
            <a:endParaRPr lang="ru-RU" sz="8000" b="1" dirty="0"/>
          </a:p>
        </p:txBody>
      </p:sp>
      <p:sp>
        <p:nvSpPr>
          <p:cNvPr id="19" name="Прямоугольник 18">
            <a:hlinkClick r:id="rId18" action="ppaction://hlinksldjump"/>
          </p:cNvPr>
          <p:cNvSpPr/>
          <p:nvPr/>
        </p:nvSpPr>
        <p:spPr>
          <a:xfrm>
            <a:off x="6786578" y="5429264"/>
            <a:ext cx="2214578" cy="128588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20</a:t>
            </a:r>
            <a:endParaRPr lang="ru-RU" sz="8000" b="1" dirty="0"/>
          </a:p>
        </p:txBody>
      </p:sp>
      <p:sp>
        <p:nvSpPr>
          <p:cNvPr id="20" name="Прямоугольник 19">
            <a:hlinkClick r:id="rId19" action="ppaction://hlinksldjump"/>
          </p:cNvPr>
          <p:cNvSpPr/>
          <p:nvPr/>
        </p:nvSpPr>
        <p:spPr>
          <a:xfrm>
            <a:off x="142844" y="1500174"/>
            <a:ext cx="2286016" cy="1357322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5</a:t>
            </a:r>
            <a:endParaRPr lang="ru-RU" sz="8000" b="1" dirty="0"/>
          </a:p>
        </p:txBody>
      </p:sp>
      <p:sp>
        <p:nvSpPr>
          <p:cNvPr id="21" name="Прямоугольник 20">
            <a:hlinkClick r:id="rId20" action="ppaction://hlinksldjump"/>
          </p:cNvPr>
          <p:cNvSpPr/>
          <p:nvPr/>
        </p:nvSpPr>
        <p:spPr>
          <a:xfrm>
            <a:off x="2357422" y="1500174"/>
            <a:ext cx="2143140" cy="1357322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6</a:t>
            </a:r>
            <a:endParaRPr lang="ru-RU" sz="8000" b="1" dirty="0"/>
          </a:p>
        </p:txBody>
      </p:sp>
      <p:sp>
        <p:nvSpPr>
          <p:cNvPr id="22" name="Прямоугольник 21">
            <a:hlinkClick r:id="rId21" action="ppaction://hlinksldjump"/>
          </p:cNvPr>
          <p:cNvSpPr/>
          <p:nvPr/>
        </p:nvSpPr>
        <p:spPr>
          <a:xfrm>
            <a:off x="4500562" y="1500174"/>
            <a:ext cx="2286016" cy="1357322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7</a:t>
            </a:r>
            <a:endParaRPr lang="ru-RU" sz="8000" b="1" dirty="0"/>
          </a:p>
        </p:txBody>
      </p:sp>
      <p:sp>
        <p:nvSpPr>
          <p:cNvPr id="23" name="Прямоугольник 22">
            <a:hlinkClick r:id="rId22" action="ppaction://hlinksldjump"/>
          </p:cNvPr>
          <p:cNvSpPr/>
          <p:nvPr/>
        </p:nvSpPr>
        <p:spPr>
          <a:xfrm>
            <a:off x="6786578" y="1500174"/>
            <a:ext cx="2214578" cy="1357322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/>
              <a:t>8</a:t>
            </a:r>
            <a:endParaRPr lang="ru-RU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Произведение </a:t>
            </a:r>
            <a:r>
              <a:rPr lang="ru-RU" sz="4800" b="1" dirty="0" smtClean="0"/>
              <a:t>заставляет задуматься о:</a:t>
            </a:r>
            <a:br>
              <a:rPr lang="ru-RU" sz="4800" b="1" dirty="0" smtClean="0"/>
            </a:br>
            <a:endParaRPr lang="ru-RU" sz="4800" b="1" dirty="0" smtClean="0"/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личной ответственности человека за жизнь общества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/>
          </a:p>
          <a:p>
            <a:pPr algn="ctr"/>
            <a:r>
              <a:rPr lang="ru-RU" sz="4400" b="1" dirty="0" smtClean="0"/>
              <a:t>Какой </a:t>
            </a:r>
            <a:r>
              <a:rPr lang="ru-RU" sz="4400" b="1" dirty="0" smtClean="0"/>
              <a:t>эпизод в жизни героя кардинально изменил его жизнь:</a:t>
            </a:r>
            <a:br>
              <a:rPr lang="ru-RU" sz="4400" b="1" dirty="0" smtClean="0"/>
            </a:br>
            <a:endParaRPr lang="ru-RU" sz="4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Иван Васильевич увидел, как отец ее возлюбленной избивает татарина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Слова: «Я был не только весел и доволен, я был счастлив, блажен, я был добр» принадлежат:</a:t>
            </a:r>
            <a:br>
              <a:rPr lang="ru-RU" sz="3600" b="1" dirty="0" smtClean="0"/>
            </a:br>
            <a:endParaRPr lang="ru-RU" sz="3600" b="1" dirty="0" smtClean="0"/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Ивану Васильевичу 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конец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download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85728"/>
            <a:ext cx="5715000" cy="1905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4643446"/>
            <a:ext cx="5715000" cy="1905000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Downloads\downloa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0" y="2476500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/>
              <a:t>Главным удовольствием в своей молодости </a:t>
            </a:r>
            <a:r>
              <a:rPr lang="ru-RU" sz="4000" b="1" dirty="0" smtClean="0"/>
              <a:t>Иван Васильевич считал:</a:t>
            </a:r>
            <a:br>
              <a:rPr lang="ru-RU" sz="4000" b="1" dirty="0" smtClean="0"/>
            </a:br>
            <a:endParaRPr lang="ru-RU" sz="2400" b="1" dirty="0" smtClean="0"/>
          </a:p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балы и вечера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В какие годы происходит действие в произведении:</a:t>
            </a:r>
            <a:br>
              <a:rPr lang="ru-RU" sz="3200" b="1" dirty="0" smtClean="0"/>
            </a:b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</a:rPr>
              <a:t>в 1840-е годы</a:t>
            </a: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Произведение «После бала» относится к этому литературному жанру: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0070C0"/>
                </a:solidFill>
              </a:rPr>
              <a:t>рассказ</a:t>
            </a:r>
            <a:endParaRPr lang="ru-RU" sz="80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В основу сюжета произведения «После бала» легли эти события:</a:t>
            </a:r>
            <a:br>
              <a:rPr lang="ru-RU" sz="4400" b="1" dirty="0" smtClean="0"/>
            </a:br>
            <a:endParaRPr lang="ru-RU" sz="4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произошедшие с братом писателя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Рассказчиком в произведении «После бала» является:</a:t>
            </a:r>
            <a:br>
              <a:rPr lang="ru-RU" sz="4400" b="1" dirty="0" smtClean="0"/>
            </a:br>
            <a:endParaRPr lang="ru-RU" sz="44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Иван Васильевич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В начале произведения друзья дискутировали о:</a:t>
            </a:r>
            <a:br>
              <a:rPr lang="ru-RU" sz="4800" b="1" dirty="0" smtClean="0"/>
            </a:br>
            <a:endParaRPr lang="ru-RU" sz="4800" b="1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том, может ли окружающая среда повлиять на судьбу человека </a:t>
            </a:r>
          </a:p>
          <a:p>
            <a:pPr algn="ctr"/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7158" y="357166"/>
            <a:ext cx="8429684" cy="221457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События в рассказе “После бала” происходят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500166" y="3000372"/>
            <a:ext cx="6000792" cy="2286016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</a:rPr>
              <a:t>во время масленицы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5572140"/>
            <a:ext cx="4071966" cy="107157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FF00"/>
                </a:solidFill>
              </a:rPr>
              <a:t>ответ</a:t>
            </a:r>
            <a:endParaRPr lang="ru-RU" sz="6600" b="1" dirty="0">
              <a:solidFill>
                <a:srgbClr val="FFFF00"/>
              </a:solidFill>
            </a:endParaRPr>
          </a:p>
        </p:txBody>
      </p:sp>
      <p:sp>
        <p:nvSpPr>
          <p:cNvPr id="6" name="8-конечная звезда 5">
            <a:hlinkClick r:id="rId2" action="ppaction://hlinksldjump"/>
          </p:cNvPr>
          <p:cNvSpPr/>
          <p:nvPr/>
        </p:nvSpPr>
        <p:spPr>
          <a:xfrm>
            <a:off x="7358082" y="5572140"/>
            <a:ext cx="1428760" cy="1143008"/>
          </a:xfrm>
          <a:prstGeom prst="star8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возврат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309</Words>
  <Application>Microsoft Office PowerPoint</Application>
  <PresentationFormat>Экран (4:3)</PresentationFormat>
  <Paragraphs>106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90</cp:revision>
  <dcterms:created xsi:type="dcterms:W3CDTF">2020-02-14T15:57:21Z</dcterms:created>
  <dcterms:modified xsi:type="dcterms:W3CDTF">2020-02-14T18:03:10Z</dcterms:modified>
</cp:coreProperties>
</file>