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F3399">
                <a:alpha val="25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61B8-9648-4921-A2AB-3832856456D7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5ED6-FB54-4069-9A3D-1771E4945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image" Target="../media/image2.jpeg"/><Relationship Id="rId16" Type="http://schemas.openxmlformats.org/officeDocument/2006/relationships/slide" Target="slide2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19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Мои документы\Downloads\сур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98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6334780"/>
            <a:ext cx="62090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Лев Николаевич Толстой «После бала»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Главный герой учился в: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университете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Что особенно умиляет автора во внешности полковника на балу: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сапоги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/>
              <a:t>Первый </a:t>
            </a:r>
            <a:r>
              <a:rPr lang="ru-RU" sz="5400" b="1" dirty="0" smtClean="0"/>
              <a:t>танец на балу Варенька танцует с:</a:t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инженером Анисимовым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Сколько лет Вареньке:</a:t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0070C0"/>
                </a:solidFill>
              </a:rPr>
              <a:t>18</a:t>
            </a:r>
            <a:endParaRPr lang="ru-RU" sz="115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Девушку, в которую влюблен главный герой, зовут: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Варенька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Отражение </a:t>
            </a:r>
            <a:r>
              <a:rPr lang="ru-RU" sz="4000" b="1" dirty="0" smtClean="0"/>
              <a:t>какой исторической эпохи описано в произведении «После бала»:</a:t>
            </a:r>
            <a:br>
              <a:rPr lang="ru-RU" sz="4000" b="1" dirty="0" smtClean="0"/>
            </a:br>
            <a:endParaRPr lang="ru-RU" sz="4000" b="1" dirty="0" smtClean="0"/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правления Николая I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Произведение Толстого «После бала» было создано в этом году: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1903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Кому из героев принадлежат следующие слова: “…Братцы, помилосердствуйте…”: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татарину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/>
              <a:t>Татарина </a:t>
            </a:r>
            <a:r>
              <a:rPr lang="ru-RU" sz="5400" b="1" dirty="0" smtClean="0"/>
              <a:t>наказывают шпицрутенами за:</a:t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</a:rPr>
              <a:t>побег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Петр Владиславович-это:</a:t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отец Вареньки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1014824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143800" cy="642942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42844" y="214290"/>
            <a:ext cx="2285984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357422" y="214290"/>
            <a:ext cx="2143140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500562" y="214290"/>
            <a:ext cx="2286016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</a:t>
            </a:r>
            <a:endParaRPr lang="ru-RU" sz="8000" b="1" dirty="0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6786578" y="214290"/>
            <a:ext cx="2214578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42844" y="2857496"/>
            <a:ext cx="2285984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9</a:t>
            </a:r>
            <a:endParaRPr lang="ru-RU" sz="8000" b="1" dirty="0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2357422" y="2857496"/>
            <a:ext cx="2143140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10</a:t>
            </a:r>
            <a:endParaRPr lang="ru-RU" sz="8000" b="1" dirty="0"/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4500562" y="2857496"/>
            <a:ext cx="2286016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11</a:t>
            </a:r>
            <a:endParaRPr lang="ru-RU" sz="8000" b="1" dirty="0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6786578" y="2857496"/>
            <a:ext cx="2214578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12</a:t>
            </a:r>
            <a:endParaRPr lang="ru-RU" sz="8000" b="1" dirty="0"/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142844" y="4143380"/>
            <a:ext cx="2285984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13</a:t>
            </a:r>
            <a:endParaRPr lang="ru-RU" sz="8000" b="1" dirty="0"/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2357422" y="4143380"/>
            <a:ext cx="2143140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14</a:t>
            </a:r>
            <a:endParaRPr lang="ru-RU" sz="8000" b="1" dirty="0"/>
          </a:p>
        </p:txBody>
      </p:sp>
      <p:sp>
        <p:nvSpPr>
          <p:cNvPr id="14" name="Прямоугольник 13">
            <a:hlinkClick r:id="rId13" action="ppaction://hlinksldjump"/>
          </p:cNvPr>
          <p:cNvSpPr/>
          <p:nvPr/>
        </p:nvSpPr>
        <p:spPr>
          <a:xfrm>
            <a:off x="4500562" y="4143380"/>
            <a:ext cx="2286016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15</a:t>
            </a:r>
            <a:endParaRPr lang="ru-RU" sz="8000" b="1" dirty="0"/>
          </a:p>
        </p:txBody>
      </p:sp>
      <p:sp>
        <p:nvSpPr>
          <p:cNvPr id="15" name="Прямоугольник 14">
            <a:hlinkClick r:id="rId14" action="ppaction://hlinksldjump"/>
          </p:cNvPr>
          <p:cNvSpPr/>
          <p:nvPr/>
        </p:nvSpPr>
        <p:spPr>
          <a:xfrm>
            <a:off x="6786578" y="4143380"/>
            <a:ext cx="2214578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16</a:t>
            </a:r>
            <a:endParaRPr lang="ru-RU" sz="8000" b="1" dirty="0"/>
          </a:p>
        </p:txBody>
      </p:sp>
      <p:sp>
        <p:nvSpPr>
          <p:cNvPr id="16" name="Прямоугольник 15">
            <a:hlinkClick r:id="rId15" action="ppaction://hlinksldjump"/>
          </p:cNvPr>
          <p:cNvSpPr/>
          <p:nvPr/>
        </p:nvSpPr>
        <p:spPr>
          <a:xfrm>
            <a:off x="142844" y="5429264"/>
            <a:ext cx="2285984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17</a:t>
            </a:r>
            <a:endParaRPr lang="ru-RU" sz="8000" b="1" dirty="0"/>
          </a:p>
        </p:txBody>
      </p:sp>
      <p:sp>
        <p:nvSpPr>
          <p:cNvPr id="17" name="Прямоугольник 16">
            <a:hlinkClick r:id="rId16" action="ppaction://hlinksldjump"/>
          </p:cNvPr>
          <p:cNvSpPr/>
          <p:nvPr/>
        </p:nvSpPr>
        <p:spPr>
          <a:xfrm>
            <a:off x="2357422" y="5429264"/>
            <a:ext cx="2143140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18</a:t>
            </a:r>
            <a:endParaRPr lang="ru-RU" sz="8000" b="1" dirty="0"/>
          </a:p>
        </p:txBody>
      </p:sp>
      <p:sp>
        <p:nvSpPr>
          <p:cNvPr id="18" name="Прямоугольник 17">
            <a:hlinkClick r:id="rId17" action="ppaction://hlinksldjump"/>
          </p:cNvPr>
          <p:cNvSpPr/>
          <p:nvPr/>
        </p:nvSpPr>
        <p:spPr>
          <a:xfrm>
            <a:off x="4500562" y="5429264"/>
            <a:ext cx="2286016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19</a:t>
            </a:r>
            <a:endParaRPr lang="ru-RU" sz="8000" b="1" dirty="0"/>
          </a:p>
        </p:txBody>
      </p:sp>
      <p:sp>
        <p:nvSpPr>
          <p:cNvPr id="19" name="Прямоугольник 18">
            <a:hlinkClick r:id="rId18" action="ppaction://hlinksldjump"/>
          </p:cNvPr>
          <p:cNvSpPr/>
          <p:nvPr/>
        </p:nvSpPr>
        <p:spPr>
          <a:xfrm>
            <a:off x="6786578" y="5429264"/>
            <a:ext cx="2214578" cy="12858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</a:t>
            </a:r>
            <a:endParaRPr lang="ru-RU" sz="8000" b="1" dirty="0"/>
          </a:p>
        </p:txBody>
      </p:sp>
      <p:sp>
        <p:nvSpPr>
          <p:cNvPr id="20" name="Прямоугольник 19">
            <a:hlinkClick r:id="rId19" action="ppaction://hlinksldjump"/>
          </p:cNvPr>
          <p:cNvSpPr/>
          <p:nvPr/>
        </p:nvSpPr>
        <p:spPr>
          <a:xfrm>
            <a:off x="142844" y="1500174"/>
            <a:ext cx="2286016" cy="135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</a:t>
            </a:r>
            <a:endParaRPr lang="ru-RU" sz="8000" b="1" dirty="0"/>
          </a:p>
        </p:txBody>
      </p:sp>
      <p:sp>
        <p:nvSpPr>
          <p:cNvPr id="21" name="Прямоугольник 20">
            <a:hlinkClick r:id="rId20" action="ppaction://hlinksldjump"/>
          </p:cNvPr>
          <p:cNvSpPr/>
          <p:nvPr/>
        </p:nvSpPr>
        <p:spPr>
          <a:xfrm>
            <a:off x="2357422" y="1500174"/>
            <a:ext cx="2143140" cy="135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6</a:t>
            </a:r>
            <a:endParaRPr lang="ru-RU" sz="8000" b="1" dirty="0"/>
          </a:p>
        </p:txBody>
      </p:sp>
      <p:sp>
        <p:nvSpPr>
          <p:cNvPr id="22" name="Прямоугольник 21">
            <a:hlinkClick r:id="rId21" action="ppaction://hlinksldjump"/>
          </p:cNvPr>
          <p:cNvSpPr/>
          <p:nvPr/>
        </p:nvSpPr>
        <p:spPr>
          <a:xfrm>
            <a:off x="4500562" y="1500174"/>
            <a:ext cx="2286016" cy="135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7</a:t>
            </a:r>
            <a:endParaRPr lang="ru-RU" sz="8000" b="1" dirty="0"/>
          </a:p>
        </p:txBody>
      </p:sp>
      <p:sp>
        <p:nvSpPr>
          <p:cNvPr id="23" name="Прямоугольник 22">
            <a:hlinkClick r:id="rId22" action="ppaction://hlinksldjump"/>
          </p:cNvPr>
          <p:cNvSpPr/>
          <p:nvPr/>
        </p:nvSpPr>
        <p:spPr>
          <a:xfrm>
            <a:off x="6786578" y="1500174"/>
            <a:ext cx="2214578" cy="135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8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Произведение </a:t>
            </a:r>
            <a:r>
              <a:rPr lang="ru-RU" sz="4800" b="1" dirty="0" smtClean="0"/>
              <a:t>заставляет задуматься о:</a:t>
            </a:r>
            <a:br>
              <a:rPr lang="ru-RU" sz="4800" b="1" dirty="0" smtClean="0"/>
            </a:br>
            <a:endParaRPr lang="ru-RU" sz="4800" b="1" dirty="0" smtClean="0"/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личной ответственности человека за жизнь общества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Какой </a:t>
            </a:r>
            <a:r>
              <a:rPr lang="ru-RU" sz="4400" b="1" dirty="0" smtClean="0"/>
              <a:t>эпизод в жизни героя кардинально изменил его жизнь: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Иван Васильевич увидел, как отец ее возлюбленной избивает татарина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Слова: «Я был не только весел и доволен, я был счастлив, блажен, я был добр» принадлежат:</a:t>
            </a:r>
            <a:br>
              <a:rPr lang="ru-RU" sz="3600" b="1" dirty="0" smtClean="0"/>
            </a:b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Ивану Васильевичу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конец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download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715000" cy="1905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download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643446"/>
            <a:ext cx="5715000" cy="1905000"/>
          </a:xfrm>
          <a:prstGeom prst="rect">
            <a:avLst/>
          </a:prstGeom>
          <a:noFill/>
        </p:spPr>
      </p:pic>
      <p:pic>
        <p:nvPicPr>
          <p:cNvPr id="1028" name="Picture 4" descr="D:\Documents and Settings\муртаза\Мои документы\Downloads\downloa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476500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Главным удовольствием в своей молодости </a:t>
            </a:r>
            <a:r>
              <a:rPr lang="ru-RU" sz="4000" b="1" dirty="0" smtClean="0"/>
              <a:t>Иван Васильевич считал:</a:t>
            </a:r>
            <a:br>
              <a:rPr lang="ru-RU" sz="4000" b="1" dirty="0" smtClean="0"/>
            </a:br>
            <a:endParaRPr lang="ru-RU" sz="2400" b="1" dirty="0" smtClean="0"/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балы и вечера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какие годы происходит действие в произведении:</a:t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в 1840-е годы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Произведение «После бала» относится к этому литературному жанру: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рассказ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основу сюжета произведения «После бала» легли эти события: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произошедшие с братом писателя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Рассказчиком в произведении «После бала» является: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Иван Васильевич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В начале произведения друзья дискутировали о: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том, может ли окружающая среда повлиять на судьбу человека </a:t>
            </a:r>
          </a:p>
          <a:p>
            <a:pPr algn="ctr"/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22145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События в рассказе “После бала” происходят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3000372"/>
            <a:ext cx="6000792" cy="22860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во время масленицы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5572140"/>
            <a:ext cx="4071966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ответ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8-конечная звезда 5">
            <a:hlinkClick r:id="rId2" action="ppaction://hlinksldjump"/>
          </p:cNvPr>
          <p:cNvSpPr/>
          <p:nvPr/>
        </p:nvSpPr>
        <p:spPr>
          <a:xfrm>
            <a:off x="7358082" y="5572140"/>
            <a:ext cx="1428760" cy="1143008"/>
          </a:xfrm>
          <a:prstGeom prst="star8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возврат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309</Words>
  <Application>Microsoft Office PowerPoint</Application>
  <PresentationFormat>Экран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90</cp:revision>
  <dcterms:created xsi:type="dcterms:W3CDTF">2020-02-14T15:57:21Z</dcterms:created>
  <dcterms:modified xsi:type="dcterms:W3CDTF">2020-02-14T18:03:10Z</dcterms:modified>
</cp:coreProperties>
</file>