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activeX/activeX4.xml" ContentType="application/vnd.ms-office.activeX+xml"/>
  <Override PartName="/ppt/activeX/activeX15.xml" ContentType="application/vnd.ms-office.activeX+xml"/>
  <Override PartName="/ppt/activeX/activeX17.xml" ContentType="application/vnd.ms-office.activeX+xml"/>
  <Override PartName="/ppt/activeX/activeX26.xml" ContentType="application/vnd.ms-office.activeX+xml"/>
  <Override PartName="/ppt/activeX/activeX35.xml" ContentType="application/vnd.ms-office.activeX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13.xml" ContentType="application/vnd.ms-office.activeX+xml"/>
  <Override PartName="/ppt/activeX/activeX24.xml" ContentType="application/vnd.ms-office.activeX+xml"/>
  <Override PartName="/ppt/activeX/activeX33.xml" ContentType="application/vnd.ms-office.activeX+xml"/>
  <Override PartName="/ppt/activeX/activeX42.xml" ContentType="application/vnd.ms-office.activeX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activeX/activeX11.xml" ContentType="application/vnd.ms-office.activeX+xml"/>
  <Override PartName="/ppt/activeX/activeX22.xml" ContentType="application/vnd.ms-office.activeX+xml"/>
  <Override PartName="/ppt/activeX/activeX31.xml" ContentType="application/vnd.ms-office.activeX+xml"/>
  <Override PartName="/ppt/activeX/activeX40.xml" ContentType="application/vnd.ms-office.activeX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activeX/activeX20.xml" ContentType="application/vnd.ms-office.activeX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vml" ContentType="application/vnd.openxmlformats-officedocument.vmlDrawing"/>
  <Override PartName="/ppt/activeX/activeX8.xml" ContentType="application/vnd.ms-office.activeX+xml"/>
  <Override PartName="/ppt/activeX/activeX9.xml" ContentType="application/vnd.ms-office.activeX+xml"/>
  <Override PartName="/ppt/activeX/activeX29.xml" ContentType="application/vnd.ms-office.activeX+xml"/>
  <Override PartName="/ppt/activeX/activeX38.xml" ContentType="application/vnd.ms-office.activeX+xml"/>
  <Override PartName="/ppt/activeX/activeX39.xml" ContentType="application/vnd.ms-office.activeX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activeX/activeX6.xml" ContentType="application/vnd.ms-office.activeX+xml"/>
  <Override PartName="/ppt/activeX/activeX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36.xml" ContentType="application/vnd.ms-office.activeX+xml"/>
  <Override PartName="/ppt/activeX/activeX37.xml" ContentType="application/vnd.ms-office.activeX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activeX/activeX5.xml" ContentType="application/vnd.ms-office.activeX+xml"/>
  <Override PartName="/ppt/activeX/activeX16.xml" ContentType="application/vnd.ms-office.activeX+xml"/>
  <Override PartName="/ppt/activeX/activeX25.xml" ContentType="application/vnd.ms-office.activeX+xml"/>
  <Override PartName="/ppt/activeX/activeX34.xml" ContentType="application/vnd.ms-office.activeX+xml"/>
  <Override PartName="/ppt/notesSlides/notesSlide1.xml" ContentType="application/vnd.openxmlformats-officedocument.presentationml.notesSlide+xml"/>
  <Default Extension="bin" ContentType="application/vnd.ms-office.vbaPro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activeX/activeX3.xml" ContentType="application/vnd.ms-office.activeX+xml"/>
  <Override PartName="/ppt/activeX/activeX14.xml" ContentType="application/vnd.ms-office.activeX+xml"/>
  <Override PartName="/ppt/activeX/activeX23.xml" ContentType="application/vnd.ms-office.activeX+xml"/>
  <Override PartName="/ppt/activeX/activeX32.xml" ContentType="application/vnd.ms-office.activeX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activeX/activeX1.xml" ContentType="application/vnd.ms-office.activeX+xml"/>
  <Override PartName="/ppt/activeX/activeX12.xml" ContentType="application/vnd.ms-office.activeX+xml"/>
  <Override PartName="/ppt/activeX/activeX21.xml" ContentType="application/vnd.ms-office.activeX+xml"/>
  <Override PartName="/ppt/activeX/activeX30.xml" ContentType="application/vnd.ms-office.activeX+xml"/>
  <Override PartName="/ppt/activeX/activeX41.xml" ContentType="application/vnd.ms-office.activeX+xml"/>
  <Default Extension="jpeg" ContentType="image/jpeg"/>
  <Override PartName="/ppt/presentation.xml" ContentType="application/vnd.ms-powerpoint.presentation.macroEnabled.main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docProps/app.xml" ContentType="application/vnd.openxmlformats-officedocument.extended-properties+xml"/>
  <Override PartName="/ppt/slides/slide1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55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78" d="100"/>
          <a:sy n="78" d="100"/>
        </p:scale>
        <p:origin x="-2154" y="-84"/>
      </p:cViewPr>
      <p:guideLst>
        <p:guide orient="horz" pos="2880"/>
        <p:guide pos="2160"/>
      </p:guideLst>
    </p:cSldViewPr>
  </p:notes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06/relationships/vbaProject" Target="vbaProject.bin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activeX/activeX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1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Пуск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7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2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16;617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4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ошибочных 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роцент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8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аша оценка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4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овторить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ыход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79A71-03D3-4179-8136-F5E826DBF376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00D46-12CF-49A3-A528-F303F0A97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000D46-12CF-49A3-A528-F303F0A973C8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slideMaster" Target="../slideMasters/slideMaster1.xml"/><Relationship Id="rId4" Type="http://schemas.openxmlformats.org/officeDocument/2006/relationships/control" Target="../activeX/activeX3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0.xml"/><Relationship Id="rId3" Type="http://schemas.openxmlformats.org/officeDocument/2006/relationships/control" Target="../activeX/activeX5.xml"/><Relationship Id="rId7" Type="http://schemas.openxmlformats.org/officeDocument/2006/relationships/control" Target="../activeX/activeX9.xml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8.xml"/><Relationship Id="rId5" Type="http://schemas.openxmlformats.org/officeDocument/2006/relationships/control" Target="../activeX/activeX7.xml"/><Relationship Id="rId4" Type="http://schemas.openxmlformats.org/officeDocument/2006/relationships/control" Target="../activeX/activeX6.xml"/><Relationship Id="rId9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7.xml"/><Relationship Id="rId3" Type="http://schemas.openxmlformats.org/officeDocument/2006/relationships/control" Target="../activeX/activeX12.xml"/><Relationship Id="rId7" Type="http://schemas.openxmlformats.org/officeDocument/2006/relationships/control" Target="../activeX/activeX16.xml"/><Relationship Id="rId2" Type="http://schemas.openxmlformats.org/officeDocument/2006/relationships/control" Target="../activeX/activeX11.xml"/><Relationship Id="rId1" Type="http://schemas.openxmlformats.org/officeDocument/2006/relationships/vmlDrawing" Target="../drawings/vmlDrawing3.vml"/><Relationship Id="rId6" Type="http://schemas.openxmlformats.org/officeDocument/2006/relationships/control" Target="../activeX/activeX15.xml"/><Relationship Id="rId5" Type="http://schemas.openxmlformats.org/officeDocument/2006/relationships/control" Target="../activeX/activeX14.xml"/><Relationship Id="rId4" Type="http://schemas.openxmlformats.org/officeDocument/2006/relationships/control" Target="../activeX/activeX13.xml"/><Relationship Id="rId9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24.xml"/><Relationship Id="rId3" Type="http://schemas.openxmlformats.org/officeDocument/2006/relationships/control" Target="../activeX/activeX19.xml"/><Relationship Id="rId7" Type="http://schemas.openxmlformats.org/officeDocument/2006/relationships/control" Target="../activeX/activeX23.xml"/><Relationship Id="rId2" Type="http://schemas.openxmlformats.org/officeDocument/2006/relationships/control" Target="../activeX/activeX18.xml"/><Relationship Id="rId1" Type="http://schemas.openxmlformats.org/officeDocument/2006/relationships/vmlDrawing" Target="../drawings/vmlDrawing4.vml"/><Relationship Id="rId6" Type="http://schemas.openxmlformats.org/officeDocument/2006/relationships/control" Target="../activeX/activeX22.xml"/><Relationship Id="rId5" Type="http://schemas.openxmlformats.org/officeDocument/2006/relationships/control" Target="../activeX/activeX21.xml"/><Relationship Id="rId4" Type="http://schemas.openxmlformats.org/officeDocument/2006/relationships/control" Target="../activeX/activeX20.xml"/><Relationship Id="rId9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1.xml"/><Relationship Id="rId3" Type="http://schemas.openxmlformats.org/officeDocument/2006/relationships/control" Target="../activeX/activeX26.xml"/><Relationship Id="rId7" Type="http://schemas.openxmlformats.org/officeDocument/2006/relationships/control" Target="../activeX/activeX30.xml"/><Relationship Id="rId2" Type="http://schemas.openxmlformats.org/officeDocument/2006/relationships/control" Target="../activeX/activeX25.xml"/><Relationship Id="rId1" Type="http://schemas.openxmlformats.org/officeDocument/2006/relationships/vmlDrawing" Target="../drawings/vmlDrawing5.vml"/><Relationship Id="rId6" Type="http://schemas.openxmlformats.org/officeDocument/2006/relationships/control" Target="../activeX/activeX29.xml"/><Relationship Id="rId5" Type="http://schemas.openxmlformats.org/officeDocument/2006/relationships/control" Target="../activeX/activeX28.xml"/><Relationship Id="rId4" Type="http://schemas.openxmlformats.org/officeDocument/2006/relationships/control" Target="../activeX/activeX27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8.xml"/><Relationship Id="rId13" Type="http://schemas.openxmlformats.org/officeDocument/2006/relationships/slideMaster" Target="../slideMasters/slideMaster1.xml"/><Relationship Id="rId3" Type="http://schemas.openxmlformats.org/officeDocument/2006/relationships/control" Target="../activeX/activeX33.xml"/><Relationship Id="rId7" Type="http://schemas.openxmlformats.org/officeDocument/2006/relationships/control" Target="../activeX/activeX37.xml"/><Relationship Id="rId12" Type="http://schemas.openxmlformats.org/officeDocument/2006/relationships/control" Target="../activeX/activeX42.xml"/><Relationship Id="rId2" Type="http://schemas.openxmlformats.org/officeDocument/2006/relationships/control" Target="../activeX/activeX32.xml"/><Relationship Id="rId1" Type="http://schemas.openxmlformats.org/officeDocument/2006/relationships/vmlDrawing" Target="../drawings/vmlDrawing6.vml"/><Relationship Id="rId6" Type="http://schemas.openxmlformats.org/officeDocument/2006/relationships/control" Target="../activeX/activeX36.xml"/><Relationship Id="rId11" Type="http://schemas.openxmlformats.org/officeDocument/2006/relationships/control" Target="../activeX/activeX41.xml"/><Relationship Id="rId5" Type="http://schemas.openxmlformats.org/officeDocument/2006/relationships/control" Target="../activeX/activeX35.xml"/><Relationship Id="rId10" Type="http://schemas.openxmlformats.org/officeDocument/2006/relationships/control" Target="../activeX/activeX40.xml"/><Relationship Id="rId4" Type="http://schemas.openxmlformats.org/officeDocument/2006/relationships/control" Target="../activeX/activeX34.xml"/><Relationship Id="rId9" Type="http://schemas.openxmlformats.org/officeDocument/2006/relationships/control" Target="../activeX/activeX3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ли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3" name="Текст 22"/>
          <p:cNvSpPr>
            <a:spLocks noGrp="1"/>
          </p:cNvSpPr>
          <p:nvPr>
            <p:ph type="body" sz="quarter" idx="11" hasCustomPrompt="1"/>
          </p:nvPr>
        </p:nvSpPr>
        <p:spPr>
          <a:xfrm>
            <a:off x="615142" y="1397000"/>
            <a:ext cx="7930372" cy="2792615"/>
          </a:xfrm>
        </p:spPr>
        <p:txBody>
          <a:bodyPr>
            <a:normAutofit/>
          </a:bodyPr>
          <a:lstStyle>
            <a:lvl1pPr algn="ctr">
              <a:buNone/>
              <a:defRPr sz="5400" baseline="0"/>
            </a:lvl1pPr>
          </a:lstStyle>
          <a:p>
            <a:pPr lvl="0"/>
            <a:r>
              <a:rPr lang="ru-RU" dirty="0" smtClean="0"/>
              <a:t>Название теста </a:t>
            </a:r>
          </a:p>
        </p:txBody>
      </p:sp>
      <p:sp>
        <p:nvSpPr>
          <p:cNvPr id="24" name="Текст 22"/>
          <p:cNvSpPr>
            <a:spLocks noGrp="1"/>
          </p:cNvSpPr>
          <p:nvPr>
            <p:ph type="body" sz="quarter" idx="12" hasCustomPrompt="1"/>
          </p:nvPr>
        </p:nvSpPr>
        <p:spPr>
          <a:xfrm>
            <a:off x="598517" y="4314305"/>
            <a:ext cx="4921134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Автор:</a:t>
            </a:r>
          </a:p>
        </p:txBody>
      </p:sp>
      <p:sp>
        <p:nvSpPr>
          <p:cNvPr id="29" name="Текст 22"/>
          <p:cNvSpPr>
            <a:spLocks noGrp="1"/>
          </p:cNvSpPr>
          <p:nvPr>
            <p:ph type="body" sz="quarter" idx="13" hasCustomPrompt="1"/>
          </p:nvPr>
        </p:nvSpPr>
        <p:spPr>
          <a:xfrm>
            <a:off x="5586152" y="4314305"/>
            <a:ext cx="3009207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Класс:</a:t>
            </a:r>
          </a:p>
        </p:txBody>
      </p:sp>
    </p:spTree>
    <p:controls>
      <p:control spid="7170" r:id="rId2" imgW="1076400" imgH="495360"/>
      <p:control spid="7171" r:id="rId3" imgW="1352520" imgH="495360"/>
      <p:control spid="7173" r:id="rId4" imgW="990720" imgH="21924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9" name="Овал 28"/>
          <p:cNvSpPr/>
          <p:nvPr userDrawn="1"/>
        </p:nvSpPr>
        <p:spPr>
          <a:xfrm>
            <a:off x="7955280" y="3807229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2050" r:id="rId2" imgW="1076400" imgH="495360"/>
      <p:control spid="2051" r:id="rId3" imgW="1352520" imgH="495360"/>
      <p:control spid="2053" r:id="rId4" imgW="981000" imgH="219240"/>
      <p:control spid="2054" r:id="rId5" imgW="590400" imgH="552600"/>
      <p:control spid="2055" r:id="rId6" imgW="590400" imgH="552600"/>
      <p:control spid="2056" r:id="rId7" imgW="590400" imgH="552600"/>
      <p:control spid="205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4484562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4098" r:id="rId2" imgW="1076400" imgH="495360"/>
      <p:control spid="4099" r:id="rId3" imgW="1352520" imgH="495360"/>
      <p:control spid="4101" r:id="rId4" imgW="990720" imgH="219240"/>
      <p:control spid="4102" r:id="rId5" imgW="590400" imgH="552600"/>
      <p:control spid="4103" r:id="rId6" imgW="590400" imgH="552600"/>
      <p:control spid="4104" r:id="rId7" imgW="590400" imgH="552600"/>
      <p:control spid="4105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161895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5122" r:id="rId2" imgW="1076400" imgH="495360"/>
      <p:control spid="5123" r:id="rId3" imgW="1352520" imgH="495360"/>
      <p:control spid="5125" r:id="rId4" imgW="990720" imgH="219240"/>
      <p:control spid="5126" r:id="rId5" imgW="590400" imgH="552600"/>
      <p:control spid="5127" r:id="rId6" imgW="590400" imgH="552600"/>
      <p:control spid="5128" r:id="rId7" imgW="590400" imgH="552600"/>
      <p:control spid="5129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822296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6146" r:id="rId2" imgW="1076400" imgH="495360"/>
      <p:control spid="6147" r:id="rId3" imgW="1352520" imgH="495360"/>
      <p:control spid="6149" r:id="rId4" imgW="990720" imgH="219240"/>
      <p:control spid="6150" r:id="rId5" imgW="590400" imgH="552600"/>
      <p:control spid="6151" r:id="rId6" imgW="590400" imgH="552600"/>
      <p:control spid="6152" r:id="rId7" imgW="590400" imgH="552600"/>
      <p:control spid="6153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то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0"/>
            <a:ext cx="8681598" cy="5436525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290946" y="872836"/>
            <a:ext cx="8678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spc="-150" dirty="0" smtClean="0">
                <a:solidFill>
                  <a:schemeClr val="tx1"/>
                </a:solidFill>
              </a:rPr>
              <a:t>Анализ работы с тестом</a:t>
            </a:r>
            <a:endParaRPr lang="ru-RU" sz="3600" spc="-150" dirty="0" smtClean="0">
              <a:solidFill>
                <a:schemeClr val="tx1"/>
              </a:solidFill>
            </a:endParaRPr>
          </a:p>
        </p:txBody>
      </p:sp>
    </p:spTree>
    <p:controls>
      <p:control spid="8196" r:id="rId2" imgW="981000" imgH="219240"/>
      <p:control spid="8201" r:id="rId3" imgW="5600880" imgH="800280"/>
      <p:control spid="8202" r:id="rId4" imgW="1209600" imgH="771480"/>
      <p:control spid="8203" r:id="rId5" imgW="5600880" imgH="800280"/>
      <p:control spid="8204" r:id="rId6" imgW="1209600" imgH="771480"/>
      <p:control spid="8205" r:id="rId7" imgW="5600880" imgH="800280"/>
      <p:control spid="8206" r:id="rId8" imgW="1209600" imgH="771480"/>
      <p:control spid="8207" r:id="rId9" imgW="5600880" imgH="800280"/>
      <p:control spid="8208" r:id="rId10" imgW="1209600" imgH="771480"/>
      <p:control spid="8209" r:id="rId11" imgW="3419640" imgH="800280"/>
      <p:control spid="8210" r:id="rId12" imgW="3419640" imgH="80028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830EF-4C9E-4C2A-9C15-B1668713B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5" r:id="rId2"/>
    <p:sldLayoutId id="2147483656" r:id="rId3"/>
    <p:sldLayoutId id="2147483657" r:id="rId4"/>
    <p:sldLayoutId id="2147483658" r:id="rId5"/>
    <p:sldLayoutId id="2147483660" r:id="rId6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«Отцы и дети»</a:t>
            </a:r>
          </a:p>
          <a:p>
            <a:r>
              <a:rPr lang="en-US" dirty="0" smtClean="0"/>
              <a:t>I</a:t>
            </a:r>
            <a:r>
              <a:rPr lang="ru-RU" dirty="0" smtClean="0"/>
              <a:t> вариант</a:t>
            </a:r>
            <a:endParaRPr lang="ru-RU" dirty="0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2"/>
          </p:nvPr>
        </p:nvSpPr>
        <p:spPr>
          <a:effectLst>
            <a:outerShdw blurRad="40000" dist="20000" dir="5400000" rotWithShape="0">
              <a:srgbClr val="000000">
                <a:alpha val="38000"/>
              </a:srgbClr>
            </a:outerShdw>
            <a:softEdge rad="635000"/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      </a:t>
            </a:r>
            <a:r>
              <a:rPr lang="ru-RU" sz="3200" dirty="0" err="1" smtClean="0"/>
              <a:t>Эфендиев</a:t>
            </a:r>
            <a:r>
              <a:rPr lang="ru-RU" sz="3200" dirty="0" smtClean="0"/>
              <a:t> М.М.</a:t>
            </a:r>
          </a:p>
          <a:p>
            <a:r>
              <a:rPr lang="ru-RU" sz="3200" dirty="0" smtClean="0"/>
              <a:t>МКОУ «</a:t>
            </a:r>
            <a:r>
              <a:rPr lang="ru-RU" sz="3200" dirty="0" err="1" smtClean="0"/>
              <a:t>Игалинская</a:t>
            </a:r>
            <a:r>
              <a:rPr lang="ru-RU" sz="3200" dirty="0" smtClean="0"/>
              <a:t> СОШ»                   </a:t>
            </a:r>
          </a:p>
          <a:p>
            <a:r>
              <a:rPr lang="ru-RU" sz="3200" smtClean="0"/>
              <a:t>                    </a:t>
            </a:r>
            <a:r>
              <a:rPr lang="ru-RU" sz="3200" smtClean="0"/>
              <a:t>2018</a:t>
            </a:r>
            <a:endParaRPr lang="ru-RU" sz="3200" dirty="0"/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3"/>
          </p:nvPr>
        </p:nvSpPr>
        <p:spPr>
          <a:effectLst>
            <a:outerShdw blurRad="40000" dist="20000" dir="5400000" rotWithShape="0">
              <a:srgbClr val="000000">
                <a:alpha val="38000"/>
              </a:srgbClr>
            </a:outerShdw>
            <a:softEdge rad="317500"/>
          </a:effectLst>
          <a:scene3d>
            <a:camera prst="isometricLeftDown"/>
            <a:lightRig rig="threePt" dir="t"/>
          </a:scene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   </a:t>
            </a:r>
          </a:p>
          <a:p>
            <a:r>
              <a:rPr lang="ru-RU" dirty="0" smtClean="0"/>
              <a:t>    </a:t>
            </a:r>
            <a:r>
              <a:rPr lang="ru-RU" b="1" dirty="0" smtClean="0"/>
              <a:t>10 класс</a:t>
            </a:r>
            <a:endParaRPr lang="ru-RU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ru-RU" sz="4400" dirty="0" smtClean="0"/>
              <a:t>9.Какое слово в лексиконе Базарова можно отнести к «ругательным»?</a:t>
            </a:r>
          </a:p>
          <a:p>
            <a:pPr>
              <a:buNone/>
            </a:pPr>
            <a:r>
              <a:rPr lang="ru-RU" sz="4400" dirty="0" smtClean="0"/>
              <a:t> 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i="1" dirty="0" smtClean="0"/>
              <a:t>романтизм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i="1" dirty="0" smtClean="0"/>
              <a:t>«</a:t>
            </a:r>
            <a:r>
              <a:rPr lang="ru-RU" i="1" dirty="0" err="1" smtClean="0"/>
              <a:t>принсипы</a:t>
            </a:r>
            <a:r>
              <a:rPr lang="ru-RU" i="1" dirty="0" smtClean="0"/>
              <a:t>»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i="1" dirty="0" smtClean="0"/>
              <a:t>прогресс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i="1" dirty="0" smtClean="0"/>
              <a:t>либерализм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smtClean="0"/>
              <a:t>10.С какой целью И.С.Тургенев поставил рядом с демократом Базаровым одного из лучших представителей дворянства Павла Петровича Кирсанова?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i="1" dirty="0" smtClean="0"/>
              <a:t>чтобы показать несостоятельность взглядов Базарова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i="1" dirty="0" smtClean="0"/>
              <a:t>чтобы подчеркнуть аристократизм П.П. Кирсанова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i="1" dirty="0" smtClean="0"/>
              <a:t>чтобы унизить демократа Базарова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i="1" dirty="0" smtClean="0"/>
              <a:t>чтобы показать несостоятельность дворянского класса и моральное превосходство демократа над аристократом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4800" dirty="0" smtClean="0"/>
              <a:t>1.В каком году был напечатан роман «Отцы и дети»?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i="1" dirty="0" smtClean="0"/>
              <a:t>1859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i="1" dirty="0" smtClean="0"/>
              <a:t>1862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i="1" dirty="0" smtClean="0"/>
              <a:t>1965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i="1" dirty="0" smtClean="0"/>
              <a:t>1840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6000" dirty="0" smtClean="0"/>
              <a:t>2.Кому был посвящён роман?</a:t>
            </a:r>
          </a:p>
          <a:p>
            <a:pPr>
              <a:buNone/>
            </a:pPr>
            <a:endParaRPr lang="ru-RU" sz="60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i="1" dirty="0" smtClean="0"/>
              <a:t>В.Г. Белинскому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i="1" dirty="0" smtClean="0"/>
              <a:t>Н.А. Добролюбову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i="1" dirty="0" smtClean="0"/>
              <a:t>Н.А. Некрасову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i="1" dirty="0" smtClean="0"/>
              <a:t>Н.Г. Чернышевскому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4800" dirty="0" smtClean="0"/>
              <a:t>3.Какой конфликт лежит в основе романа «Отцы и дети»?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i="1" dirty="0" smtClean="0"/>
              <a:t>между Николаем Петровичем и Аркадием </a:t>
            </a:r>
            <a:r>
              <a:rPr lang="ru-RU" i="1" dirty="0" err="1" smtClean="0"/>
              <a:t>Кирсановыми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i="1" dirty="0" smtClean="0"/>
              <a:t>между разночинцами-демократами и либеральными дворянами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i="1" dirty="0" smtClean="0"/>
              <a:t>между помещиками и  крепостными крестьянами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i="1" dirty="0" smtClean="0"/>
              <a:t>между Базаровым и Одинцовой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4800" dirty="0" smtClean="0"/>
              <a:t>4.Сколько времени длится действие романа до эпилога?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i="1" dirty="0" smtClean="0"/>
              <a:t>1 месяц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i="1" dirty="0" smtClean="0"/>
              <a:t>1 год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i="1" dirty="0" smtClean="0"/>
              <a:t>полгода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i="1" dirty="0" smtClean="0"/>
              <a:t>4 месяца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4000" dirty="0" smtClean="0"/>
              <a:t>5.Укажите, какой тип композиции использован автором в романе «Отцы и дети»: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i="1" dirty="0" smtClean="0"/>
              <a:t>последовательная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i="1" dirty="0" smtClean="0"/>
              <a:t>циклическая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i="1" dirty="0" smtClean="0"/>
              <a:t>параллельная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i="1" dirty="0" smtClean="0"/>
              <a:t>зеркальная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4800" dirty="0" smtClean="0"/>
              <a:t>6.Сословие, к которому принадлежал Базаров: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i="1" dirty="0" smtClean="0"/>
              <a:t>дворянство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i="1" dirty="0" smtClean="0"/>
              <a:t>крестьянство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i="1" dirty="0" smtClean="0"/>
              <a:t>мещанство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i="1" dirty="0" smtClean="0"/>
              <a:t>разночинцы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5400" dirty="0" smtClean="0"/>
              <a:t>7.Будущая специальность Базарова: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i="1" dirty="0" smtClean="0"/>
              <a:t>врач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i="1" dirty="0" smtClean="0"/>
              <a:t>военный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i="1" dirty="0" smtClean="0"/>
              <a:t>учитель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i="1" dirty="0" smtClean="0"/>
              <a:t>инженер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4400" dirty="0" smtClean="0"/>
              <a:t>8. С какой целью Аркадий Кирсанов рассказывает Базарову историю жизни Павла Петровича?       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i="1" dirty="0" smtClean="0"/>
              <a:t>Аркадий рассчитывает расположить Базарова  к Павлу Петровичу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i="1" dirty="0" smtClean="0"/>
              <a:t>Аркадий  пытается оправдать снобизм дяди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i="1" dirty="0" smtClean="0"/>
              <a:t>Аркадий удовлетворяет любопытство друга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i="1" dirty="0" smtClean="0"/>
              <a:t>Аркадий хочет занять скучающего друга</a:t>
            </a:r>
            <a:endParaRPr lang="ru-RU" dirty="0"/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Тема Office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246</Words>
  <Application>Microsoft Office PowerPoint</Application>
  <PresentationFormat>Экран (4:3)</PresentationFormat>
  <Paragraphs>71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Зачёт</dc:title>
  <dc:creator>эмм</dc:creator>
  <cp:lastModifiedBy>муртаза</cp:lastModifiedBy>
  <cp:revision>31</cp:revision>
  <dcterms:created xsi:type="dcterms:W3CDTF">2010-02-09T18:22:56Z</dcterms:created>
  <dcterms:modified xsi:type="dcterms:W3CDTF">2018-11-24T09:09:18Z</dcterms:modified>
</cp:coreProperties>
</file>