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Default Extension="bin" ContentType="application/vnd.openxmlformats-officedocument.oleObject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27" r:id="rId1"/>
    <p:sldMasterId id="2147484533" r:id="rId2"/>
  </p:sldMasterIdLst>
  <p:notesMasterIdLst>
    <p:notesMasterId r:id="rId15"/>
  </p:notesMasterIdLst>
  <p:sldIdLst>
    <p:sldId id="288" r:id="rId3"/>
    <p:sldId id="270" r:id="rId4"/>
    <p:sldId id="365" r:id="rId5"/>
    <p:sldId id="379" r:id="rId6"/>
    <p:sldId id="271" r:id="rId7"/>
    <p:sldId id="300" r:id="rId8"/>
    <p:sldId id="264" r:id="rId9"/>
    <p:sldId id="302" r:id="rId10"/>
    <p:sldId id="301" r:id="rId11"/>
    <p:sldId id="267" r:id="rId12"/>
    <p:sldId id="298" r:id="rId13"/>
    <p:sldId id="314" r:id="rId1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D7DFF"/>
    <a:srgbClr val="FFFF99"/>
    <a:srgbClr val="D1D1FF"/>
    <a:srgbClr val="800000"/>
    <a:srgbClr val="008000"/>
    <a:srgbClr val="33CC33"/>
    <a:srgbClr val="3366FF"/>
    <a:srgbClr val="0000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563" autoAdjust="0"/>
  </p:normalViewPr>
  <p:slideViewPr>
    <p:cSldViewPr snapToGrid="0"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1928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4" Type="http://schemas.openxmlformats.org/officeDocument/2006/relationships/image" Target="../media/image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02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77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02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1402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02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A80BE87F-DFE0-4580-9F72-7553140F554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7"/>
          <p:cNvSpPr>
            <a:spLocks noChangeArrowheads="1"/>
          </p:cNvSpPr>
          <p:nvPr/>
        </p:nvSpPr>
        <p:spPr bwMode="auto">
          <a:xfrm>
            <a:off x="684213" y="836613"/>
            <a:ext cx="7772400" cy="109537"/>
          </a:xfrm>
          <a:custGeom>
            <a:avLst/>
            <a:gdLst>
              <a:gd name="G0" fmla="+- 618 0 0"/>
            </a:gdLst>
            <a:ahLst/>
            <a:cxnLst>
              <a:cxn ang="0">
                <a:pos x="0" y="0"/>
              </a:cxn>
              <a:cxn ang="0">
                <a:pos x="618" y="0"/>
              </a:cxn>
              <a:cxn ang="0">
                <a:pos x="618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 sz="2400">
              <a:latin typeface="Times New Roman" pitchFamily="18" charset="0"/>
            </a:endParaRPr>
          </a:p>
        </p:txBody>
      </p:sp>
      <p:sp>
        <p:nvSpPr>
          <p:cNvPr id="942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850" y="188913"/>
            <a:ext cx="8569325" cy="638175"/>
          </a:xfrm>
        </p:spPr>
        <p:txBody>
          <a:bodyPr/>
          <a:lstStyle>
            <a:lvl1pPr>
              <a:defRPr sz="4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27088" y="1125538"/>
            <a:ext cx="7010400" cy="16002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860868-1AF9-4657-A3D3-AF092F60931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57B6FB-1970-4A73-8758-EF2B2ED05D7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73838" y="304800"/>
            <a:ext cx="2001837" cy="5715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66738" y="304800"/>
            <a:ext cx="5854700" cy="57150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F8DF6C-021E-4127-927D-A1BA1397E2E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BBD91F8E-FB4A-46EC-BBF9-41A49EC7F72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i="1" dirty="0">
                <a:solidFill>
                  <a:schemeClr val="bg1">
                    <a:lumMod val="50000"/>
                  </a:schemeClr>
                </a:solidFill>
                <a:cs typeface="Arial" pitchFamily="34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chemeClr val="bg1">
                    <a:lumMod val="50000"/>
                  </a:schemeClr>
                </a:solidFill>
                <a:cs typeface="Arial" pitchFamily="34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chemeClr val="bg1">
                    <a:lumMod val="50000"/>
                  </a:schemeClr>
                </a:solidFill>
                <a:cs typeface="Arial" pitchFamily="34" charset="0"/>
                <a:sym typeface="Symbol" pitchFamily="18" charset="2"/>
              </a:rPr>
              <a:t>К. Поляков, 2006-2011                                                                   </a:t>
            </a:r>
            <a:r>
              <a:rPr lang="en-US" sz="1400" i="1" dirty="0">
                <a:solidFill>
                  <a:schemeClr val="bg1">
                    <a:lumMod val="50000"/>
                  </a:schemeClr>
                </a:solidFill>
                <a:cs typeface="Arial" pitchFamily="34" charset="0"/>
                <a:sym typeface="Symbol" pitchFamily="18" charset="2"/>
              </a:rPr>
              <a:t>http://kpolyakov.narod.ru</a:t>
            </a:r>
            <a:endParaRPr lang="ru-RU" sz="1400" i="1" dirty="0">
              <a:solidFill>
                <a:schemeClr val="bg1">
                  <a:lumMod val="50000"/>
                </a:schemeClr>
              </a:solidFill>
              <a:cs typeface="Arial" pitchFamily="34" charset="0"/>
              <a:sym typeface="Symbol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0B631C4-257A-4A34-8A8B-20804F0DC351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7" name="Прямоугольник 6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i="1" dirty="0">
                <a:solidFill>
                  <a:schemeClr val="bg1">
                    <a:lumMod val="50000"/>
                  </a:schemeClr>
                </a:solidFill>
                <a:cs typeface="Arial" pitchFamily="34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chemeClr val="bg1">
                    <a:lumMod val="50000"/>
                  </a:schemeClr>
                </a:solidFill>
                <a:cs typeface="Arial" pitchFamily="34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chemeClr val="bg1">
                    <a:lumMod val="50000"/>
                  </a:schemeClr>
                </a:solidFill>
                <a:cs typeface="Arial" pitchFamily="34" charset="0"/>
                <a:sym typeface="Symbol" pitchFamily="18" charset="2"/>
              </a:rPr>
              <a:t>К. Поляков, 2006-2011                                                                   </a:t>
            </a:r>
            <a:r>
              <a:rPr lang="en-US" sz="1400" i="1" dirty="0">
                <a:solidFill>
                  <a:schemeClr val="bg1">
                    <a:lumMod val="50000"/>
                  </a:schemeClr>
                </a:solidFill>
                <a:cs typeface="Arial" pitchFamily="34" charset="0"/>
                <a:sym typeface="Symbol" pitchFamily="18" charset="2"/>
              </a:rPr>
              <a:t>http://kpolyakov.narod.ru</a:t>
            </a:r>
            <a:endParaRPr lang="ru-RU" sz="1400" i="1" dirty="0">
              <a:solidFill>
                <a:schemeClr val="bg1">
                  <a:lumMod val="50000"/>
                </a:schemeClr>
              </a:solidFill>
              <a:cs typeface="Arial" pitchFamily="34" charset="0"/>
              <a:sym typeface="Symbol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pPr>
              <a:defRPr/>
            </a:pPr>
            <a:fld id="{88A5817D-F1ED-40E2-ABCB-473DB7231CF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7B82A95-3413-4B04-8A28-38E167B36A8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412A804-A63A-4450-89C8-CD32BCB0407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FD1AC56-687A-4686-BD8B-0053B5BF85C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C7D3599-8D68-4851-A7B3-B548ACB1958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  <p:hf hdr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F89573A-ADE6-4498-B1CA-B1DFD9AA241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B72457-E4E8-4FAD-83DA-230503758FD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C91515B-7169-486E-9B45-5425F918DF3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E950094-F80D-4EF0-A368-5DAECBB6804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5E355D6B-2C9F-40B8-96A9-33D53CBDC36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i="1" dirty="0">
                <a:solidFill>
                  <a:schemeClr val="bg1">
                    <a:lumMod val="50000"/>
                  </a:schemeClr>
                </a:solidFill>
                <a:cs typeface="Arial" pitchFamily="34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chemeClr val="bg1">
                    <a:lumMod val="50000"/>
                  </a:schemeClr>
                </a:solidFill>
                <a:cs typeface="Arial" pitchFamily="34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chemeClr val="bg1">
                    <a:lumMod val="50000"/>
                  </a:schemeClr>
                </a:solidFill>
                <a:cs typeface="Arial" pitchFamily="34" charset="0"/>
                <a:sym typeface="Symbol" pitchFamily="18" charset="2"/>
              </a:rPr>
              <a:t>К. Поляков, 2006-2011                                                                   </a:t>
            </a:r>
            <a:r>
              <a:rPr lang="en-US" sz="1400" i="1" dirty="0">
                <a:solidFill>
                  <a:schemeClr val="bg1">
                    <a:lumMod val="50000"/>
                  </a:schemeClr>
                </a:solidFill>
                <a:cs typeface="Arial" pitchFamily="34" charset="0"/>
                <a:sym typeface="Symbol" pitchFamily="18" charset="2"/>
              </a:rPr>
              <a:t>http://kpolyakov.narod.ru</a:t>
            </a:r>
            <a:endParaRPr lang="ru-RU" sz="1400" i="1" dirty="0">
              <a:solidFill>
                <a:schemeClr val="bg1">
                  <a:lumMod val="50000"/>
                </a:schemeClr>
              </a:solidFill>
              <a:cs typeface="Arial" pitchFamily="34" charset="0"/>
              <a:sym typeface="Symbol"/>
            </a:endParaRPr>
          </a:p>
        </p:txBody>
      </p:sp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460375"/>
          </a:xfrm>
        </p:spPr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162800" y="0"/>
            <a:ext cx="19812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56D623-09D7-4312-A5E4-817B7D2889E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>
    <p:fade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i="1" dirty="0">
                <a:solidFill>
                  <a:schemeClr val="bg1">
                    <a:lumMod val="50000"/>
                  </a:schemeClr>
                </a:solidFill>
                <a:cs typeface="Arial" pitchFamily="34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chemeClr val="bg1">
                    <a:lumMod val="50000"/>
                  </a:schemeClr>
                </a:solidFill>
                <a:cs typeface="Arial" pitchFamily="34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chemeClr val="bg1">
                    <a:lumMod val="50000"/>
                  </a:schemeClr>
                </a:solidFill>
                <a:cs typeface="Arial" pitchFamily="34" charset="0"/>
                <a:sym typeface="Symbol" pitchFamily="18" charset="2"/>
              </a:rPr>
              <a:t>К. Поляков, 2006-2011                                                                   </a:t>
            </a:r>
            <a:r>
              <a:rPr lang="en-US" sz="1400" i="1" dirty="0">
                <a:solidFill>
                  <a:schemeClr val="bg1">
                    <a:lumMod val="50000"/>
                  </a:schemeClr>
                </a:solidFill>
                <a:cs typeface="Arial" pitchFamily="34" charset="0"/>
                <a:sym typeface="Symbol" pitchFamily="18" charset="2"/>
              </a:rPr>
              <a:t>http://kpolyakov.narod.ru</a:t>
            </a:r>
            <a:endParaRPr lang="ru-RU" sz="1400" i="1" dirty="0">
              <a:solidFill>
                <a:schemeClr val="bg1">
                  <a:lumMod val="50000"/>
                </a:schemeClr>
              </a:solidFill>
              <a:cs typeface="Arial" pitchFamily="34" charset="0"/>
              <a:sym typeface="Symbol"/>
            </a:endParaRPr>
          </a:p>
        </p:txBody>
      </p:sp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460375"/>
          </a:xfrm>
        </p:spPr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162800" y="0"/>
            <a:ext cx="19812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56D623-09D7-4312-A5E4-817B7D2889E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>
    <p:fade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i="1" dirty="0">
                <a:solidFill>
                  <a:schemeClr val="bg1">
                    <a:lumMod val="50000"/>
                  </a:schemeClr>
                </a:solidFill>
                <a:cs typeface="Arial" pitchFamily="34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chemeClr val="bg1">
                    <a:lumMod val="50000"/>
                  </a:schemeClr>
                </a:solidFill>
                <a:cs typeface="Arial" pitchFamily="34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chemeClr val="bg1">
                    <a:lumMod val="50000"/>
                  </a:schemeClr>
                </a:solidFill>
                <a:cs typeface="Arial" pitchFamily="34" charset="0"/>
                <a:sym typeface="Symbol" pitchFamily="18" charset="2"/>
              </a:rPr>
              <a:t>К. Поляков, 2006-2011                                                                   </a:t>
            </a:r>
            <a:r>
              <a:rPr lang="en-US" sz="1400" i="1" dirty="0">
                <a:solidFill>
                  <a:schemeClr val="bg1">
                    <a:lumMod val="50000"/>
                  </a:schemeClr>
                </a:solidFill>
                <a:cs typeface="Arial" pitchFamily="34" charset="0"/>
                <a:sym typeface="Symbol" pitchFamily="18" charset="2"/>
              </a:rPr>
              <a:t>http://kpolyakov.narod.ru</a:t>
            </a:r>
            <a:endParaRPr lang="ru-RU" sz="1400" i="1" dirty="0">
              <a:solidFill>
                <a:schemeClr val="bg1">
                  <a:lumMod val="50000"/>
                </a:schemeClr>
              </a:solidFill>
              <a:cs typeface="Arial" pitchFamily="34" charset="0"/>
              <a:sym typeface="Symbol"/>
            </a:endParaRPr>
          </a:p>
        </p:txBody>
      </p:sp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460375"/>
          </a:xfrm>
        </p:spPr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162800" y="0"/>
            <a:ext cx="19812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56D623-09D7-4312-A5E4-817B7D2889E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>
    <p:fade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46037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566738" y="908050"/>
            <a:ext cx="3924300" cy="511175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3438" y="908050"/>
            <a:ext cx="3924300" cy="24796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3438" y="3540125"/>
            <a:ext cx="3924300" cy="24796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7A5CFB-C3C3-4266-AE9B-C5A88FC1186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i="1" dirty="0">
                <a:solidFill>
                  <a:schemeClr val="bg1">
                    <a:lumMod val="50000"/>
                  </a:schemeClr>
                </a:solidFill>
                <a:cs typeface="Arial" pitchFamily="34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chemeClr val="bg1">
                    <a:lumMod val="50000"/>
                  </a:schemeClr>
                </a:solidFill>
                <a:cs typeface="Arial" pitchFamily="34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chemeClr val="bg1">
                    <a:lumMod val="50000"/>
                  </a:schemeClr>
                </a:solidFill>
                <a:cs typeface="Arial" pitchFamily="34" charset="0"/>
                <a:sym typeface="Symbol" pitchFamily="18" charset="2"/>
              </a:rPr>
              <a:t>К. Поляков, 2006-2011                                                                   </a:t>
            </a:r>
            <a:r>
              <a:rPr lang="en-US" sz="1400" i="1" dirty="0">
                <a:solidFill>
                  <a:schemeClr val="bg1">
                    <a:lumMod val="50000"/>
                  </a:schemeClr>
                </a:solidFill>
                <a:cs typeface="Arial" pitchFamily="34" charset="0"/>
                <a:sym typeface="Symbol" pitchFamily="18" charset="2"/>
              </a:rPr>
              <a:t>http://kpolyakov.narod.ru</a:t>
            </a:r>
            <a:endParaRPr lang="ru-RU" sz="1400" i="1" dirty="0">
              <a:solidFill>
                <a:schemeClr val="bg1">
                  <a:lumMod val="50000"/>
                </a:schemeClr>
              </a:solidFill>
              <a:cs typeface="Arial" pitchFamily="34" charset="0"/>
              <a:sym typeface="Symbol"/>
            </a:endParaRPr>
          </a:p>
        </p:txBody>
      </p:sp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460375"/>
          </a:xfrm>
        </p:spPr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162800" y="0"/>
            <a:ext cx="19812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56D623-09D7-4312-A5E4-817B7D2889E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>
    <p:fade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i="1" dirty="0">
                <a:solidFill>
                  <a:schemeClr val="bg1">
                    <a:lumMod val="50000"/>
                  </a:schemeClr>
                </a:solidFill>
                <a:cs typeface="Arial" pitchFamily="34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chemeClr val="bg1">
                    <a:lumMod val="50000"/>
                  </a:schemeClr>
                </a:solidFill>
                <a:cs typeface="Arial" pitchFamily="34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chemeClr val="bg1">
                    <a:lumMod val="50000"/>
                  </a:schemeClr>
                </a:solidFill>
                <a:cs typeface="Arial" pitchFamily="34" charset="0"/>
                <a:sym typeface="Symbol" pitchFamily="18" charset="2"/>
              </a:rPr>
              <a:t>К. Поляков, 2006-2011                                                                   </a:t>
            </a:r>
            <a:r>
              <a:rPr lang="en-US" sz="1400" i="1" dirty="0">
                <a:solidFill>
                  <a:schemeClr val="bg1">
                    <a:lumMod val="50000"/>
                  </a:schemeClr>
                </a:solidFill>
                <a:cs typeface="Arial" pitchFamily="34" charset="0"/>
                <a:sym typeface="Symbol" pitchFamily="18" charset="2"/>
              </a:rPr>
              <a:t>http://kpolyakov.narod.ru</a:t>
            </a:r>
            <a:endParaRPr lang="ru-RU" sz="1400" i="1" dirty="0">
              <a:solidFill>
                <a:schemeClr val="bg1">
                  <a:lumMod val="50000"/>
                </a:schemeClr>
              </a:solidFill>
              <a:cs typeface="Arial" pitchFamily="34" charset="0"/>
              <a:sym typeface="Symbol"/>
            </a:endParaRPr>
          </a:p>
        </p:txBody>
      </p:sp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460375"/>
          </a:xfrm>
        </p:spPr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162800" y="0"/>
            <a:ext cx="19812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56D623-09D7-4312-A5E4-817B7D2889E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>
    <p:fade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i="1" dirty="0">
                <a:solidFill>
                  <a:schemeClr val="bg1">
                    <a:lumMod val="50000"/>
                  </a:schemeClr>
                </a:solidFill>
                <a:cs typeface="Arial" pitchFamily="34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chemeClr val="bg1">
                    <a:lumMod val="50000"/>
                  </a:schemeClr>
                </a:solidFill>
                <a:cs typeface="Arial" pitchFamily="34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chemeClr val="bg1">
                    <a:lumMod val="50000"/>
                  </a:schemeClr>
                </a:solidFill>
                <a:cs typeface="Arial" pitchFamily="34" charset="0"/>
                <a:sym typeface="Symbol" pitchFamily="18" charset="2"/>
              </a:rPr>
              <a:t>К. Поляков, 2006-2011                                                                   </a:t>
            </a:r>
            <a:r>
              <a:rPr lang="en-US" sz="1400" i="1" dirty="0">
                <a:solidFill>
                  <a:schemeClr val="bg1">
                    <a:lumMod val="50000"/>
                  </a:schemeClr>
                </a:solidFill>
                <a:cs typeface="Arial" pitchFamily="34" charset="0"/>
                <a:sym typeface="Symbol" pitchFamily="18" charset="2"/>
              </a:rPr>
              <a:t>http://kpolyakov.narod.ru</a:t>
            </a:r>
            <a:endParaRPr lang="ru-RU" sz="1400" i="1" dirty="0">
              <a:solidFill>
                <a:schemeClr val="bg1">
                  <a:lumMod val="50000"/>
                </a:schemeClr>
              </a:solidFill>
              <a:cs typeface="Arial" pitchFamily="34" charset="0"/>
              <a:sym typeface="Symbol"/>
            </a:endParaRPr>
          </a:p>
        </p:txBody>
      </p:sp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460375"/>
          </a:xfrm>
        </p:spPr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162800" y="0"/>
            <a:ext cx="19812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56D623-09D7-4312-A5E4-817B7D2889E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D67F90-8A18-48AE-9B2F-0E474C13D8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66738" y="908050"/>
            <a:ext cx="3924300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3438" y="908050"/>
            <a:ext cx="3924300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BF0E49-9C55-4D1F-BDF0-D89EC7066A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8E6812-C9A6-4F03-A913-BB5DD5ACB7C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1FDCA5-6409-4576-9D0C-300B7B23EEE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22DFD2-2DD9-4022-853C-A279E2054B2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607B42-6CA2-432D-8571-8F599E8DA5B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E338F6-C26A-4688-9E0C-6DE485AADB6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20" Type="http://schemas.openxmlformats.org/officeDocument/2006/relationships/image" Target="../media/image1.jpeg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19" Type="http://schemas.openxmlformats.org/officeDocument/2006/relationships/theme" Target="../theme/theme2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0">
              <a:schemeClr val="accent3">
                <a:lumMod val="60000"/>
                <a:lumOff val="40000"/>
              </a:schemeClr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304800"/>
            <a:ext cx="80010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908050"/>
            <a:ext cx="8001000" cy="511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93188" name="AutoShape 4"/>
          <p:cNvSpPr>
            <a:spLocks noChangeArrowheads="1"/>
          </p:cNvSpPr>
          <p:nvPr/>
        </p:nvSpPr>
        <p:spPr bwMode="auto">
          <a:xfrm>
            <a:off x="539750" y="765175"/>
            <a:ext cx="7958138" cy="109538"/>
          </a:xfrm>
          <a:custGeom>
            <a:avLst/>
            <a:gdLst>
              <a:gd name="G0" fmla="+- 585 0 0"/>
            </a:gdLst>
            <a:ahLst/>
            <a:cxnLst>
              <a:cxn ang="0">
                <a:pos x="0" y="0"/>
              </a:cxn>
              <a:cxn ang="0">
                <a:pos x="585" y="0"/>
              </a:cxn>
              <a:cxn ang="0">
                <a:pos x="585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 sz="2400">
              <a:latin typeface="Times New Roman" pitchFamily="18" charset="0"/>
            </a:endParaRPr>
          </a:p>
        </p:txBody>
      </p:sp>
      <p:sp>
        <p:nvSpPr>
          <p:cNvPr id="93189" name="Line 5"/>
          <p:cNvSpPr>
            <a:spLocks noChangeShapeType="1"/>
          </p:cNvSpPr>
          <p:nvPr/>
        </p:nvSpPr>
        <p:spPr bwMode="auto">
          <a:xfrm flipV="1">
            <a:off x="609600" y="617220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3190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3191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3192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83EB44E4-F3B0-4460-B2A0-C6CC60CACAD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18" r:id="rId1"/>
    <p:sldLayoutId id="2147484405" r:id="rId2"/>
    <p:sldLayoutId id="2147484406" r:id="rId3"/>
    <p:sldLayoutId id="2147484407" r:id="rId4"/>
    <p:sldLayoutId id="2147484408" r:id="rId5"/>
    <p:sldLayoutId id="2147484409" r:id="rId6"/>
    <p:sldLayoutId id="2147484410" r:id="rId7"/>
    <p:sldLayoutId id="2147484411" r:id="rId8"/>
    <p:sldLayoutId id="2147484412" r:id="rId9"/>
    <p:sldLayoutId id="2147484413" r:id="rId10"/>
    <p:sldLayoutId id="2147484414" r:id="rId11"/>
  </p:sldLayoutIdLst>
  <p:transition>
    <p:fade/>
  </p:transition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304925" indent="-3952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2300">
          <a:solidFill>
            <a:schemeClr val="tx1"/>
          </a:solidFill>
          <a:latin typeface="+mn-lt"/>
        </a:defRPr>
      </a:lvl3pPr>
      <a:lvl4pPr marL="1693863" indent="-3873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93913" indent="-398463" algn="l" rtl="0" eaLnBrk="0" fontAlgn="base" hangingPunct="0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511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30083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655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9227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20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83EB44E4-F3B0-4460-B2A0-C6CC60CACAD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34" r:id="rId1"/>
    <p:sldLayoutId id="2147484535" r:id="rId2"/>
    <p:sldLayoutId id="2147484536" r:id="rId3"/>
    <p:sldLayoutId id="2147484537" r:id="rId4"/>
    <p:sldLayoutId id="2147484538" r:id="rId5"/>
    <p:sldLayoutId id="2147484539" r:id="rId6"/>
    <p:sldLayoutId id="2147484540" r:id="rId7"/>
    <p:sldLayoutId id="2147484541" r:id="rId8"/>
    <p:sldLayoutId id="2147484542" r:id="rId9"/>
    <p:sldLayoutId id="2147484543" r:id="rId10"/>
    <p:sldLayoutId id="2147484544" r:id="rId11"/>
    <p:sldLayoutId id="2147484545" r:id="rId12"/>
    <p:sldLayoutId id="2147484546" r:id="rId13"/>
    <p:sldLayoutId id="2147484547" r:id="rId14"/>
    <p:sldLayoutId id="2147484548" r:id="rId15"/>
    <p:sldLayoutId id="2147484549" r:id="rId16"/>
    <p:sldLayoutId id="2147484550" r:id="rId17"/>
    <p:sldLayoutId id="2147484551" r:id="rId18"/>
  </p:sldLayoutIdLst>
  <p:transition>
    <p:fade/>
  </p:transition>
  <p:timing>
    <p:tnLst>
      <p:par>
        <p:cTn id="1" dur="indefinite" restart="never" nodeType="tmRoot"/>
      </p:par>
    </p:tnLst>
  </p:timing>
  <p:hf hdr="0" ftr="0" dt="0"/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9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10.xml"/><Relationship Id="rId3" Type="http://schemas.openxmlformats.org/officeDocument/2006/relationships/slide" Target="slide4.xml"/><Relationship Id="rId7" Type="http://schemas.openxmlformats.org/officeDocument/2006/relationships/slide" Target="slide8.xml"/><Relationship Id="rId2" Type="http://schemas.openxmlformats.org/officeDocument/2006/relationships/slide" Target="slide3.xml"/><Relationship Id="rId1" Type="http://schemas.openxmlformats.org/officeDocument/2006/relationships/slideLayout" Target="../slideLayouts/slideLayout12.xml"/><Relationship Id="rId6" Type="http://schemas.openxmlformats.org/officeDocument/2006/relationships/slide" Target="slide7.xml"/><Relationship Id="rId5" Type="http://schemas.openxmlformats.org/officeDocument/2006/relationships/slide" Target="slide6.xml"/><Relationship Id="rId4" Type="http://schemas.openxmlformats.org/officeDocument/2006/relationships/slide" Target="slide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7" Type="http://schemas.openxmlformats.org/officeDocument/2006/relationships/slide" Target="slide2.xml"/><Relationship Id="rId2" Type="http://schemas.openxmlformats.org/officeDocument/2006/relationships/slideLayout" Target="../slideLayouts/slideLayout26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35724" y="908829"/>
            <a:ext cx="8569325" cy="936625"/>
          </a:xfrm>
        </p:spPr>
        <p:txBody>
          <a:bodyPr>
            <a:normAutofit/>
          </a:bodyPr>
          <a:lstStyle/>
          <a:p>
            <a:pPr algn="ctr" eaLnBrk="1" hangingPunct="1"/>
            <a:r>
              <a:rPr lang="ru-RU" sz="6000" dirty="0" smtClean="0">
                <a:solidFill>
                  <a:schemeClr val="accent5">
                    <a:lumMod val="10000"/>
                  </a:schemeClr>
                </a:solidFill>
              </a:rPr>
              <a:t>ИНФОРМАЦИЯ</a:t>
            </a:r>
          </a:p>
        </p:txBody>
      </p:sp>
      <p:sp>
        <p:nvSpPr>
          <p:cNvPr id="35844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579439" y="2674369"/>
            <a:ext cx="8294687" cy="1873250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</a:pPr>
            <a:r>
              <a:rPr lang="ru-RU" sz="4800" dirty="0" smtClean="0">
                <a:solidFill>
                  <a:schemeClr val="accent6">
                    <a:lumMod val="50000"/>
                  </a:schemeClr>
                </a:solidFill>
              </a:rPr>
              <a:t>Измерение    количества информации</a:t>
            </a:r>
          </a:p>
        </p:txBody>
      </p:sp>
      <p:sp>
        <p:nvSpPr>
          <p:cNvPr id="35843" name="AutoShape 3"/>
          <p:cNvSpPr>
            <a:spLocks noChangeArrowheads="1"/>
          </p:cNvSpPr>
          <p:nvPr/>
        </p:nvSpPr>
        <p:spPr bwMode="auto">
          <a:xfrm>
            <a:off x="519801" y="1793696"/>
            <a:ext cx="7958138" cy="109538"/>
          </a:xfrm>
          <a:custGeom>
            <a:avLst/>
            <a:gdLst>
              <a:gd name="T0" fmla="*/ 0 w 1000"/>
              <a:gd name="T1" fmla="*/ 0 h 1000"/>
              <a:gd name="T2" fmla="*/ 2147483647 w 1000"/>
              <a:gd name="T3" fmla="*/ 0 h 1000"/>
              <a:gd name="T4" fmla="*/ 2147483647 w 1000"/>
              <a:gd name="T5" fmla="*/ 2147483647 h 1000"/>
              <a:gd name="T6" fmla="*/ 0 w 1000"/>
              <a:gd name="T7" fmla="*/ 2147483647 h 1000"/>
              <a:gd name="T8" fmla="*/ 0 w 1000"/>
              <a:gd name="T9" fmla="*/ 0 h 1000"/>
              <a:gd name="T10" fmla="*/ 2147483647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000"/>
              <a:gd name="T19" fmla="*/ 0 h 1000"/>
              <a:gd name="T20" fmla="*/ 1000 w 1000"/>
              <a:gd name="T21" fmla="*/ 1000 h 10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88374"/>
            <a:ext cx="8229600" cy="42410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sz="3400" b="1" dirty="0" smtClean="0">
                <a:latin typeface="Batang" pitchFamily="18" charset="-127"/>
                <a:ea typeface="Batang" pitchFamily="18" charset="-127"/>
              </a:rPr>
              <a:t>Задачи: текст</a:t>
            </a:r>
          </a:p>
        </p:txBody>
      </p:sp>
      <p:sp>
        <p:nvSpPr>
          <p:cNvPr id="58372" name="Rectangle 3"/>
          <p:cNvSpPr>
            <a:spLocks noGrp="1" noChangeArrowheads="1"/>
          </p:cNvSpPr>
          <p:nvPr>
            <p:ph idx="1"/>
          </p:nvPr>
        </p:nvSpPr>
        <p:spPr>
          <a:xfrm>
            <a:off x="566738" y="908050"/>
            <a:ext cx="8001000" cy="165735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600" b="1" smtClean="0"/>
              <a:t>Сколько места надо выделить для хранения 10 страниц книги, если на каждой странице помещаются 32 строки по 64 символа в каждой?</a:t>
            </a: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</a:pPr>
            <a:endParaRPr lang="ru-RU" smtClean="0"/>
          </a:p>
        </p:txBody>
      </p:sp>
      <p:sp>
        <p:nvSpPr>
          <p:cNvPr id="112644" name="Rectangle 4"/>
          <p:cNvSpPr>
            <a:spLocks noChangeArrowheads="1"/>
          </p:cNvSpPr>
          <p:nvPr/>
        </p:nvSpPr>
        <p:spPr bwMode="auto">
          <a:xfrm>
            <a:off x="468313" y="3068638"/>
            <a:ext cx="8253412" cy="1439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1066800" lvl="1" indent="-436563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n"/>
            </a:pPr>
            <a:r>
              <a:rPr lang="ru-RU" sz="2400" dirty="0"/>
              <a:t>на 1 странице 32</a:t>
            </a:r>
            <a:r>
              <a:rPr lang="en-US" sz="2400" dirty="0"/>
              <a:t>·</a:t>
            </a:r>
            <a:r>
              <a:rPr lang="ru-RU" sz="2400" dirty="0"/>
              <a:t>64=2048 символов</a:t>
            </a:r>
            <a:endParaRPr lang="en-US" sz="2400" dirty="0"/>
          </a:p>
          <a:p>
            <a:pPr marL="1066800" lvl="1" indent="-436563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n"/>
            </a:pPr>
            <a:r>
              <a:rPr lang="ru-RU" sz="2400" dirty="0"/>
              <a:t>на 10 страницах 10</a:t>
            </a:r>
            <a:r>
              <a:rPr lang="en-US" sz="2400" dirty="0"/>
              <a:t>·</a:t>
            </a:r>
            <a:r>
              <a:rPr lang="ru-RU" sz="2400" dirty="0"/>
              <a:t>2048=20480 символов</a:t>
            </a:r>
          </a:p>
          <a:p>
            <a:pPr marL="1066800" lvl="1" indent="-436563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n"/>
            </a:pPr>
            <a:r>
              <a:rPr lang="ru-RU" sz="2400" dirty="0"/>
              <a:t>каждый символ занимает 1 байт</a:t>
            </a:r>
          </a:p>
        </p:txBody>
      </p:sp>
      <p:sp>
        <p:nvSpPr>
          <p:cNvPr id="112645" name="Text Box 5"/>
          <p:cNvSpPr txBox="1">
            <a:spLocks noChangeArrowheads="1"/>
          </p:cNvSpPr>
          <p:nvPr/>
        </p:nvSpPr>
        <p:spPr bwMode="auto">
          <a:xfrm>
            <a:off x="539750" y="2565400"/>
            <a:ext cx="21605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dirty="0"/>
              <a:t>Решение:</a:t>
            </a:r>
          </a:p>
        </p:txBody>
      </p:sp>
      <p:sp>
        <p:nvSpPr>
          <p:cNvPr id="112646" name="Text Box 6"/>
          <p:cNvSpPr txBox="1">
            <a:spLocks noChangeArrowheads="1"/>
          </p:cNvSpPr>
          <p:nvPr/>
        </p:nvSpPr>
        <p:spPr bwMode="auto">
          <a:xfrm>
            <a:off x="531124" y="4937395"/>
            <a:ext cx="21605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dirty="0"/>
              <a:t>Ответ:</a:t>
            </a:r>
          </a:p>
        </p:txBody>
      </p:sp>
      <p:sp>
        <p:nvSpPr>
          <p:cNvPr id="112647" name="Rectangle 7"/>
          <p:cNvSpPr>
            <a:spLocks noChangeArrowheads="1"/>
          </p:cNvSpPr>
          <p:nvPr/>
        </p:nvSpPr>
        <p:spPr bwMode="auto">
          <a:xfrm>
            <a:off x="468313" y="5572664"/>
            <a:ext cx="8253412" cy="8090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1066800" lvl="1" indent="-436563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n"/>
            </a:pPr>
            <a:r>
              <a:rPr lang="ru-RU" sz="2400" dirty="0" smtClean="0"/>
              <a:t>20480:1024 </a:t>
            </a:r>
            <a:r>
              <a:rPr lang="ru-RU" sz="2400" dirty="0"/>
              <a:t>Кбайт = 20 Кбайт</a:t>
            </a:r>
          </a:p>
        </p:txBody>
      </p:sp>
      <p:sp>
        <p:nvSpPr>
          <p:cNvPr id="9" name="Управляющая кнопка: домой 8">
            <a:hlinkClick r:id="rId2" action="ppaction://hlinksldjump" highlightClick="1"/>
          </p:cNvPr>
          <p:cNvSpPr/>
          <p:nvPr/>
        </p:nvSpPr>
        <p:spPr>
          <a:xfrm>
            <a:off x="138023" y="6461185"/>
            <a:ext cx="241540" cy="267419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Управляющая кнопка: далее 9">
            <a:hlinkClick r:id="" action="ppaction://hlinkshowjump?jump=nextslide" highlightClick="1"/>
          </p:cNvPr>
          <p:cNvSpPr/>
          <p:nvPr/>
        </p:nvSpPr>
        <p:spPr>
          <a:xfrm>
            <a:off x="422694" y="6469812"/>
            <a:ext cx="232914" cy="26741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26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126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126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126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44871"/>
          </a:xfrm>
        </p:spPr>
        <p:txBody>
          <a:bodyPr>
            <a:normAutofit/>
          </a:bodyPr>
          <a:lstStyle/>
          <a:p>
            <a:pPr eaLnBrk="1" hangingPunct="1"/>
            <a:r>
              <a:rPr lang="ru-RU" sz="3400" b="1" dirty="0" smtClean="0">
                <a:latin typeface="Batang" pitchFamily="18" charset="-127"/>
                <a:ea typeface="Batang" pitchFamily="18" charset="-127"/>
              </a:rPr>
              <a:t>Задачи: рисунок</a:t>
            </a:r>
          </a:p>
        </p:txBody>
      </p:sp>
      <p:sp>
        <p:nvSpPr>
          <p:cNvPr id="59396" name="Rectangle 4"/>
          <p:cNvSpPr>
            <a:spLocks noGrp="1" noChangeArrowheads="1"/>
          </p:cNvSpPr>
          <p:nvPr>
            <p:ph idx="1"/>
          </p:nvPr>
        </p:nvSpPr>
        <p:spPr>
          <a:xfrm>
            <a:off x="566738" y="908050"/>
            <a:ext cx="8001000" cy="1296988"/>
          </a:xfrm>
          <a:noFill/>
        </p:spPr>
        <p:txBody>
          <a:bodyPr>
            <a:normAutofit/>
          </a:bodyPr>
          <a:lstStyle/>
          <a:p>
            <a:pPr marL="0" indent="0" eaLnBrk="1" hangingPunct="1">
              <a:buFont typeface="Wingdings" pitchFamily="2" charset="2"/>
              <a:buNone/>
            </a:pPr>
            <a:r>
              <a:rPr lang="ru-RU" sz="2600" b="1" smtClean="0"/>
              <a:t>Сколько места в памяти надо выделить для хранения 16-цветного рисунка размером 32 на 64 пикселя?</a:t>
            </a:r>
          </a:p>
          <a:p>
            <a:pPr marL="0" indent="0" eaLnBrk="1" hangingPunct="1">
              <a:buFont typeface="Wingdings" pitchFamily="2" charset="2"/>
              <a:buNone/>
            </a:pPr>
            <a:endParaRPr lang="ru-RU" sz="2600" smtClean="0"/>
          </a:p>
        </p:txBody>
      </p:sp>
      <p:sp>
        <p:nvSpPr>
          <p:cNvPr id="113669" name="Rectangle 5"/>
          <p:cNvSpPr>
            <a:spLocks noChangeArrowheads="1"/>
          </p:cNvSpPr>
          <p:nvPr/>
        </p:nvSpPr>
        <p:spPr bwMode="auto">
          <a:xfrm>
            <a:off x="468313" y="2708275"/>
            <a:ext cx="8253412" cy="1439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1066800" lvl="1" indent="-436563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n"/>
            </a:pPr>
            <a:r>
              <a:rPr lang="ru-RU" sz="2400" dirty="0"/>
              <a:t>общее число пикселей: 32</a:t>
            </a:r>
            <a:r>
              <a:rPr lang="en-US" sz="2400" dirty="0"/>
              <a:t>·</a:t>
            </a:r>
            <a:r>
              <a:rPr lang="ru-RU" sz="2400" dirty="0"/>
              <a:t>64=2048</a:t>
            </a:r>
          </a:p>
          <a:p>
            <a:pPr marL="1066800" lvl="1" indent="-436563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n"/>
            </a:pPr>
            <a:r>
              <a:rPr lang="ru-RU" sz="2400" dirty="0"/>
              <a:t>при использовании 16 цветов </a:t>
            </a:r>
            <a:br>
              <a:rPr lang="ru-RU" sz="2400" dirty="0"/>
            </a:br>
            <a:r>
              <a:rPr lang="ru-RU" sz="2400" dirty="0"/>
              <a:t>на 1 пиксель  отводится 4 бита </a:t>
            </a:r>
            <a:br>
              <a:rPr lang="ru-RU" sz="2400" dirty="0"/>
            </a:br>
            <a:r>
              <a:rPr lang="ru-RU" sz="2400" dirty="0"/>
              <a:t>(выбор 1 из 16 вариантов</a:t>
            </a:r>
            <a:r>
              <a:rPr lang="ru-RU" sz="2400" dirty="0" smtClean="0"/>
              <a:t>)</a:t>
            </a:r>
          </a:p>
          <a:p>
            <a:pPr marL="1066800" lvl="1" indent="-436563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n"/>
            </a:pPr>
            <a:r>
              <a:rPr lang="ru-RU" sz="2400" dirty="0" smtClean="0"/>
              <a:t> 2048</a:t>
            </a:r>
            <a:r>
              <a:rPr lang="en-US" sz="2400" dirty="0" smtClean="0"/>
              <a:t>·</a:t>
            </a:r>
            <a:r>
              <a:rPr lang="ru-RU" sz="2400" dirty="0" smtClean="0"/>
              <a:t>4 бита = 8192 бита</a:t>
            </a:r>
            <a:endParaRPr lang="en-US" sz="2400" dirty="0" smtClean="0"/>
          </a:p>
          <a:p>
            <a:pPr marL="1066800" lvl="1" indent="-436563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n"/>
            </a:pPr>
            <a:r>
              <a:rPr lang="ru-RU" sz="2400" dirty="0" smtClean="0"/>
              <a:t>2048</a:t>
            </a:r>
            <a:r>
              <a:rPr lang="en-US" sz="2400" dirty="0" smtClean="0"/>
              <a:t>·</a:t>
            </a:r>
            <a:r>
              <a:rPr lang="ru-RU" sz="2400" dirty="0" smtClean="0"/>
              <a:t>4:8 байта = 1024 байта </a:t>
            </a:r>
            <a:endParaRPr lang="ru-RU" sz="2400" b="1" dirty="0" smtClean="0"/>
          </a:p>
          <a:p>
            <a:pPr marL="1066800" lvl="1" indent="-436563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n"/>
            </a:pPr>
            <a:endParaRPr lang="ru-RU" sz="2400" dirty="0" smtClean="0"/>
          </a:p>
          <a:p>
            <a:pPr marL="1066800" lvl="1" indent="-436563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n"/>
            </a:pPr>
            <a:endParaRPr lang="ru-RU" sz="2400" dirty="0"/>
          </a:p>
        </p:txBody>
      </p:sp>
      <p:sp>
        <p:nvSpPr>
          <p:cNvPr id="113670" name="Text Box 6"/>
          <p:cNvSpPr txBox="1">
            <a:spLocks noChangeArrowheads="1"/>
          </p:cNvSpPr>
          <p:nvPr/>
        </p:nvSpPr>
        <p:spPr bwMode="auto">
          <a:xfrm>
            <a:off x="539750" y="2276475"/>
            <a:ext cx="21605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/>
              <a:t>Решение:</a:t>
            </a:r>
          </a:p>
        </p:txBody>
      </p:sp>
      <p:sp>
        <p:nvSpPr>
          <p:cNvPr id="113671" name="Text Box 7"/>
          <p:cNvSpPr txBox="1">
            <a:spLocks noChangeArrowheads="1"/>
          </p:cNvSpPr>
          <p:nvPr/>
        </p:nvSpPr>
        <p:spPr bwMode="auto">
          <a:xfrm>
            <a:off x="470740" y="5328784"/>
            <a:ext cx="6827208" cy="13480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066800" lvl="1" indent="-436563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n"/>
            </a:pPr>
            <a:r>
              <a:rPr lang="ru-RU" sz="2400" b="1" dirty="0"/>
              <a:t>Ответ</a:t>
            </a:r>
            <a:r>
              <a:rPr lang="ru-RU" sz="2400" b="1" dirty="0" smtClean="0"/>
              <a:t>:</a:t>
            </a:r>
          </a:p>
          <a:p>
            <a:pPr marL="1066800" lvl="1" indent="-436563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n"/>
            </a:pPr>
            <a:r>
              <a:rPr lang="ru-RU" sz="2400" dirty="0" smtClean="0"/>
              <a:t>1024:1024 Кбайт = 1 Кбайт</a:t>
            </a:r>
          </a:p>
          <a:p>
            <a:pPr marL="1066800" lvl="1" indent="-436563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n"/>
            </a:pPr>
            <a:endParaRPr lang="ru-RU" sz="2400" b="1" dirty="0"/>
          </a:p>
        </p:txBody>
      </p:sp>
      <p:sp>
        <p:nvSpPr>
          <p:cNvPr id="113672" name="Rectangle 8"/>
          <p:cNvSpPr>
            <a:spLocks noChangeArrowheads="1"/>
          </p:cNvSpPr>
          <p:nvPr/>
        </p:nvSpPr>
        <p:spPr bwMode="auto">
          <a:xfrm>
            <a:off x="330291" y="5960852"/>
            <a:ext cx="8253412" cy="7878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1066800" lvl="1" indent="-436563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n"/>
            </a:pPr>
            <a:endParaRPr lang="ru-RU" sz="2400" dirty="0"/>
          </a:p>
        </p:txBody>
      </p:sp>
      <p:sp>
        <p:nvSpPr>
          <p:cNvPr id="9" name="Управляющая кнопка: домой 8">
            <a:hlinkClick r:id="rId2" action="ppaction://hlinksldjump" highlightClick="1"/>
          </p:cNvPr>
          <p:cNvSpPr/>
          <p:nvPr/>
        </p:nvSpPr>
        <p:spPr>
          <a:xfrm>
            <a:off x="138023" y="6461185"/>
            <a:ext cx="241540" cy="267419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Управляющая кнопка: далее 9">
            <a:hlinkClick r:id="" action="ppaction://hlinkshowjump?jump=nextslide" highlightClick="1"/>
          </p:cNvPr>
          <p:cNvSpPr/>
          <p:nvPr/>
        </p:nvSpPr>
        <p:spPr>
          <a:xfrm>
            <a:off x="422694" y="6469812"/>
            <a:ext cx="232914" cy="26741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36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136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136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136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136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ru-RU" sz="3400" b="1" dirty="0" smtClean="0">
                <a:latin typeface="Batang" pitchFamily="18" charset="-127"/>
                <a:ea typeface="Batang" pitchFamily="18" charset="-127"/>
              </a:rPr>
              <a:t>Задачи: кодирование</a:t>
            </a:r>
          </a:p>
        </p:txBody>
      </p:sp>
      <p:sp>
        <p:nvSpPr>
          <p:cNvPr id="61443" name="Rectangle 4"/>
          <p:cNvSpPr>
            <a:spLocks noGrp="1" noChangeArrowheads="1"/>
          </p:cNvSpPr>
          <p:nvPr>
            <p:ph type="body" idx="4294967295"/>
          </p:nvPr>
        </p:nvSpPr>
        <p:spPr>
          <a:xfrm>
            <a:off x="801688" y="830263"/>
            <a:ext cx="8342312" cy="1879600"/>
          </a:xfrm>
          <a:noFill/>
        </p:spPr>
        <p:txBody>
          <a:bodyPr>
            <a:normAutofit fontScale="92500"/>
          </a:bodyPr>
          <a:lstStyle/>
          <a:p>
            <a:pPr marL="0" indent="0" eaLnBrk="1" hangingPunct="1">
              <a:buFont typeface="Wingdings" pitchFamily="2" charset="2"/>
              <a:buNone/>
            </a:pPr>
            <a:r>
              <a:rPr lang="ru-RU" sz="2600" b="1" dirty="0" smtClean="0"/>
              <a:t>Сколько бит нужно выделить для хранения текста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ru-RU" sz="2600" b="1" dirty="0" smtClean="0"/>
              <a:t>    </a:t>
            </a:r>
            <a:r>
              <a:rPr lang="ru-RU" sz="2600" b="1" i="1" dirty="0" smtClean="0">
                <a:solidFill>
                  <a:schemeClr val="accent6">
                    <a:lumMod val="75000"/>
                  </a:schemeClr>
                </a:solidFill>
              </a:rPr>
              <a:t>МУНСА УРЕ КАМУКА</a:t>
            </a:r>
            <a:r>
              <a:rPr lang="ru-RU" sz="2600" b="1" dirty="0" smtClean="0">
                <a:solidFill>
                  <a:schemeClr val="accent6">
                    <a:lumMod val="75000"/>
                  </a:schemeClr>
                </a:solidFill>
              </a:rPr>
              <a:t>	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ru-RU" sz="2600" b="1" dirty="0" smtClean="0"/>
              <a:t>при использовании алфавита племени </a:t>
            </a:r>
            <a:r>
              <a:rPr lang="ru-RU" sz="2600" b="1" dirty="0" smtClean="0">
                <a:solidFill>
                  <a:schemeClr val="accent6">
                    <a:lumMod val="75000"/>
                  </a:schemeClr>
                </a:solidFill>
              </a:rPr>
              <a:t>МУМУКА</a:t>
            </a:r>
            <a:r>
              <a:rPr lang="ru-RU" sz="2600" b="1" dirty="0" smtClean="0"/>
              <a:t>: буквы </a:t>
            </a:r>
            <a:r>
              <a:rPr lang="ru-RU" sz="2600" b="1" dirty="0" smtClean="0">
                <a:solidFill>
                  <a:schemeClr val="accent6">
                    <a:lumMod val="50000"/>
                  </a:schemeClr>
                </a:solidFill>
              </a:rPr>
              <a:t>МУКАЕНРС</a:t>
            </a:r>
            <a:r>
              <a:rPr lang="ru-RU" sz="2600" b="1" dirty="0" smtClean="0"/>
              <a:t> и пробел?</a:t>
            </a:r>
          </a:p>
          <a:p>
            <a:pPr marL="0" indent="0" eaLnBrk="1" hangingPunct="1">
              <a:buFont typeface="Wingdings" pitchFamily="2" charset="2"/>
              <a:buNone/>
            </a:pPr>
            <a:endParaRPr lang="ru-RU" sz="2600" dirty="0" smtClean="0"/>
          </a:p>
        </p:txBody>
      </p:sp>
      <p:sp>
        <p:nvSpPr>
          <p:cNvPr id="113669" name="Rectangle 5"/>
          <p:cNvSpPr>
            <a:spLocks noChangeArrowheads="1"/>
          </p:cNvSpPr>
          <p:nvPr/>
        </p:nvSpPr>
        <p:spPr bwMode="auto">
          <a:xfrm>
            <a:off x="446088" y="3494088"/>
            <a:ext cx="8012112" cy="167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1066800" lvl="1" indent="-436563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n"/>
            </a:pPr>
            <a:r>
              <a:rPr lang="ru-RU" sz="2400" dirty="0"/>
              <a:t>в алфавите 9 символов (8 букв и пробел)</a:t>
            </a:r>
          </a:p>
          <a:p>
            <a:pPr marL="1066800" lvl="1" indent="-436563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n"/>
            </a:pPr>
            <a:r>
              <a:rPr lang="ru-RU" sz="2400" dirty="0"/>
              <a:t>2</a:t>
            </a:r>
            <a:r>
              <a:rPr lang="ru-RU" sz="2400" baseline="30000" dirty="0"/>
              <a:t>3 </a:t>
            </a:r>
            <a:r>
              <a:rPr lang="en-US" sz="2400" dirty="0"/>
              <a:t>&lt;</a:t>
            </a:r>
            <a:r>
              <a:rPr lang="ru-RU" sz="2400" dirty="0"/>
              <a:t> </a:t>
            </a:r>
            <a:r>
              <a:rPr lang="en-US" sz="2400" dirty="0"/>
              <a:t>9</a:t>
            </a:r>
            <a:r>
              <a:rPr lang="ru-RU" sz="2400" dirty="0"/>
              <a:t> </a:t>
            </a:r>
            <a:r>
              <a:rPr lang="en-US" sz="2400" dirty="0"/>
              <a:t>&lt;</a:t>
            </a:r>
            <a:r>
              <a:rPr lang="ru-RU" sz="2400" dirty="0"/>
              <a:t> 2</a:t>
            </a:r>
            <a:r>
              <a:rPr lang="en-US" sz="2400" baseline="30000" dirty="0"/>
              <a:t>4</a:t>
            </a:r>
            <a:r>
              <a:rPr lang="ru-RU" sz="2400" dirty="0"/>
              <a:t>, поэтому на 1 символ нужно выделить </a:t>
            </a:r>
            <a:r>
              <a:rPr lang="en-US" sz="2400" dirty="0"/>
              <a:t>4</a:t>
            </a:r>
            <a:r>
              <a:rPr lang="ru-RU" sz="2400" dirty="0"/>
              <a:t> бита</a:t>
            </a:r>
          </a:p>
          <a:p>
            <a:pPr marL="1066800" lvl="1" indent="-436563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n"/>
            </a:pPr>
            <a:r>
              <a:rPr lang="ru-RU" sz="2400" dirty="0"/>
              <a:t>в тексте 16 символов (считая пробелы)</a:t>
            </a:r>
          </a:p>
        </p:txBody>
      </p:sp>
      <p:sp>
        <p:nvSpPr>
          <p:cNvPr id="113670" name="Text Box 6"/>
          <p:cNvSpPr txBox="1">
            <a:spLocks noChangeArrowheads="1"/>
          </p:cNvSpPr>
          <p:nvPr/>
        </p:nvSpPr>
        <p:spPr bwMode="auto">
          <a:xfrm>
            <a:off x="519113" y="3051175"/>
            <a:ext cx="21605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/>
              <a:t>Решение:</a:t>
            </a:r>
          </a:p>
        </p:txBody>
      </p:sp>
      <p:sp>
        <p:nvSpPr>
          <p:cNvPr id="113671" name="Text Box 7"/>
          <p:cNvSpPr txBox="1">
            <a:spLocks noChangeArrowheads="1"/>
          </p:cNvSpPr>
          <p:nvPr/>
        </p:nvSpPr>
        <p:spPr bwMode="auto">
          <a:xfrm>
            <a:off x="539750" y="5237163"/>
            <a:ext cx="21605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/>
              <a:t>Ответ:</a:t>
            </a:r>
          </a:p>
        </p:txBody>
      </p:sp>
      <p:sp>
        <p:nvSpPr>
          <p:cNvPr id="113672" name="Rectangle 8"/>
          <p:cNvSpPr>
            <a:spLocks noChangeArrowheads="1"/>
          </p:cNvSpPr>
          <p:nvPr/>
        </p:nvSpPr>
        <p:spPr bwMode="auto">
          <a:xfrm>
            <a:off x="1871663" y="5246688"/>
            <a:ext cx="6850062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0" lvl="1">
              <a:spcBef>
                <a:spcPct val="20000"/>
              </a:spcBef>
              <a:buClr>
                <a:schemeClr val="accent2"/>
              </a:buClr>
            </a:pPr>
            <a:r>
              <a:rPr lang="en-US" sz="2400" dirty="0"/>
              <a:t>4·</a:t>
            </a:r>
            <a:r>
              <a:rPr lang="ru-RU" sz="2400" dirty="0"/>
              <a:t>16 бит = </a:t>
            </a:r>
            <a:r>
              <a:rPr lang="en-US" sz="2400" dirty="0"/>
              <a:t>64</a:t>
            </a:r>
            <a:r>
              <a:rPr lang="ru-RU" sz="2400" dirty="0"/>
              <a:t> бита = 8 байт</a:t>
            </a:r>
          </a:p>
        </p:txBody>
      </p:sp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1243013" y="5765800"/>
            <a:ext cx="5745162" cy="663575"/>
            <a:chOff x="783" y="3632"/>
            <a:chExt cx="3619" cy="418"/>
          </a:xfrm>
        </p:grpSpPr>
        <p:sp>
          <p:nvSpPr>
            <p:cNvPr id="145438" name="Text Box 30"/>
            <p:cNvSpPr txBox="1">
              <a:spLocks noChangeArrowheads="1"/>
            </p:cNvSpPr>
            <p:nvPr/>
          </p:nvSpPr>
          <p:spPr bwMode="auto">
            <a:xfrm>
              <a:off x="1118" y="3699"/>
              <a:ext cx="3284" cy="288"/>
            </a:xfrm>
            <a:prstGeom prst="rect">
              <a:avLst/>
            </a:prstGeom>
            <a:solidFill>
              <a:srgbClr val="D1D1FF"/>
            </a:solidFill>
            <a:ln w="25400">
              <a:noFill/>
              <a:miter lim="800000"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lIns="0" rIns="0">
              <a:spAutoFit/>
            </a:bodyPr>
            <a:lstStyle/>
            <a:p>
              <a:pPr eaLnBrk="0" hangingPunct="0">
                <a:spcBef>
                  <a:spcPct val="50000"/>
                </a:spcBef>
                <a:defRPr/>
              </a:pPr>
              <a:r>
                <a:rPr lang="ru-RU" sz="2400" b="1">
                  <a:latin typeface="Arial" charset="0"/>
                </a:rPr>
                <a:t>   Если в алфавите 25 символов?</a:t>
              </a:r>
            </a:p>
          </p:txBody>
        </p:sp>
        <p:sp>
          <p:nvSpPr>
            <p:cNvPr id="61451" name="Oval 31"/>
            <p:cNvSpPr>
              <a:spLocks noChangeArrowheads="1"/>
            </p:cNvSpPr>
            <p:nvPr/>
          </p:nvSpPr>
          <p:spPr bwMode="auto">
            <a:xfrm>
              <a:off x="783" y="3632"/>
              <a:ext cx="409" cy="418"/>
            </a:xfrm>
            <a:prstGeom prst="ellipse">
              <a:avLst/>
            </a:prstGeom>
            <a:solidFill>
              <a:srgbClr val="00008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ru-RU" sz="4400" b="1">
                  <a:solidFill>
                    <a:schemeClr val="bg1"/>
                  </a:solidFill>
                  <a:latin typeface="Arial Black" pitchFamily="34" charset="0"/>
                </a:rPr>
                <a:t>?</a:t>
              </a:r>
            </a:p>
          </p:txBody>
        </p:sp>
      </p:grpSp>
      <p:sp>
        <p:nvSpPr>
          <p:cNvPr id="12" name="Управляющая кнопка: домой 11">
            <a:hlinkClick r:id="rId2" action="ppaction://hlinksldjump" highlightClick="1"/>
          </p:cNvPr>
          <p:cNvSpPr/>
          <p:nvPr/>
        </p:nvSpPr>
        <p:spPr>
          <a:xfrm>
            <a:off x="138023" y="6461185"/>
            <a:ext cx="241540" cy="267419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36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136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136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136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66713" y="730250"/>
            <a:ext cx="8569325" cy="936625"/>
          </a:xfrm>
        </p:spPr>
        <p:txBody>
          <a:bodyPr>
            <a:normAutofit/>
          </a:bodyPr>
          <a:lstStyle/>
          <a:p>
            <a:pPr algn="ctr" eaLnBrk="1" hangingPunct="1"/>
            <a:r>
              <a:rPr lang="ru-RU" sz="6000" dirty="0" smtClean="0">
                <a:solidFill>
                  <a:schemeClr val="accent6">
                    <a:lumMod val="75000"/>
                  </a:schemeClr>
                </a:solidFill>
              </a:rPr>
              <a:t>ИНФОРМАЦИЯ</a:t>
            </a:r>
          </a:p>
        </p:txBody>
      </p:sp>
      <p:sp>
        <p:nvSpPr>
          <p:cNvPr id="17412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267239" y="1984076"/>
            <a:ext cx="8505825" cy="3687852"/>
          </a:xfrm>
        </p:spPr>
        <p:txBody>
          <a:bodyPr>
            <a:normAutofit/>
          </a:bodyPr>
          <a:lstStyle/>
          <a:p>
            <a:pPr marL="533400" indent="-533400" algn="l"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AutoNum type="arabicPeriod"/>
            </a:pPr>
            <a:r>
              <a:rPr lang="ru-RU" sz="2800" dirty="0" smtClean="0">
                <a:solidFill>
                  <a:schemeClr val="bg2">
                    <a:lumMod val="10000"/>
                  </a:schemeClr>
                </a:solidFill>
                <a:latin typeface="Candara" pitchFamily="34" charset="0"/>
                <a:cs typeface="Arial" charset="0"/>
                <a:hlinkClick r:id="rId2" action="ppaction://hlinksldjump"/>
              </a:rPr>
              <a:t>Как измерить информацию?</a:t>
            </a:r>
            <a:endParaRPr lang="ru-RU" sz="2800" dirty="0" smtClean="0">
              <a:solidFill>
                <a:schemeClr val="bg2">
                  <a:lumMod val="10000"/>
                </a:schemeClr>
              </a:solidFill>
              <a:latin typeface="Candara" pitchFamily="34" charset="0"/>
              <a:cs typeface="Arial" charset="0"/>
            </a:endParaRPr>
          </a:p>
          <a:p>
            <a:pPr marL="533400" indent="-533400" algn="l"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AutoNum type="arabicPeriod"/>
            </a:pPr>
            <a:r>
              <a:rPr lang="ru-RU" sz="2800" dirty="0" smtClean="0">
                <a:solidFill>
                  <a:schemeClr val="bg2">
                    <a:lumMod val="10000"/>
                  </a:schemeClr>
                </a:solidFill>
                <a:latin typeface="Candara" pitchFamily="34" charset="0"/>
                <a:cs typeface="Arial" charset="0"/>
                <a:hlinkClick r:id="rId3" action="ppaction://hlinksldjump"/>
              </a:rPr>
              <a:t>Двоичный код</a:t>
            </a:r>
            <a:endParaRPr lang="ru-RU" sz="2800" dirty="0" smtClean="0">
              <a:solidFill>
                <a:schemeClr val="bg2">
                  <a:lumMod val="10000"/>
                </a:schemeClr>
              </a:solidFill>
              <a:latin typeface="Candara" pitchFamily="34" charset="0"/>
              <a:cs typeface="Arial" charset="0"/>
            </a:endParaRPr>
          </a:p>
          <a:p>
            <a:pPr marL="533400" indent="-533400" algn="l"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AutoNum type="arabicPeriod"/>
            </a:pPr>
            <a:r>
              <a:rPr lang="ru-RU" sz="2800" dirty="0" smtClean="0">
                <a:solidFill>
                  <a:schemeClr val="bg2">
                    <a:lumMod val="10000"/>
                  </a:schemeClr>
                </a:solidFill>
                <a:latin typeface="Candara" pitchFamily="34" charset="0"/>
                <a:cs typeface="Arial" charset="0"/>
                <a:hlinkClick r:id="rId4" action="ppaction://hlinksldjump"/>
              </a:rPr>
              <a:t>Единицы измерения</a:t>
            </a:r>
            <a:endParaRPr lang="ru-RU" sz="2800" dirty="0" smtClean="0">
              <a:solidFill>
                <a:schemeClr val="bg2">
                  <a:lumMod val="10000"/>
                </a:schemeClr>
              </a:solidFill>
              <a:latin typeface="Candara" pitchFamily="34" charset="0"/>
              <a:cs typeface="Arial" charset="0"/>
            </a:endParaRPr>
          </a:p>
          <a:p>
            <a:pPr marL="533400" indent="-533400" algn="l"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AutoNum type="arabicPeriod"/>
            </a:pPr>
            <a:r>
              <a:rPr lang="ru-RU" sz="2800" dirty="0" smtClean="0">
                <a:solidFill>
                  <a:schemeClr val="bg2">
                    <a:lumMod val="10000"/>
                  </a:schemeClr>
                </a:solidFill>
                <a:latin typeface="Candara" pitchFamily="34" charset="0"/>
                <a:cs typeface="Arial" charset="0"/>
                <a:hlinkClick r:id="rId5" action="ppaction://hlinksldjump"/>
              </a:rPr>
              <a:t>Алфавитный подход</a:t>
            </a:r>
            <a:endParaRPr lang="ru-RU" sz="2800" dirty="0" smtClean="0">
              <a:solidFill>
                <a:schemeClr val="bg2">
                  <a:lumMod val="10000"/>
                </a:schemeClr>
              </a:solidFill>
              <a:latin typeface="Candara" pitchFamily="34" charset="0"/>
              <a:cs typeface="Arial" charset="0"/>
            </a:endParaRPr>
          </a:p>
          <a:p>
            <a:pPr marL="533400" indent="-533400" algn="l"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AutoNum type="arabicPeriod"/>
            </a:pPr>
            <a:r>
              <a:rPr lang="ru-RU" sz="2800" dirty="0" smtClean="0">
                <a:solidFill>
                  <a:schemeClr val="bg2">
                    <a:lumMod val="10000"/>
                  </a:schemeClr>
                </a:solidFill>
                <a:latin typeface="Candara" pitchFamily="34" charset="0"/>
                <a:cs typeface="Arial" charset="0"/>
                <a:hlinkClick r:id="rId6" action="ppaction://hlinksldjump"/>
              </a:rPr>
              <a:t>Формула Хартли</a:t>
            </a:r>
            <a:endParaRPr lang="ru-RU" sz="2800" dirty="0" smtClean="0">
              <a:solidFill>
                <a:schemeClr val="bg2">
                  <a:lumMod val="10000"/>
                </a:schemeClr>
              </a:solidFill>
              <a:latin typeface="Candara" pitchFamily="34" charset="0"/>
              <a:cs typeface="Arial" charset="0"/>
            </a:endParaRPr>
          </a:p>
          <a:p>
            <a:pPr marL="533400" indent="-533400" algn="l"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AutoNum type="arabicPeriod"/>
            </a:pPr>
            <a:r>
              <a:rPr lang="ru-RU" sz="2800" dirty="0" smtClean="0">
                <a:solidFill>
                  <a:schemeClr val="bg2">
                    <a:lumMod val="10000"/>
                  </a:schemeClr>
                </a:solidFill>
                <a:latin typeface="Candara" pitchFamily="34" charset="0"/>
                <a:cs typeface="Arial" charset="0"/>
                <a:hlinkClick r:id="rId7" action="ppaction://hlinksldjump"/>
              </a:rPr>
              <a:t>Пример</a:t>
            </a:r>
            <a:endParaRPr lang="ru-RU" sz="2800" dirty="0" smtClean="0">
              <a:solidFill>
                <a:schemeClr val="bg2">
                  <a:lumMod val="10000"/>
                </a:schemeClr>
              </a:solidFill>
              <a:latin typeface="Candara" pitchFamily="34" charset="0"/>
              <a:cs typeface="Arial" charset="0"/>
            </a:endParaRPr>
          </a:p>
          <a:p>
            <a:pPr marL="533400" indent="-533400" algn="l"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AutoNum type="arabicPeriod"/>
            </a:pPr>
            <a:r>
              <a:rPr lang="ru-RU" sz="2800" dirty="0" smtClean="0">
                <a:solidFill>
                  <a:schemeClr val="bg2">
                    <a:lumMod val="10000"/>
                  </a:schemeClr>
                </a:solidFill>
                <a:latin typeface="Candara" pitchFamily="34" charset="0"/>
                <a:cs typeface="Arial" charset="0"/>
                <a:hlinkClick r:id="rId8" action="ppaction://hlinksldjump"/>
              </a:rPr>
              <a:t>Задачи</a:t>
            </a:r>
            <a:endParaRPr lang="ru-RU" sz="2800" dirty="0" smtClean="0">
              <a:solidFill>
                <a:schemeClr val="bg2">
                  <a:lumMod val="10000"/>
                </a:schemeClr>
              </a:solidFill>
              <a:latin typeface="Candara" pitchFamily="34" charset="0"/>
              <a:cs typeface="Arial" charset="0"/>
            </a:endParaRPr>
          </a:p>
          <a:p>
            <a:pPr marL="533400" indent="-533400"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AutoNum type="arabicPeriod"/>
            </a:pPr>
            <a:endParaRPr lang="ru-RU" sz="3200" dirty="0" smtClean="0">
              <a:latin typeface="Arial" charset="0"/>
              <a:cs typeface="Arial" charset="0"/>
            </a:endParaRPr>
          </a:p>
          <a:p>
            <a:pPr marL="533400" indent="-533400"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AutoNum type="arabicPeriod"/>
            </a:pPr>
            <a:endParaRPr lang="ru-RU" sz="3200" dirty="0" smtClean="0">
              <a:latin typeface="Arial" charset="0"/>
              <a:cs typeface="Arial" charset="0"/>
            </a:endParaRPr>
          </a:p>
        </p:txBody>
      </p:sp>
      <p:sp>
        <p:nvSpPr>
          <p:cNvPr id="17411" name="AutoShape 3"/>
          <p:cNvSpPr>
            <a:spLocks noChangeArrowheads="1"/>
          </p:cNvSpPr>
          <p:nvPr/>
        </p:nvSpPr>
        <p:spPr bwMode="auto">
          <a:xfrm>
            <a:off x="511175" y="1666875"/>
            <a:ext cx="7958138" cy="109538"/>
          </a:xfrm>
          <a:custGeom>
            <a:avLst/>
            <a:gdLst>
              <a:gd name="T0" fmla="*/ 0 w 1000"/>
              <a:gd name="T1" fmla="*/ 0 h 1000"/>
              <a:gd name="T2" fmla="*/ 2147483647 w 1000"/>
              <a:gd name="T3" fmla="*/ 0 h 1000"/>
              <a:gd name="T4" fmla="*/ 2147483647 w 1000"/>
              <a:gd name="T5" fmla="*/ 2147483647 h 1000"/>
              <a:gd name="T6" fmla="*/ 0 w 1000"/>
              <a:gd name="T7" fmla="*/ 2147483647 h 1000"/>
              <a:gd name="T8" fmla="*/ 0 w 1000"/>
              <a:gd name="T9" fmla="*/ 0 h 1000"/>
              <a:gd name="T10" fmla="*/ 2147483647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000"/>
              <a:gd name="T19" fmla="*/ 0 h 1000"/>
              <a:gd name="T20" fmla="*/ 1000 w 1000"/>
              <a:gd name="T21" fmla="*/ 1000 h 10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Заголовок 1"/>
          <p:cNvSpPr>
            <a:spLocks noGrp="1"/>
          </p:cNvSpPr>
          <p:nvPr>
            <p:ph type="title"/>
          </p:nvPr>
        </p:nvSpPr>
        <p:spPr>
          <a:xfrm>
            <a:off x="552450" y="304800"/>
            <a:ext cx="8591550" cy="460375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atin typeface="Batang" pitchFamily="18" charset="-127"/>
                <a:ea typeface="Batang" pitchFamily="18" charset="-127"/>
              </a:rPr>
              <a:t>Как измерить информацию</a:t>
            </a:r>
            <a:r>
              <a:rPr lang="en-US" b="1" dirty="0" smtClean="0">
                <a:latin typeface="Batang" pitchFamily="18" charset="-127"/>
                <a:ea typeface="Batang" pitchFamily="18" charset="-127"/>
              </a:rPr>
              <a:t>?</a:t>
            </a:r>
            <a:endParaRPr lang="ru-RU" b="1" dirty="0" smtClean="0"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566738" y="1259456"/>
            <a:ext cx="8367712" cy="47704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47675" indent="-447675">
              <a:lnSpc>
                <a:spcPct val="90000"/>
              </a:lnSpc>
              <a:buClr>
                <a:schemeClr val="accent2"/>
              </a:buClr>
              <a:buFont typeface="Wingdings" pitchFamily="2" charset="2"/>
              <a:buChar char="q"/>
              <a:tabLst>
                <a:tab pos="722313" algn="l"/>
              </a:tabLst>
            </a:pPr>
            <a:r>
              <a:rPr lang="ru-RU" sz="2400" i="1" dirty="0" smtClean="0">
                <a:latin typeface="Candara" pitchFamily="34" charset="0"/>
              </a:rPr>
              <a:t>Информация в компьютере представлена в двоичном коде</a:t>
            </a:r>
            <a:r>
              <a:rPr lang="ru-RU" sz="2400" dirty="0" smtClean="0">
                <a:latin typeface="Candara" pitchFamily="34" charset="0"/>
              </a:rPr>
              <a:t>, алфавит которого состоит из двух цифр (0 и 1). Т.е. все виды информации (слова, числа, рисунки, звуки,  программы) в компьютере кодируются на машинном языке, в виде логических последовательностей нулей и единиц.</a:t>
            </a:r>
          </a:p>
          <a:p>
            <a:pPr marL="447675" indent="-447675">
              <a:lnSpc>
                <a:spcPct val="90000"/>
              </a:lnSpc>
              <a:buClr>
                <a:schemeClr val="accent2"/>
              </a:buClr>
              <a:buFont typeface="Wingdings" pitchFamily="2" charset="2"/>
              <a:buChar char="q"/>
              <a:tabLst>
                <a:tab pos="722313" algn="l"/>
              </a:tabLst>
            </a:pPr>
            <a:endParaRPr lang="ru-RU" sz="2400" dirty="0" smtClean="0">
              <a:latin typeface="Candara" pitchFamily="34" charset="0"/>
            </a:endParaRPr>
          </a:p>
          <a:p>
            <a:pPr marL="447675" indent="-447675">
              <a:lnSpc>
                <a:spcPct val="90000"/>
              </a:lnSpc>
              <a:buClr>
                <a:schemeClr val="accent2"/>
              </a:buClr>
              <a:buFont typeface="Wingdings" pitchFamily="2" charset="2"/>
              <a:buChar char="q"/>
              <a:tabLst>
                <a:tab pos="722313" algn="l"/>
              </a:tabLst>
            </a:pPr>
            <a:r>
              <a:rPr lang="ru-RU" sz="2400" dirty="0" smtClean="0">
                <a:latin typeface="Candara" pitchFamily="34" charset="0"/>
              </a:rPr>
              <a:t>С помощью языка двоичных чисел могут быть закодированы символы любого алфавита, а значит, и любая информация, записанная на любом языке.</a:t>
            </a:r>
            <a:endParaRPr lang="en-US" sz="2400" dirty="0"/>
          </a:p>
        </p:txBody>
      </p:sp>
      <p:sp>
        <p:nvSpPr>
          <p:cNvPr id="7" name="Управляющая кнопка: домой 6">
            <a:hlinkClick r:id="rId2" action="ppaction://hlinksldjump" highlightClick="1"/>
          </p:cNvPr>
          <p:cNvSpPr/>
          <p:nvPr/>
        </p:nvSpPr>
        <p:spPr>
          <a:xfrm>
            <a:off x="138023" y="6461185"/>
            <a:ext cx="241540" cy="267419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Заголовок 2"/>
          <p:cNvSpPr>
            <a:spLocks noGrp="1"/>
          </p:cNvSpPr>
          <p:nvPr>
            <p:ph type="title"/>
          </p:nvPr>
        </p:nvSpPr>
        <p:spPr>
          <a:xfrm>
            <a:off x="548796" y="132271"/>
            <a:ext cx="8001000" cy="460375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atin typeface="Batang" pitchFamily="18" charset="-127"/>
                <a:ea typeface="Batang" pitchFamily="18" charset="-127"/>
              </a:rPr>
              <a:t>Двоичный код</a:t>
            </a:r>
          </a:p>
        </p:txBody>
      </p:sp>
      <p:sp>
        <p:nvSpPr>
          <p:cNvPr id="4" name="Rectangle 10"/>
          <p:cNvSpPr>
            <a:spLocks noChangeArrowheads="1"/>
          </p:cNvSpPr>
          <p:nvPr/>
        </p:nvSpPr>
        <p:spPr bwMode="auto">
          <a:xfrm>
            <a:off x="579438" y="955675"/>
            <a:ext cx="8147050" cy="1243013"/>
          </a:xfrm>
          <a:prstGeom prst="rect">
            <a:avLst/>
          </a:prstGeom>
          <a:solidFill>
            <a:srgbClr val="D1D1FF"/>
          </a:solidFill>
          <a:ln w="9525">
            <a:solidFill>
              <a:srgbClr val="000080"/>
            </a:solidFill>
            <a:miter lim="800000"/>
            <a:headEnd/>
            <a:tailEnd/>
          </a:ln>
        </p:spPr>
        <p:txBody>
          <a:bodyPr/>
          <a:lstStyle/>
          <a:p>
            <a:pPr marL="174625" defTabSz="271463"/>
            <a:r>
              <a:rPr lang="ru-RU" sz="2400"/>
              <a:t>Код, в котором используются только два знака, называется </a:t>
            </a:r>
            <a:r>
              <a:rPr lang="ru-RU" sz="2400" b="1"/>
              <a:t>двоичным</a:t>
            </a:r>
            <a:r>
              <a:rPr lang="ru-RU" sz="2400"/>
              <a:t>. Все виды информации в компьютерах кодируются в двоичном коде.</a:t>
            </a:r>
          </a:p>
        </p:txBody>
      </p:sp>
      <p:sp>
        <p:nvSpPr>
          <p:cNvPr id="38917" name="Rectangle 2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endParaRPr lang="ru-RU"/>
          </a:p>
        </p:txBody>
      </p:sp>
      <p:sp>
        <p:nvSpPr>
          <p:cNvPr id="43" name="Rectangle 10"/>
          <p:cNvSpPr>
            <a:spLocks noChangeArrowheads="1"/>
          </p:cNvSpPr>
          <p:nvPr/>
        </p:nvSpPr>
        <p:spPr bwMode="auto">
          <a:xfrm>
            <a:off x="579438" y="2354263"/>
            <a:ext cx="8147050" cy="1243012"/>
          </a:xfrm>
          <a:prstGeom prst="rect">
            <a:avLst/>
          </a:prstGeom>
          <a:solidFill>
            <a:srgbClr val="D1D1FF"/>
          </a:solidFill>
          <a:ln w="9525">
            <a:solidFill>
              <a:srgbClr val="000080"/>
            </a:solidFill>
            <a:miter lim="800000"/>
            <a:headEnd/>
            <a:tailEnd/>
          </a:ln>
        </p:spPr>
        <p:txBody>
          <a:bodyPr/>
          <a:lstStyle/>
          <a:p>
            <a:pPr marL="174625" defTabSz="271463"/>
            <a:r>
              <a:rPr lang="ru-RU" sz="2400" b="1"/>
              <a:t>1 бит</a:t>
            </a:r>
            <a:r>
              <a:rPr lang="ru-RU" sz="2400"/>
              <a:t> – это количество информации, которое можно передать с помощью одного знака в двоичном коде</a:t>
            </a:r>
            <a:r>
              <a:rPr lang="en-US" sz="2400"/>
              <a:t> (</a:t>
            </a:r>
            <a:r>
              <a:rPr lang="ru-RU" sz="2400"/>
              <a:t>«0» или «1»</a:t>
            </a:r>
            <a:r>
              <a:rPr lang="en-US" sz="2400"/>
              <a:t>)</a:t>
            </a:r>
            <a:r>
              <a:rPr lang="ru-RU" sz="2400"/>
              <a:t>.</a:t>
            </a:r>
          </a:p>
        </p:txBody>
      </p:sp>
      <p:sp>
        <p:nvSpPr>
          <p:cNvPr id="20488" name="Прямоугольник 43"/>
          <p:cNvSpPr>
            <a:spLocks noChangeArrowheads="1"/>
          </p:cNvSpPr>
          <p:nvPr/>
        </p:nvSpPr>
        <p:spPr bwMode="auto">
          <a:xfrm>
            <a:off x="623888" y="3702050"/>
            <a:ext cx="5738812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i="1">
                <a:solidFill>
                  <a:srgbClr val="000000"/>
                </a:solidFill>
              </a:rPr>
              <a:t>bit = </a:t>
            </a:r>
            <a:r>
              <a:rPr lang="en-US" sz="2400" b="1" i="1">
                <a:solidFill>
                  <a:srgbClr val="000000"/>
                </a:solidFill>
              </a:rPr>
              <a:t>b</a:t>
            </a:r>
            <a:r>
              <a:rPr lang="en-US" sz="2400" i="1">
                <a:solidFill>
                  <a:srgbClr val="000000"/>
                </a:solidFill>
              </a:rPr>
              <a:t>inary dig</a:t>
            </a:r>
            <a:r>
              <a:rPr lang="en-US" sz="2400" b="1" i="1">
                <a:solidFill>
                  <a:srgbClr val="000000"/>
                </a:solidFill>
              </a:rPr>
              <a:t>it</a:t>
            </a:r>
            <a:r>
              <a:rPr lang="en-US" sz="2400" i="1">
                <a:solidFill>
                  <a:srgbClr val="000000"/>
                </a:solidFill>
              </a:rPr>
              <a:t>, </a:t>
            </a:r>
            <a:r>
              <a:rPr lang="ru-RU" sz="2400" i="1">
                <a:solidFill>
                  <a:srgbClr val="000000"/>
                </a:solidFill>
              </a:rPr>
              <a:t>двоичная цифра</a:t>
            </a:r>
            <a:endParaRPr lang="ru-RU" b="1" i="1"/>
          </a:p>
        </p:txBody>
      </p:sp>
      <p:sp>
        <p:nvSpPr>
          <p:cNvPr id="8" name="Управляющая кнопка: домой 7">
            <a:hlinkClick r:id="rId2" action="ppaction://hlinksldjump" highlightClick="1"/>
          </p:cNvPr>
          <p:cNvSpPr/>
          <p:nvPr/>
        </p:nvSpPr>
        <p:spPr>
          <a:xfrm>
            <a:off x="138023" y="6461185"/>
            <a:ext cx="241540" cy="267419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Rectangle 2"/>
          <p:cNvSpPr>
            <a:spLocks noGrp="1" noChangeArrowheads="1"/>
          </p:cNvSpPr>
          <p:nvPr>
            <p:ph type="title"/>
          </p:nvPr>
        </p:nvSpPr>
        <p:spPr>
          <a:xfrm>
            <a:off x="439947" y="0"/>
            <a:ext cx="8229600" cy="484487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sz="3400" b="1" dirty="0" smtClean="0">
                <a:latin typeface="Batang" pitchFamily="18" charset="-127"/>
                <a:ea typeface="Batang" pitchFamily="18" charset="-127"/>
              </a:rPr>
              <a:t>Единицы измерения</a:t>
            </a:r>
          </a:p>
        </p:txBody>
      </p:sp>
      <p:sp>
        <p:nvSpPr>
          <p:cNvPr id="117763" name="Rectangle 3"/>
          <p:cNvSpPr>
            <a:spLocks noGrp="1" noChangeArrowheads="1"/>
          </p:cNvSpPr>
          <p:nvPr>
            <p:ph idx="1"/>
          </p:nvPr>
        </p:nvSpPr>
        <p:spPr>
          <a:xfrm>
            <a:off x="566738" y="908050"/>
            <a:ext cx="8001000" cy="54737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b="1" dirty="0" smtClean="0"/>
              <a:t>1 байт</a:t>
            </a:r>
            <a:r>
              <a:rPr lang="ru-RU" dirty="0" smtClean="0"/>
              <a:t> </a:t>
            </a:r>
            <a:r>
              <a:rPr lang="ru-RU" i="1" dirty="0" smtClean="0"/>
              <a:t>(</a:t>
            </a:r>
            <a:r>
              <a:rPr lang="en-US" i="1" dirty="0" err="1" smtClean="0"/>
              <a:t>byt</a:t>
            </a:r>
            <a:r>
              <a:rPr lang="ru-RU" i="1" dirty="0" smtClean="0"/>
              <a:t>е)</a:t>
            </a:r>
            <a:r>
              <a:rPr lang="ru-RU" dirty="0" smtClean="0"/>
              <a:t> – это объем компьютерной памяти, который имеет индивидуальный адрес.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b="1" dirty="0" smtClean="0"/>
              <a:t>Примеры из истории</a:t>
            </a:r>
            <a:r>
              <a:rPr lang="ru-RU" dirty="0" smtClean="0"/>
              <a:t>: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dirty="0" smtClean="0"/>
              <a:t>	1 байт = 4 бита</a:t>
            </a:r>
            <a:br>
              <a:rPr lang="ru-RU" dirty="0" smtClean="0"/>
            </a:br>
            <a:r>
              <a:rPr lang="ru-RU" dirty="0" smtClean="0"/>
              <a:t>1 байт = 6 бит</a:t>
            </a:r>
            <a:br>
              <a:rPr lang="ru-RU" dirty="0" smtClean="0"/>
            </a:br>
            <a:r>
              <a:rPr lang="ru-RU" dirty="0" smtClean="0"/>
              <a:t>1 байт = 12 бит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b="1" dirty="0" smtClean="0"/>
              <a:t>Сейчас обычно</a:t>
            </a:r>
            <a:r>
              <a:rPr lang="ru-RU" dirty="0" smtClean="0"/>
              <a:t>:</a:t>
            </a:r>
          </a:p>
        </p:txBody>
      </p:sp>
      <p:sp>
        <p:nvSpPr>
          <p:cNvPr id="117764" name="Rectangle 4"/>
          <p:cNvSpPr>
            <a:spLocks noChangeArrowheads="1"/>
          </p:cNvSpPr>
          <p:nvPr/>
        </p:nvSpPr>
        <p:spPr bwMode="auto">
          <a:xfrm>
            <a:off x="695744" y="5373209"/>
            <a:ext cx="3240088" cy="649287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none" anchor="ctr"/>
          <a:lstStyle/>
          <a:p>
            <a:pPr algn="ctr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ru-RU" sz="3000" dirty="0"/>
              <a:t>1 байт = 8 бит</a:t>
            </a:r>
            <a:endParaRPr lang="ru-RU" dirty="0"/>
          </a:p>
        </p:txBody>
      </p:sp>
      <p:sp>
        <p:nvSpPr>
          <p:cNvPr id="6" name="Управляющая кнопка: домой 5">
            <a:hlinkClick r:id="rId2" action="ppaction://hlinksldjump" highlightClick="1"/>
          </p:cNvPr>
          <p:cNvSpPr/>
          <p:nvPr/>
        </p:nvSpPr>
        <p:spPr>
          <a:xfrm>
            <a:off x="138023" y="6461185"/>
            <a:ext cx="241540" cy="267419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42" name="AutoShape 10"/>
          <p:cNvSpPr>
            <a:spLocks noChangeArrowheads="1"/>
          </p:cNvSpPr>
          <p:nvPr/>
        </p:nvSpPr>
        <p:spPr bwMode="auto">
          <a:xfrm>
            <a:off x="8173828" y="3125757"/>
            <a:ext cx="730250" cy="1552575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/>
          <a:lstStyle/>
          <a:p>
            <a:pPr algn="ctr">
              <a:defRPr/>
            </a:pPr>
            <a:endParaRPr lang="ru-RU"/>
          </a:p>
        </p:txBody>
      </p:sp>
      <p:sp>
        <p:nvSpPr>
          <p:cNvPr id="131092" name="Rectangle 20"/>
          <p:cNvSpPr>
            <a:spLocks noChangeArrowheads="1"/>
          </p:cNvSpPr>
          <p:nvPr/>
        </p:nvSpPr>
        <p:spPr bwMode="auto">
          <a:xfrm>
            <a:off x="522497" y="1492369"/>
            <a:ext cx="8432800" cy="4468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58775" indent="-358775"/>
            <a:r>
              <a:rPr lang="ru-RU" sz="2400" b="1" dirty="0"/>
              <a:t>Алфавит</a:t>
            </a:r>
            <a:r>
              <a:rPr lang="ru-RU" sz="2400" dirty="0"/>
              <a:t> – набор знаков, используемых при кодировании информации с помощью некоторого языка.</a:t>
            </a:r>
          </a:p>
          <a:p>
            <a:pPr marL="358775" indent="-358775">
              <a:spcBef>
                <a:spcPct val="25000"/>
              </a:spcBef>
            </a:pPr>
            <a:r>
              <a:rPr lang="ru-RU" sz="2400" i="1" dirty="0"/>
              <a:t>Примеры</a:t>
            </a:r>
            <a:r>
              <a:rPr lang="ru-RU" sz="2400" dirty="0"/>
              <a:t>:</a:t>
            </a:r>
          </a:p>
          <a:p>
            <a:pPr marL="358775" indent="-358775"/>
            <a:r>
              <a:rPr lang="ru-RU" sz="2400" dirty="0">
                <a:latin typeface="Arial" charset="0"/>
              </a:rPr>
              <a:t>  </a:t>
            </a:r>
            <a:r>
              <a:rPr lang="ru-RU" sz="2400" dirty="0"/>
              <a:t>АБВГДЕЖЗИЙКЛМНОПРС</a:t>
            </a:r>
            <a:r>
              <a:rPr lang="ru-RU" sz="2400" dirty="0">
                <a:latin typeface="Arial" charset="0"/>
              </a:rPr>
              <a:t>Т</a:t>
            </a:r>
            <a:r>
              <a:rPr lang="ru-RU" sz="2400" dirty="0"/>
              <a:t>УФХЦЧШЩЪЫЬЭЮЯ  32</a:t>
            </a:r>
          </a:p>
          <a:p>
            <a:pPr marL="358775" indent="-358775"/>
            <a:r>
              <a:rPr lang="ru-RU" sz="2400" dirty="0">
                <a:latin typeface="Arial" charset="0"/>
              </a:rPr>
              <a:t>  </a:t>
            </a:r>
            <a:r>
              <a:rPr lang="en-US" sz="2400" dirty="0"/>
              <a:t>ABCDEFGHIJKLMNOPQRSTUVWXYZ		</a:t>
            </a:r>
            <a:r>
              <a:rPr lang="ru-RU" sz="2400" dirty="0"/>
              <a:t>    </a:t>
            </a:r>
            <a:r>
              <a:rPr lang="en-US" sz="2400" dirty="0"/>
              <a:t>26 </a:t>
            </a:r>
            <a:endParaRPr lang="ru-RU" sz="2400" dirty="0"/>
          </a:p>
          <a:p>
            <a:pPr marL="358775" indent="-358775"/>
            <a:r>
              <a:rPr lang="ru-RU" sz="2400" dirty="0">
                <a:latin typeface="Arial" charset="0"/>
                <a:cs typeface="Arial" charset="0"/>
              </a:rPr>
              <a:t>   </a:t>
            </a:r>
            <a:r>
              <a:rPr lang="en-US" sz="2400" dirty="0">
                <a:cs typeface="Arial" charset="0"/>
              </a:rPr>
              <a:t>×</a:t>
            </a:r>
            <a:r>
              <a:rPr lang="ru-RU" sz="2400" dirty="0">
                <a:cs typeface="Arial" charset="0"/>
              </a:rPr>
              <a:t> </a:t>
            </a:r>
            <a:r>
              <a:rPr lang="en-US" sz="2400" dirty="0">
                <a:cs typeface="Arial" charset="0"/>
              </a:rPr>
              <a:t>O</a:t>
            </a:r>
            <a:r>
              <a:rPr lang="ru-RU" sz="2400" dirty="0"/>
              <a:t>							  	     2</a:t>
            </a:r>
          </a:p>
          <a:p>
            <a:pPr marL="358775" indent="-358775"/>
            <a:r>
              <a:rPr lang="ru-RU" sz="2400" dirty="0">
                <a:latin typeface="Arial" charset="0"/>
              </a:rPr>
              <a:t>   </a:t>
            </a:r>
            <a:r>
              <a:rPr lang="ru-RU" sz="2400" dirty="0"/>
              <a:t>0123456789						    10</a:t>
            </a:r>
          </a:p>
          <a:p>
            <a:pPr marL="358775" indent="-358775">
              <a:spcBef>
                <a:spcPct val="30000"/>
              </a:spcBef>
            </a:pPr>
            <a:r>
              <a:rPr lang="ru-RU" sz="2400" b="1" dirty="0"/>
              <a:t>Мощность алфавита </a:t>
            </a:r>
            <a:r>
              <a:rPr lang="ru-RU" sz="2400" dirty="0"/>
              <a:t>– количество символов.</a:t>
            </a:r>
          </a:p>
          <a:p>
            <a:pPr marL="358775" indent="-358775">
              <a:spcBef>
                <a:spcPct val="30000"/>
              </a:spcBef>
            </a:pPr>
            <a:endParaRPr lang="ru-RU" sz="2400" dirty="0"/>
          </a:p>
          <a:p>
            <a:pPr marL="358775" indent="-358775"/>
            <a:endParaRPr lang="ru-RU" sz="2400" b="1" dirty="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ru-RU" sz="3400" b="1" dirty="0" smtClean="0">
                <a:latin typeface="Batang" pitchFamily="18" charset="-127"/>
                <a:ea typeface="Batang" pitchFamily="18" charset="-127"/>
              </a:rPr>
              <a:t>Алфавитный подход</a:t>
            </a:r>
          </a:p>
        </p:txBody>
      </p:sp>
      <p:grpSp>
        <p:nvGrpSpPr>
          <p:cNvPr id="2" name="Group 14"/>
          <p:cNvGrpSpPr>
            <a:grpSpLocks/>
          </p:cNvGrpSpPr>
          <p:nvPr/>
        </p:nvGrpSpPr>
        <p:grpSpPr bwMode="auto">
          <a:xfrm>
            <a:off x="435274" y="5346581"/>
            <a:ext cx="8167688" cy="663575"/>
            <a:chOff x="372" y="2574"/>
            <a:chExt cx="5145" cy="418"/>
          </a:xfrm>
        </p:grpSpPr>
        <p:sp>
          <p:nvSpPr>
            <p:cNvPr id="145438" name="Text Box 30"/>
            <p:cNvSpPr txBox="1">
              <a:spLocks noChangeArrowheads="1"/>
            </p:cNvSpPr>
            <p:nvPr/>
          </p:nvSpPr>
          <p:spPr bwMode="auto">
            <a:xfrm>
              <a:off x="707" y="2641"/>
              <a:ext cx="4810" cy="288"/>
            </a:xfrm>
            <a:prstGeom prst="rect">
              <a:avLst/>
            </a:prstGeom>
            <a:solidFill>
              <a:srgbClr val="D1D1FF"/>
            </a:solidFill>
            <a:ln w="25400">
              <a:noFill/>
              <a:miter lim="800000"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lIns="0" rIns="0">
              <a:spAutoFit/>
            </a:bodyPr>
            <a:lstStyle/>
            <a:p>
              <a:pPr eaLnBrk="0" hangingPunct="0">
                <a:spcBef>
                  <a:spcPct val="50000"/>
                </a:spcBef>
                <a:defRPr/>
              </a:pPr>
              <a:r>
                <a:rPr lang="ru-RU" sz="2400" b="1" dirty="0">
                  <a:latin typeface="Arial" charset="0"/>
                </a:rPr>
                <a:t>   Все символы несут одинаковую информацию:</a:t>
              </a:r>
            </a:p>
          </p:txBody>
        </p:sp>
        <p:sp>
          <p:nvSpPr>
            <p:cNvPr id="3085" name="Oval 31"/>
            <p:cNvSpPr>
              <a:spLocks noChangeArrowheads="1"/>
            </p:cNvSpPr>
            <p:nvPr/>
          </p:nvSpPr>
          <p:spPr bwMode="auto">
            <a:xfrm>
              <a:off x="372" y="2574"/>
              <a:ext cx="409" cy="418"/>
            </a:xfrm>
            <a:prstGeom prst="ellipse">
              <a:avLst/>
            </a:prstGeom>
            <a:solidFill>
              <a:srgbClr val="00008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ru-RU" sz="4400" b="1">
                  <a:solidFill>
                    <a:schemeClr val="bg1"/>
                  </a:solidFill>
                  <a:latin typeface="Arial Black" pitchFamily="34" charset="0"/>
                </a:rPr>
                <a:t>!</a:t>
              </a:r>
            </a:p>
          </p:txBody>
        </p:sp>
      </p:grpSp>
      <p:sp>
        <p:nvSpPr>
          <p:cNvPr id="14" name="Управляющая кнопка: домой 13">
            <a:hlinkClick r:id="rId2" action="ppaction://hlinksldjump" highlightClick="1"/>
          </p:cNvPr>
          <p:cNvSpPr/>
          <p:nvPr/>
        </p:nvSpPr>
        <p:spPr>
          <a:xfrm>
            <a:off x="138023" y="6461185"/>
            <a:ext cx="241540" cy="267419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Rectangle 2"/>
          <p:cNvSpPr>
            <a:spLocks noGrp="1" noChangeArrowheads="1"/>
          </p:cNvSpPr>
          <p:nvPr>
            <p:ph type="title"/>
          </p:nvPr>
        </p:nvSpPr>
        <p:spPr>
          <a:xfrm>
            <a:off x="574675" y="166778"/>
            <a:ext cx="8001000" cy="46037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sz="3400" b="1" dirty="0" smtClean="0">
                <a:latin typeface="Batang" pitchFamily="18" charset="-127"/>
                <a:ea typeface="Batang" pitchFamily="18" charset="-127"/>
              </a:rPr>
              <a:t>Формула Хартли (1928)</a:t>
            </a:r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66738" y="1911350"/>
            <a:ext cx="7489825" cy="1225550"/>
          </a:xfrm>
        </p:spPr>
        <p:txBody>
          <a:bodyPr>
            <a:normAutofit/>
          </a:bodyPr>
          <a:lstStyle/>
          <a:p>
            <a:pPr eaLnBrk="1" hangingPunct="1">
              <a:spcBef>
                <a:spcPct val="0"/>
              </a:spcBef>
              <a:buFont typeface="Wingdings" pitchFamily="2" charset="2"/>
              <a:buNone/>
              <a:tabLst>
                <a:tab pos="722313" algn="l"/>
              </a:tabLst>
            </a:pPr>
            <a:r>
              <a:rPr lang="ru-RU" sz="4200" i="1" smtClean="0">
                <a:latin typeface="Times New Roman" pitchFamily="18" charset="0"/>
              </a:rPr>
              <a:t> </a:t>
            </a:r>
            <a:r>
              <a:rPr lang="en-US" sz="4200" i="1" smtClean="0">
                <a:latin typeface="Times New Roman" pitchFamily="18" charset="0"/>
              </a:rPr>
              <a:t>I </a:t>
            </a:r>
            <a:r>
              <a:rPr lang="ru-RU" sz="4200" i="1" smtClean="0">
                <a:latin typeface="Times New Roman" pitchFamily="18" charset="0"/>
              </a:rPr>
              <a:t>  	</a:t>
            </a:r>
            <a:r>
              <a:rPr lang="en-US" sz="2400" smtClean="0"/>
              <a:t>– </a:t>
            </a:r>
            <a:r>
              <a:rPr lang="ru-RU" sz="2400" smtClean="0"/>
              <a:t>количество информации в битах</a:t>
            </a:r>
            <a:endParaRPr lang="en-US" sz="2400" smtClean="0"/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 typeface="Wingdings" pitchFamily="2" charset="2"/>
              <a:buNone/>
              <a:tabLst>
                <a:tab pos="722313" algn="l"/>
              </a:tabLst>
            </a:pPr>
            <a:r>
              <a:rPr lang="en-US" sz="4600" i="1" smtClean="0">
                <a:latin typeface="Times New Roman" pitchFamily="18" charset="0"/>
              </a:rPr>
              <a:t>N </a:t>
            </a:r>
            <a:r>
              <a:rPr lang="ru-RU" sz="4600" i="1" smtClean="0">
                <a:latin typeface="Times New Roman" pitchFamily="18" charset="0"/>
              </a:rPr>
              <a:t>	</a:t>
            </a:r>
            <a:r>
              <a:rPr lang="en-US" sz="2400" smtClean="0"/>
              <a:t>– </a:t>
            </a:r>
            <a:r>
              <a:rPr lang="ru-RU" sz="2400" smtClean="0"/>
              <a:t>количество вариантов</a:t>
            </a:r>
          </a:p>
        </p:txBody>
      </p:sp>
      <p:grpSp>
        <p:nvGrpSpPr>
          <p:cNvPr id="2" name="Group 16"/>
          <p:cNvGrpSpPr>
            <a:grpSpLocks/>
          </p:cNvGrpSpPr>
          <p:nvPr/>
        </p:nvGrpSpPr>
        <p:grpSpPr bwMode="auto">
          <a:xfrm>
            <a:off x="3095625" y="1049338"/>
            <a:ext cx="2998788" cy="860425"/>
            <a:chOff x="3385" y="709"/>
            <a:chExt cx="1895" cy="542"/>
          </a:xfrm>
          <a:solidFill>
            <a:schemeClr val="accent6">
              <a:lumMod val="60000"/>
              <a:lumOff val="40000"/>
            </a:schemeClr>
          </a:solidFill>
        </p:grpSpPr>
        <p:sp>
          <p:nvSpPr>
            <p:cNvPr id="1034" name="AutoShape 4"/>
            <p:cNvSpPr>
              <a:spLocks noChangeArrowheads="1"/>
            </p:cNvSpPr>
            <p:nvPr/>
          </p:nvSpPr>
          <p:spPr bwMode="auto">
            <a:xfrm>
              <a:off x="3385" y="709"/>
              <a:ext cx="1895" cy="542"/>
            </a:xfrm>
            <a:prstGeom prst="roundRect">
              <a:avLst>
                <a:gd name="adj" fmla="val 16667"/>
              </a:avLst>
            </a:prstGeom>
            <a:grpFill/>
            <a:ln w="9525">
              <a:noFill/>
              <a:round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graphicFrame>
          <p:nvGraphicFramePr>
            <p:cNvPr id="2053" name="Object 15"/>
            <p:cNvGraphicFramePr>
              <a:graphicFrameLocks noChangeAspect="1"/>
            </p:cNvGraphicFramePr>
            <p:nvPr/>
          </p:nvGraphicFramePr>
          <p:xfrm>
            <a:off x="3478" y="709"/>
            <a:ext cx="1705" cy="536"/>
          </p:xfrm>
          <a:graphic>
            <a:graphicData uri="http://schemas.openxmlformats.org/presentationml/2006/ole">
              <p:oleObj spid="_x0000_s2053" name="Формула" r:id="rId3" imgW="685800" imgH="215640" progId="Equation.3">
                <p:embed/>
              </p:oleObj>
            </a:graphicData>
          </a:graphic>
        </p:graphicFrame>
      </p:grpSp>
      <p:sp>
        <p:nvSpPr>
          <p:cNvPr id="107538" name="Rectangle 18"/>
          <p:cNvSpPr>
            <a:spLocks noChangeArrowheads="1"/>
          </p:cNvSpPr>
          <p:nvPr/>
        </p:nvSpPr>
        <p:spPr bwMode="auto">
          <a:xfrm>
            <a:off x="539750" y="3314700"/>
            <a:ext cx="8353425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/>
              <a:t>Пример:</a:t>
            </a:r>
            <a:r>
              <a:rPr lang="ru-RU" sz="2400"/>
              <a:t/>
            </a:r>
            <a:br>
              <a:rPr lang="ru-RU" sz="2400"/>
            </a:br>
            <a:r>
              <a:rPr lang="ru-RU" sz="2400"/>
              <a:t>   В аэропорту стоит 6 самолетов, из них один </a:t>
            </a:r>
            <a:br>
              <a:rPr lang="ru-RU" sz="2400"/>
            </a:br>
            <a:r>
              <a:rPr lang="ru-RU" sz="2400"/>
              <a:t>   летит в Москву. Сколько информации в </a:t>
            </a:r>
            <a:br>
              <a:rPr lang="ru-RU" sz="2400"/>
            </a:br>
            <a:r>
              <a:rPr lang="ru-RU" sz="2400"/>
              <a:t>   сообщении «В Москву летит второй самолет»?</a:t>
            </a:r>
            <a:endParaRPr lang="ru-RU" sz="2400" b="1"/>
          </a:p>
        </p:txBody>
      </p:sp>
      <p:graphicFrame>
        <p:nvGraphicFramePr>
          <p:cNvPr id="107541" name="Object 21"/>
          <p:cNvGraphicFramePr>
            <a:graphicFrameLocks noChangeAspect="1"/>
          </p:cNvGraphicFramePr>
          <p:nvPr/>
        </p:nvGraphicFramePr>
        <p:xfrm>
          <a:off x="1227138" y="5280025"/>
          <a:ext cx="2176462" cy="625475"/>
        </p:xfrm>
        <a:graphic>
          <a:graphicData uri="http://schemas.openxmlformats.org/presentationml/2006/ole">
            <p:oleObj spid="_x0000_s2050" name="Формула" r:id="rId4" imgW="749160" imgH="215640" progId="Equation.3">
              <p:embed/>
            </p:oleObj>
          </a:graphicData>
        </a:graphic>
      </p:graphicFrame>
      <p:sp>
        <p:nvSpPr>
          <p:cNvPr id="107543" name="Rectangle 23"/>
          <p:cNvSpPr>
            <a:spLocks noChangeArrowheads="1"/>
          </p:cNvSpPr>
          <p:nvPr/>
        </p:nvSpPr>
        <p:spPr bwMode="auto">
          <a:xfrm>
            <a:off x="6732588" y="5373688"/>
            <a:ext cx="717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/>
              <a:t>бит</a:t>
            </a:r>
          </a:p>
        </p:txBody>
      </p:sp>
      <p:graphicFrame>
        <p:nvGraphicFramePr>
          <p:cNvPr id="11" name="Object 4"/>
          <p:cNvGraphicFramePr>
            <a:graphicFrameLocks noChangeAspect="1"/>
          </p:cNvGraphicFramePr>
          <p:nvPr/>
        </p:nvGraphicFramePr>
        <p:xfrm>
          <a:off x="3390900" y="5022850"/>
          <a:ext cx="3392488" cy="1214438"/>
        </p:xfrm>
        <a:graphic>
          <a:graphicData uri="http://schemas.openxmlformats.org/presentationml/2006/ole">
            <p:oleObj spid="_x0000_s2051" name="Формула" r:id="rId5" imgW="1168200" imgH="419040" progId="Equation.3">
              <p:embed/>
            </p:oleObj>
          </a:graphicData>
        </a:graphic>
      </p:graphicFrame>
      <p:graphicFrame>
        <p:nvGraphicFramePr>
          <p:cNvPr id="12" name="Object 12"/>
          <p:cNvGraphicFramePr>
            <a:graphicFrameLocks noChangeAspect="1"/>
          </p:cNvGraphicFramePr>
          <p:nvPr/>
        </p:nvGraphicFramePr>
        <p:xfrm>
          <a:off x="574675" y="1084263"/>
          <a:ext cx="1804988" cy="800100"/>
        </p:xfrm>
        <a:graphic>
          <a:graphicData uri="http://schemas.openxmlformats.org/presentationml/2006/ole">
            <p:oleObj spid="_x0000_s2052" name="Формула" r:id="rId6" imgW="457200" imgH="203040" progId="Equation.3">
              <p:embed/>
            </p:oleObj>
          </a:graphicData>
        </a:graphic>
      </p:graphicFrame>
      <p:sp>
        <p:nvSpPr>
          <p:cNvPr id="13" name="Управляющая кнопка: домой 12">
            <a:hlinkClick r:id="rId7" action="ppaction://hlinksldjump" highlightClick="1"/>
          </p:cNvPr>
          <p:cNvSpPr/>
          <p:nvPr/>
        </p:nvSpPr>
        <p:spPr>
          <a:xfrm>
            <a:off x="138023" y="6461185"/>
            <a:ext cx="241540" cy="267419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ru-RU" sz="3400" b="1" dirty="0" smtClean="0">
                <a:latin typeface="Batang" pitchFamily="18" charset="-127"/>
                <a:ea typeface="Batang" pitchFamily="18" charset="-127"/>
              </a:rPr>
              <a:t>Пример</a:t>
            </a:r>
            <a:r>
              <a:rPr lang="ru-RU" sz="3400" dirty="0" smtClean="0"/>
              <a:t>:</a:t>
            </a:r>
          </a:p>
        </p:txBody>
      </p:sp>
      <p:sp>
        <p:nvSpPr>
          <p:cNvPr id="50179" name="Rectangle 3"/>
          <p:cNvSpPr>
            <a:spLocks noChangeArrowheads="1"/>
          </p:cNvSpPr>
          <p:nvPr/>
        </p:nvSpPr>
        <p:spPr bwMode="auto">
          <a:xfrm>
            <a:off x="554038" y="949325"/>
            <a:ext cx="7980362" cy="2020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176213" indent="-176213">
              <a:lnSpc>
                <a:spcPct val="90000"/>
              </a:lnSpc>
              <a:buClr>
                <a:schemeClr val="accent2"/>
              </a:buClr>
              <a:buFont typeface="Wingdings" pitchFamily="2" charset="2"/>
              <a:buNone/>
              <a:tabLst>
                <a:tab pos="722313" algn="l"/>
              </a:tabLst>
            </a:pPr>
            <a:r>
              <a:rPr lang="ru-RU" sz="2400" b="1"/>
              <a:t>Задача 3.</a:t>
            </a:r>
            <a:r>
              <a:rPr lang="ru-RU" sz="2400"/>
              <a:t> Отличник Вася Пупкин получил такие оценки по истории за </a:t>
            </a:r>
            <a:r>
              <a:rPr lang="en-US" sz="2400"/>
              <a:t>I </a:t>
            </a:r>
            <a:r>
              <a:rPr lang="ru-RU" sz="2400"/>
              <a:t>четверть:</a:t>
            </a:r>
          </a:p>
          <a:p>
            <a:pPr marL="176213" indent="-176213">
              <a:lnSpc>
                <a:spcPct val="90000"/>
              </a:lnSpc>
              <a:buClr>
                <a:schemeClr val="accent2"/>
              </a:buClr>
              <a:buFont typeface="Wingdings" pitchFamily="2" charset="2"/>
              <a:buNone/>
              <a:tabLst>
                <a:tab pos="722313" algn="l"/>
              </a:tabLst>
            </a:pPr>
            <a:r>
              <a:rPr lang="ru-RU" sz="2400"/>
              <a:t>		</a:t>
            </a:r>
            <a:r>
              <a:rPr lang="ru-RU" sz="2400" b="1">
                <a:solidFill>
                  <a:srgbClr val="3366FF"/>
                </a:solidFill>
              </a:rPr>
              <a:t>4 5 5 3 5</a:t>
            </a:r>
          </a:p>
          <a:p>
            <a:pPr marL="176213" indent="-176213">
              <a:lnSpc>
                <a:spcPct val="90000"/>
              </a:lnSpc>
              <a:buClr>
                <a:schemeClr val="accent2"/>
              </a:buClr>
              <a:buFont typeface="Wingdings" pitchFamily="2" charset="2"/>
              <a:buNone/>
              <a:tabLst>
                <a:tab pos="722313" algn="l"/>
              </a:tabLst>
            </a:pPr>
            <a:r>
              <a:rPr lang="ru-RU" sz="2400"/>
              <a:t> 	Сколько информации получили в этом сообщении родители?</a:t>
            </a:r>
            <a:endParaRPr lang="en-US" sz="2400"/>
          </a:p>
        </p:txBody>
      </p:sp>
      <p:sp>
        <p:nvSpPr>
          <p:cNvPr id="146440" name="Rectangle 8"/>
          <p:cNvSpPr>
            <a:spLocks noChangeArrowheads="1"/>
          </p:cNvSpPr>
          <p:nvPr/>
        </p:nvSpPr>
        <p:spPr bwMode="auto">
          <a:xfrm>
            <a:off x="660400" y="3044825"/>
            <a:ext cx="8039100" cy="162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176213" indent="-176213">
              <a:lnSpc>
                <a:spcPct val="90000"/>
              </a:lnSpc>
              <a:buClr>
                <a:schemeClr val="accent2"/>
              </a:buClr>
              <a:buFont typeface="Wingdings" pitchFamily="2" charset="2"/>
              <a:buNone/>
              <a:tabLst>
                <a:tab pos="722313" algn="l"/>
              </a:tabLst>
            </a:pPr>
            <a:r>
              <a:rPr lang="ru-RU" sz="2400" b="1"/>
              <a:t>Алфавитный подход:</a:t>
            </a:r>
          </a:p>
          <a:p>
            <a:pPr marL="742950" lvl="1" indent="-28575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n"/>
              <a:tabLst>
                <a:tab pos="722313" algn="l"/>
              </a:tabLst>
            </a:pPr>
            <a:r>
              <a:rPr lang="ru-RU" sz="2400"/>
              <a:t>возможны 4 разные оценки: 2, 3, 4 и 5</a:t>
            </a:r>
          </a:p>
          <a:p>
            <a:pPr marL="742950" lvl="1" indent="-28575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n"/>
              <a:tabLst>
                <a:tab pos="722313" algn="l"/>
              </a:tabLst>
            </a:pPr>
            <a:r>
              <a:rPr lang="ru-RU" sz="2400"/>
              <a:t>каждая оценка несет 2 бита информации (все одинаково!) </a:t>
            </a:r>
            <a:endParaRPr lang="en-US" sz="2400"/>
          </a:p>
        </p:txBody>
      </p:sp>
      <p:sp>
        <p:nvSpPr>
          <p:cNvPr id="111620" name="Rectangle 4"/>
          <p:cNvSpPr>
            <a:spLocks noChangeArrowheads="1"/>
          </p:cNvSpPr>
          <p:nvPr/>
        </p:nvSpPr>
        <p:spPr bwMode="auto">
          <a:xfrm>
            <a:off x="660400" y="4810125"/>
            <a:ext cx="4578350" cy="50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ru-RU" sz="2400" b="1"/>
              <a:t>Ответ:</a:t>
            </a:r>
            <a:r>
              <a:rPr lang="ru-RU" sz="2400"/>
              <a:t>  5</a:t>
            </a:r>
            <a:r>
              <a:rPr lang="en-US" sz="2400"/>
              <a:t>·</a:t>
            </a:r>
            <a:r>
              <a:rPr lang="ru-RU" sz="2400"/>
              <a:t>2 бит = 10 бит</a:t>
            </a:r>
          </a:p>
        </p:txBody>
      </p:sp>
      <p:grpSp>
        <p:nvGrpSpPr>
          <p:cNvPr id="2" name="Group 32"/>
          <p:cNvGrpSpPr>
            <a:grpSpLocks/>
          </p:cNvGrpSpPr>
          <p:nvPr/>
        </p:nvGrpSpPr>
        <p:grpSpPr bwMode="auto">
          <a:xfrm>
            <a:off x="741363" y="5403850"/>
            <a:ext cx="7634287" cy="663575"/>
            <a:chOff x="426" y="3392"/>
            <a:chExt cx="4809" cy="418"/>
          </a:xfrm>
        </p:grpSpPr>
        <p:sp>
          <p:nvSpPr>
            <p:cNvPr id="142364" name="Text Box 28"/>
            <p:cNvSpPr txBox="1">
              <a:spLocks noChangeArrowheads="1"/>
            </p:cNvSpPr>
            <p:nvPr/>
          </p:nvSpPr>
          <p:spPr bwMode="auto">
            <a:xfrm>
              <a:off x="761" y="3459"/>
              <a:ext cx="4474" cy="288"/>
            </a:xfrm>
            <a:prstGeom prst="rect">
              <a:avLst/>
            </a:prstGeom>
            <a:solidFill>
              <a:srgbClr val="D1D1FF"/>
            </a:solidFill>
            <a:ln w="25400">
              <a:noFill/>
              <a:miter lim="800000"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lIns="0" rIns="0">
              <a:spAutoFit/>
            </a:bodyPr>
            <a:lstStyle/>
            <a:p>
              <a:pPr eaLnBrk="0" hangingPunct="0">
                <a:spcBef>
                  <a:spcPct val="50000"/>
                </a:spcBef>
                <a:defRPr/>
              </a:pPr>
              <a:r>
                <a:rPr lang="ru-RU" sz="2400" b="1">
                  <a:latin typeface="Arial" charset="0"/>
                </a:rPr>
                <a:t>   Содержание информации не учитывается!</a:t>
              </a:r>
            </a:p>
          </p:txBody>
        </p:sp>
        <p:sp>
          <p:nvSpPr>
            <p:cNvPr id="50185" name="Oval 29"/>
            <p:cNvSpPr>
              <a:spLocks noChangeArrowheads="1"/>
            </p:cNvSpPr>
            <p:nvPr/>
          </p:nvSpPr>
          <p:spPr bwMode="auto">
            <a:xfrm>
              <a:off x="426" y="3392"/>
              <a:ext cx="409" cy="418"/>
            </a:xfrm>
            <a:prstGeom prst="ellipse">
              <a:avLst/>
            </a:prstGeom>
            <a:solidFill>
              <a:srgbClr val="00008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ru-RU" sz="4400" b="1">
                  <a:solidFill>
                    <a:schemeClr val="bg1"/>
                  </a:solidFill>
                  <a:latin typeface="Arial Black" pitchFamily="34" charset="0"/>
                </a:rPr>
                <a:t>!</a:t>
              </a:r>
            </a:p>
          </p:txBody>
        </p:sp>
      </p:grpSp>
      <p:sp>
        <p:nvSpPr>
          <p:cNvPr id="10" name="Управляющая кнопка: домой 9">
            <a:hlinkClick r:id="rId2" action="ppaction://hlinksldjump" highlightClick="1"/>
          </p:cNvPr>
          <p:cNvSpPr/>
          <p:nvPr/>
        </p:nvSpPr>
        <p:spPr>
          <a:xfrm>
            <a:off x="138023" y="6461185"/>
            <a:ext cx="241540" cy="267419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Управляющая кнопка: далее 10">
            <a:hlinkClick r:id="" action="ppaction://hlinkshowjump?jump=nextslide" highlightClick="1"/>
          </p:cNvPr>
          <p:cNvSpPr/>
          <p:nvPr/>
        </p:nvSpPr>
        <p:spPr>
          <a:xfrm>
            <a:off x="422694" y="6469812"/>
            <a:ext cx="232914" cy="26741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ru-RU" sz="3400" b="1" dirty="0" smtClean="0">
                <a:latin typeface="Batang" pitchFamily="18" charset="-127"/>
                <a:ea typeface="Batang" pitchFamily="18" charset="-127"/>
              </a:rPr>
              <a:t>Пример</a:t>
            </a:r>
            <a:r>
              <a:rPr lang="ru-RU" sz="3400" dirty="0" smtClean="0"/>
              <a:t>:</a:t>
            </a:r>
          </a:p>
        </p:txBody>
      </p:sp>
      <p:sp>
        <p:nvSpPr>
          <p:cNvPr id="145422" name="Rectangle 14"/>
          <p:cNvSpPr>
            <a:spLocks noChangeArrowheads="1"/>
          </p:cNvSpPr>
          <p:nvPr/>
        </p:nvSpPr>
        <p:spPr bwMode="auto">
          <a:xfrm>
            <a:off x="542925" y="982663"/>
            <a:ext cx="7980363" cy="1444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176213" indent="-176213">
              <a:lnSpc>
                <a:spcPct val="90000"/>
              </a:lnSpc>
              <a:buClr>
                <a:schemeClr val="accent2"/>
              </a:buClr>
              <a:buFont typeface="Wingdings" pitchFamily="2" charset="2"/>
              <a:buNone/>
              <a:tabLst>
                <a:tab pos="722313" algn="l"/>
              </a:tabLst>
            </a:pPr>
            <a:r>
              <a:rPr lang="ru-RU" sz="2400" b="1"/>
              <a:t>Задача.</a:t>
            </a:r>
            <a:r>
              <a:rPr lang="ru-RU" sz="2400"/>
              <a:t> Определить объем информации в сообщении</a:t>
            </a:r>
          </a:p>
          <a:p>
            <a:pPr marL="176213" indent="-176213">
              <a:lnSpc>
                <a:spcPct val="90000"/>
              </a:lnSpc>
              <a:buClr>
                <a:schemeClr val="accent2"/>
              </a:buClr>
              <a:buFont typeface="Wingdings" pitchFamily="2" charset="2"/>
              <a:buNone/>
              <a:tabLst>
                <a:tab pos="722313" algn="l"/>
              </a:tabLst>
            </a:pPr>
            <a:r>
              <a:rPr lang="ru-RU" sz="2400"/>
              <a:t>		</a:t>
            </a:r>
            <a:r>
              <a:rPr lang="ru-RU" sz="2400" b="1" i="1">
                <a:solidFill>
                  <a:srgbClr val="3366FF"/>
                </a:solidFill>
              </a:rPr>
              <a:t>ПРИВЕТВАСЯ</a:t>
            </a:r>
          </a:p>
          <a:p>
            <a:pPr marL="176213" indent="-176213">
              <a:lnSpc>
                <a:spcPct val="90000"/>
              </a:lnSpc>
              <a:buClr>
                <a:schemeClr val="accent2"/>
              </a:buClr>
              <a:buFont typeface="Wingdings" pitchFamily="2" charset="2"/>
              <a:buNone/>
              <a:tabLst>
                <a:tab pos="722313" algn="l"/>
              </a:tabLst>
            </a:pPr>
            <a:r>
              <a:rPr lang="ru-RU" sz="2400"/>
              <a:t>  для кодирования которого используется русский алфавит (только заглавные буквы).</a:t>
            </a:r>
            <a:endParaRPr lang="en-US" sz="2400"/>
          </a:p>
        </p:txBody>
      </p:sp>
      <p:sp>
        <p:nvSpPr>
          <p:cNvPr id="111620" name="Rectangle 4"/>
          <p:cNvSpPr>
            <a:spLocks noChangeArrowheads="1"/>
          </p:cNvSpPr>
          <p:nvPr/>
        </p:nvSpPr>
        <p:spPr bwMode="auto">
          <a:xfrm>
            <a:off x="395288" y="5427663"/>
            <a:ext cx="8004175" cy="72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ru-RU" sz="2400" b="1"/>
              <a:t>Ответ:</a:t>
            </a:r>
            <a:r>
              <a:rPr lang="ru-RU" sz="2400"/>
              <a:t>  10</a:t>
            </a:r>
            <a:r>
              <a:rPr lang="en-US" sz="2400"/>
              <a:t>·</a:t>
            </a:r>
            <a:r>
              <a:rPr lang="ru-RU" sz="2400"/>
              <a:t>5 бит = 50 бит</a:t>
            </a:r>
          </a:p>
        </p:txBody>
      </p:sp>
      <p:sp>
        <p:nvSpPr>
          <p:cNvPr id="111621" name="Rectangle 5"/>
          <p:cNvSpPr>
            <a:spLocks noChangeArrowheads="1"/>
          </p:cNvSpPr>
          <p:nvPr/>
        </p:nvSpPr>
        <p:spPr bwMode="auto">
          <a:xfrm>
            <a:off x="468313" y="3452813"/>
            <a:ext cx="8253412" cy="1719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1066800" lvl="1" indent="-436563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n"/>
            </a:pPr>
            <a:r>
              <a:rPr lang="ru-RU" sz="2400"/>
              <a:t>считаем все символы (здесь </a:t>
            </a:r>
            <a:r>
              <a:rPr lang="ru-RU" sz="2400" b="1"/>
              <a:t>10</a:t>
            </a:r>
            <a:r>
              <a:rPr lang="ru-RU" sz="2400"/>
              <a:t> символов)</a:t>
            </a:r>
          </a:p>
          <a:p>
            <a:pPr marL="1066800" lvl="1" indent="-436563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n"/>
            </a:pPr>
            <a:r>
              <a:rPr lang="ru-RU" sz="2400"/>
              <a:t>мощность алфавита – 32 символа (32=2</a:t>
            </a:r>
            <a:r>
              <a:rPr lang="ru-RU" sz="2400" baseline="30000"/>
              <a:t>5</a:t>
            </a:r>
            <a:r>
              <a:rPr lang="ru-RU" sz="2400"/>
              <a:t>)</a:t>
            </a:r>
          </a:p>
          <a:p>
            <a:pPr marL="1066800" lvl="1" indent="-436563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n"/>
            </a:pPr>
            <a:r>
              <a:rPr lang="ru-RU" sz="2400"/>
              <a:t>1 символ несет </a:t>
            </a:r>
            <a:r>
              <a:rPr lang="ru-RU" sz="2400" b="1"/>
              <a:t>5 бит </a:t>
            </a:r>
            <a:r>
              <a:rPr lang="ru-RU" sz="2400"/>
              <a:t>информации</a:t>
            </a:r>
            <a:endParaRPr lang="ru-RU" sz="2400" b="1"/>
          </a:p>
        </p:txBody>
      </p:sp>
      <p:sp>
        <p:nvSpPr>
          <p:cNvPr id="2" name="Rectangle 4"/>
          <p:cNvSpPr>
            <a:spLocks noChangeArrowheads="1"/>
          </p:cNvSpPr>
          <p:nvPr/>
        </p:nvSpPr>
        <p:spPr bwMode="auto">
          <a:xfrm>
            <a:off x="395288" y="3014663"/>
            <a:ext cx="2333625" cy="45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ru-RU" sz="2400" b="1"/>
              <a:t>Решение:</a:t>
            </a:r>
            <a:endParaRPr lang="ru-RU" sz="2400"/>
          </a:p>
        </p:txBody>
      </p:sp>
      <p:sp>
        <p:nvSpPr>
          <p:cNvPr id="8" name="Управляющая кнопка: домой 7">
            <a:hlinkClick r:id="rId2" action="ppaction://hlinksldjump" highlightClick="1"/>
          </p:cNvPr>
          <p:cNvSpPr/>
          <p:nvPr/>
        </p:nvSpPr>
        <p:spPr>
          <a:xfrm>
            <a:off x="138023" y="6461185"/>
            <a:ext cx="241540" cy="267419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_Профиль">
  <a:themeElements>
    <a:clrScheme name="1_Профиль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1_Профиль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Профиль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Профиль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Профиль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Профиль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Профиль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Профиль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Профиль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Профиль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Профиль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Профиль 10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33FF"/>
        </a:hlink>
        <a:folHlink>
          <a:srgbClr val="CC00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Profile</Template>
  <TotalTime>5553</TotalTime>
  <Words>430</Words>
  <Application>Microsoft Office PowerPoint</Application>
  <PresentationFormat>Экран (4:3)</PresentationFormat>
  <Paragraphs>87</Paragraphs>
  <Slides>12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2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5" baseType="lpstr">
      <vt:lpstr>1_Профиль</vt:lpstr>
      <vt:lpstr>Изящная</vt:lpstr>
      <vt:lpstr>Формула</vt:lpstr>
      <vt:lpstr>ИНФОРМАЦИЯ</vt:lpstr>
      <vt:lpstr>ИНФОРМАЦИЯ</vt:lpstr>
      <vt:lpstr>Как измерить информацию?</vt:lpstr>
      <vt:lpstr>Двоичный код</vt:lpstr>
      <vt:lpstr>Единицы измерения</vt:lpstr>
      <vt:lpstr>Алфавитный подход</vt:lpstr>
      <vt:lpstr>Формула Хартли (1928)</vt:lpstr>
      <vt:lpstr>Пример:</vt:lpstr>
      <vt:lpstr>Пример:</vt:lpstr>
      <vt:lpstr>Задачи: текст</vt:lpstr>
      <vt:lpstr>Задачи: рисунок</vt:lpstr>
      <vt:lpstr>Задачи: кодирование</vt:lpstr>
    </vt:vector>
  </TitlesOfParts>
  <Company>163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kp</dc:creator>
  <cp:lastModifiedBy>User</cp:lastModifiedBy>
  <cp:revision>635</cp:revision>
  <dcterms:created xsi:type="dcterms:W3CDTF">2006-09-16T15:33:09Z</dcterms:created>
  <dcterms:modified xsi:type="dcterms:W3CDTF">2015-02-24T03:05:44Z</dcterms:modified>
</cp:coreProperties>
</file>