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  <p:sldMasterId id="2147484533" r:id="rId2"/>
  </p:sldMasterIdLst>
  <p:notesMasterIdLst>
    <p:notesMasterId r:id="rId15"/>
  </p:notesMasterIdLst>
  <p:sldIdLst>
    <p:sldId id="288" r:id="rId3"/>
    <p:sldId id="270" r:id="rId4"/>
    <p:sldId id="365" r:id="rId5"/>
    <p:sldId id="379" r:id="rId6"/>
    <p:sldId id="271" r:id="rId7"/>
    <p:sldId id="300" r:id="rId8"/>
    <p:sldId id="264" r:id="rId9"/>
    <p:sldId id="302" r:id="rId10"/>
    <p:sldId id="301" r:id="rId11"/>
    <p:sldId id="267" r:id="rId12"/>
    <p:sldId id="298" r:id="rId13"/>
    <p:sldId id="31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7DFF"/>
    <a:srgbClr val="FFFF99"/>
    <a:srgbClr val="D1D1FF"/>
    <a:srgbClr val="800000"/>
    <a:srgbClr val="008000"/>
    <a:srgbClr val="33CC33"/>
    <a:srgbClr val="3366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63" autoAdjust="0"/>
  </p:normalViewPr>
  <p:slideViewPr>
    <p:cSldViewPr snapToGrid="0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9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80BE87F-DFE0-4580-9F72-7553140F5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4213" y="836613"/>
            <a:ext cx="7772400" cy="109537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88913"/>
            <a:ext cx="8569325" cy="63817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125538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60868-1AF9-4657-A3D3-AF092F6093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B6FB-1970-4A73-8758-EF2B2ED05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8DF6C-021E-4127-927D-A1BA1397E2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BD91F8E-FB4A-46EC-BBF9-41A49EC7F7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B631C4-257A-4A34-8A8B-20804F0DC35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88A5817D-F1ED-40E2-ABCB-473DB7231C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B82A95-3413-4B04-8A28-38E167B36A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12A804-A63A-4450-89C8-CD32BCB040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D1AC56-687A-4686-BD8B-0053B5BF85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C7D3599-8D68-4851-A7B3-B548ACB195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89573A-ADE6-4498-B1CA-B1DFD9AA24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72457-E4E8-4FAD-83DA-230503758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91515B-7169-486E-9B45-5425F918DF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950094-F80D-4EF0-A368-5DAECBB680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E355D6B-2C9F-40B8-96A9-33D53CBDC3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908050"/>
            <a:ext cx="3924300" cy="5111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3438" y="908050"/>
            <a:ext cx="3924300" cy="2479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3438" y="3540125"/>
            <a:ext cx="3924300" cy="2479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A5CFB-C3C3-4266-AE9B-C5A88FC11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К. Поляков, 2006-2011                                                                  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cs typeface="Arial" pitchFamily="34" charset="0"/>
                <a:sym typeface="Symbol" pitchFamily="18" charset="2"/>
              </a:rPr>
              <a:t>http://kpolyakov.narod.ru</a:t>
            </a:r>
            <a:endParaRPr lang="ru-RU" sz="1400" i="1" dirty="0">
              <a:solidFill>
                <a:schemeClr val="bg1">
                  <a:lumMod val="50000"/>
                </a:schemeClr>
              </a:solidFill>
              <a:cs typeface="Arial" pitchFamily="34" charset="0"/>
              <a:sym typeface="Symbol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62800" y="0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6D623-09D7-4312-A5E4-817B7D2889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67F90-8A18-48AE-9B2F-0E474C13D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908050"/>
            <a:ext cx="3924300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908050"/>
            <a:ext cx="3924300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F0E49-9C55-4D1F-BDF0-D89EC7066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E6812-C9A6-4F03-A913-BB5DD5ACB7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FDCA5-6409-4576-9D0C-300B7B23EE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2DFD2-2DD9-4022-853C-A279E2054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07B42-6CA2-432D-8571-8F599E8DA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338F6-C26A-4688-9E0C-6DE485AADB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908050"/>
            <a:ext cx="800100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539750" y="7651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19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EB44E4-F3B0-4460-B2A0-C6CC60CAC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8" r:id="rId1"/>
    <p:sldLayoutId id="2147484405" r:id="rId2"/>
    <p:sldLayoutId id="2147484406" r:id="rId3"/>
    <p:sldLayoutId id="2147484407" r:id="rId4"/>
    <p:sldLayoutId id="2147484408" r:id="rId5"/>
    <p:sldLayoutId id="2147484409" r:id="rId6"/>
    <p:sldLayoutId id="2147484410" r:id="rId7"/>
    <p:sldLayoutId id="2147484411" r:id="rId8"/>
    <p:sldLayoutId id="2147484412" r:id="rId9"/>
    <p:sldLayoutId id="2147484413" r:id="rId10"/>
    <p:sldLayoutId id="2147484414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20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3EB44E4-F3B0-4460-B2A0-C6CC60CACA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4" r:id="rId1"/>
    <p:sldLayoutId id="2147484535" r:id="rId2"/>
    <p:sldLayoutId id="2147484536" r:id="rId3"/>
    <p:sldLayoutId id="2147484537" r:id="rId4"/>
    <p:sldLayoutId id="2147484538" r:id="rId5"/>
    <p:sldLayoutId id="2147484539" r:id="rId6"/>
    <p:sldLayoutId id="2147484540" r:id="rId7"/>
    <p:sldLayoutId id="2147484541" r:id="rId8"/>
    <p:sldLayoutId id="2147484542" r:id="rId9"/>
    <p:sldLayoutId id="2147484543" r:id="rId10"/>
    <p:sldLayoutId id="2147484544" r:id="rId11"/>
    <p:sldLayoutId id="2147484545" r:id="rId12"/>
    <p:sldLayoutId id="2147484546" r:id="rId13"/>
    <p:sldLayoutId id="2147484547" r:id="rId14"/>
    <p:sldLayoutId id="2147484548" r:id="rId15"/>
    <p:sldLayoutId id="2147484549" r:id="rId16"/>
    <p:sldLayoutId id="2147484550" r:id="rId17"/>
    <p:sldLayoutId id="2147484551" r:id="rId1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slide" Target="slide2.xml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5724" y="908829"/>
            <a:ext cx="8569325" cy="936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6000" dirty="0" smtClean="0">
                <a:solidFill>
                  <a:schemeClr val="accent5">
                    <a:lumMod val="10000"/>
                  </a:schemeClr>
                </a:solidFill>
              </a:rPr>
              <a:t>ИНФОРМАЦИЯ</a:t>
            </a:r>
          </a:p>
        </p:txBody>
      </p:sp>
      <p:sp>
        <p:nvSpPr>
          <p:cNvPr id="3584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79439" y="2674369"/>
            <a:ext cx="8294687" cy="187325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Измерение    количества информации</a:t>
            </a: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19801" y="1793696"/>
            <a:ext cx="7958138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374"/>
            <a:ext cx="8229600" cy="42410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Задачи: текст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908050"/>
            <a:ext cx="8001000" cy="16573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600" b="1" smtClean="0"/>
              <a:t>Сколько места надо выделить для хранения 10 страниц книги, если на каждой странице помещаются 32 строки по 64 символа в каждой?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468313" y="3068638"/>
            <a:ext cx="8253412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на 1 странице 32</a:t>
            </a:r>
            <a:r>
              <a:rPr lang="en-US" sz="2400" dirty="0"/>
              <a:t>·</a:t>
            </a:r>
            <a:r>
              <a:rPr lang="ru-RU" sz="2400" dirty="0"/>
              <a:t>64=2048 символов</a:t>
            </a:r>
            <a:endParaRPr lang="en-US" sz="2400" dirty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на 10 страницах 10</a:t>
            </a:r>
            <a:r>
              <a:rPr lang="en-US" sz="2400" dirty="0"/>
              <a:t>·</a:t>
            </a:r>
            <a:r>
              <a:rPr lang="ru-RU" sz="2400" dirty="0"/>
              <a:t>2048=20480 символов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каждый символ занимает 1 байт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539750" y="2565400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Решение: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531124" y="4937395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Ответ: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468313" y="5572664"/>
            <a:ext cx="8253412" cy="809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 smtClean="0"/>
              <a:t>20480:1024 </a:t>
            </a:r>
            <a:r>
              <a:rPr lang="ru-RU" sz="2400" dirty="0"/>
              <a:t>Кбайт = 20 Кбайт</a:t>
            </a:r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422694" y="6469812"/>
            <a:ext cx="232914" cy="2674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44871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Задачи: рисунок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idx="1"/>
          </p:nvPr>
        </p:nvSpPr>
        <p:spPr>
          <a:xfrm>
            <a:off x="566738" y="908050"/>
            <a:ext cx="8001000" cy="1296988"/>
          </a:xfrm>
          <a:noFill/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600" b="1" smtClean="0"/>
              <a:t>Сколько места в памяти надо выделить для хранения 16-цветного рисунка размером 32 на 64 пикселя?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600" smtClean="0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468313" y="2708275"/>
            <a:ext cx="8253412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общее число пикселей: 32</a:t>
            </a:r>
            <a:r>
              <a:rPr lang="en-US" sz="2400" dirty="0"/>
              <a:t>·</a:t>
            </a:r>
            <a:r>
              <a:rPr lang="ru-RU" sz="2400" dirty="0"/>
              <a:t>64=2048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при использовании 16 цветов </a:t>
            </a:r>
            <a:br>
              <a:rPr lang="ru-RU" sz="2400" dirty="0"/>
            </a:br>
            <a:r>
              <a:rPr lang="ru-RU" sz="2400" dirty="0"/>
              <a:t>на 1 пиксель  отводится 4 бита </a:t>
            </a:r>
            <a:br>
              <a:rPr lang="ru-RU" sz="2400" dirty="0"/>
            </a:br>
            <a:r>
              <a:rPr lang="ru-RU" sz="2400" dirty="0"/>
              <a:t>(выбор 1 из 16 вариантов</a:t>
            </a:r>
            <a:r>
              <a:rPr lang="ru-RU" sz="2400" dirty="0" smtClean="0"/>
              <a:t>)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 smtClean="0"/>
              <a:t> 2048</a:t>
            </a:r>
            <a:r>
              <a:rPr lang="en-US" sz="2400" dirty="0" smtClean="0"/>
              <a:t>·</a:t>
            </a:r>
            <a:r>
              <a:rPr lang="ru-RU" sz="2400" dirty="0" smtClean="0"/>
              <a:t>4 бита = 8192 бита</a:t>
            </a:r>
            <a:endParaRPr lang="en-US" sz="2400" dirty="0" smtClean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 smtClean="0"/>
              <a:t>2048</a:t>
            </a:r>
            <a:r>
              <a:rPr lang="en-US" sz="2400" dirty="0" smtClean="0"/>
              <a:t>·</a:t>
            </a:r>
            <a:r>
              <a:rPr lang="ru-RU" sz="2400" dirty="0" smtClean="0"/>
              <a:t>4:8 байта = 1024 байта </a:t>
            </a:r>
            <a:endParaRPr lang="ru-RU" sz="2400" b="1" dirty="0" smtClean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ru-RU" sz="2400" dirty="0" smtClean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ru-RU" sz="2400" dirty="0"/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539750" y="2276475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Решение: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470740" y="5328784"/>
            <a:ext cx="6827208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b="1" dirty="0"/>
              <a:t>Ответ</a:t>
            </a:r>
            <a:r>
              <a:rPr lang="ru-RU" sz="2400" b="1" dirty="0" smtClean="0"/>
              <a:t>: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 smtClean="0"/>
              <a:t>1024:1024 Кбайт = 1 Кбайт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ru-RU" sz="2400" b="1" dirty="0"/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330291" y="5960852"/>
            <a:ext cx="8253412" cy="787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ru-RU" sz="2400" dirty="0"/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422694" y="6469812"/>
            <a:ext cx="232914" cy="2674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36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3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Задачи: кодирование</a:t>
            </a:r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801688" y="830263"/>
            <a:ext cx="8342312" cy="1879600"/>
          </a:xfrm>
          <a:noFill/>
        </p:spPr>
        <p:txBody>
          <a:bodyPr>
            <a:normAutofit fontScale="925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600" b="1" dirty="0" smtClean="0"/>
              <a:t>Сколько бит нужно выделить для хранения текста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600" b="1" dirty="0" smtClean="0"/>
              <a:t>    </a:t>
            </a: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</a:rPr>
              <a:t>МУНСА УРЕ КАМУКА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600" b="1" dirty="0" smtClean="0"/>
              <a:t>при использовании алфавита племени 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МУМУКА</a:t>
            </a:r>
            <a:r>
              <a:rPr lang="ru-RU" sz="2600" b="1" dirty="0" smtClean="0"/>
              <a:t>: буквы </a:t>
            </a:r>
            <a:r>
              <a:rPr lang="ru-RU" sz="2600" b="1" dirty="0" smtClean="0">
                <a:solidFill>
                  <a:schemeClr val="accent6">
                    <a:lumMod val="50000"/>
                  </a:schemeClr>
                </a:solidFill>
              </a:rPr>
              <a:t>МУКАЕНРС</a:t>
            </a:r>
            <a:r>
              <a:rPr lang="ru-RU" sz="2600" b="1" dirty="0" smtClean="0"/>
              <a:t> и пробел?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2600" dirty="0" smtClean="0"/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446088" y="3494088"/>
            <a:ext cx="8012112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в алфавите 9 символов (8 букв и пробел)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2</a:t>
            </a:r>
            <a:r>
              <a:rPr lang="ru-RU" sz="2400" baseline="30000" dirty="0"/>
              <a:t>3 </a:t>
            </a:r>
            <a:r>
              <a:rPr lang="en-US" sz="2400" dirty="0"/>
              <a:t>&lt;</a:t>
            </a:r>
            <a:r>
              <a:rPr lang="ru-RU" sz="2400" dirty="0"/>
              <a:t> </a:t>
            </a:r>
            <a:r>
              <a:rPr lang="en-US" sz="2400" dirty="0"/>
              <a:t>9</a:t>
            </a:r>
            <a:r>
              <a:rPr lang="ru-RU" sz="2400" dirty="0"/>
              <a:t> </a:t>
            </a:r>
            <a:r>
              <a:rPr lang="en-US" sz="2400" dirty="0"/>
              <a:t>&lt;</a:t>
            </a:r>
            <a:r>
              <a:rPr lang="ru-RU" sz="2400" dirty="0"/>
              <a:t> 2</a:t>
            </a:r>
            <a:r>
              <a:rPr lang="en-US" sz="2400" baseline="30000" dirty="0"/>
              <a:t>4</a:t>
            </a:r>
            <a:r>
              <a:rPr lang="ru-RU" sz="2400" dirty="0"/>
              <a:t>, поэтому на 1 символ нужно выделить </a:t>
            </a:r>
            <a:r>
              <a:rPr lang="en-US" sz="2400" dirty="0"/>
              <a:t>4</a:t>
            </a:r>
            <a:r>
              <a:rPr lang="ru-RU" sz="2400" dirty="0"/>
              <a:t> бита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 dirty="0"/>
              <a:t>в тексте 16 символов (считая пробелы)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519113" y="3051175"/>
            <a:ext cx="2160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Решение: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539750" y="5237163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Ответ:</a:t>
            </a:r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1871663" y="5246688"/>
            <a:ext cx="6850062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ct val="20000"/>
              </a:spcBef>
              <a:buClr>
                <a:schemeClr val="accent2"/>
              </a:buClr>
            </a:pPr>
            <a:r>
              <a:rPr lang="en-US" sz="2400" dirty="0"/>
              <a:t>4·</a:t>
            </a:r>
            <a:r>
              <a:rPr lang="ru-RU" sz="2400" dirty="0"/>
              <a:t>16 бит = </a:t>
            </a:r>
            <a:r>
              <a:rPr lang="en-US" sz="2400" dirty="0"/>
              <a:t>64</a:t>
            </a:r>
            <a:r>
              <a:rPr lang="ru-RU" sz="2400" dirty="0"/>
              <a:t> бита = 8 байт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243013" y="5765800"/>
            <a:ext cx="5745162" cy="663575"/>
            <a:chOff x="783" y="3632"/>
            <a:chExt cx="3619" cy="418"/>
          </a:xfrm>
        </p:grpSpPr>
        <p:sp>
          <p:nvSpPr>
            <p:cNvPr id="145438" name="Text Box 30"/>
            <p:cNvSpPr txBox="1">
              <a:spLocks noChangeArrowheads="1"/>
            </p:cNvSpPr>
            <p:nvPr/>
          </p:nvSpPr>
          <p:spPr bwMode="auto">
            <a:xfrm>
              <a:off x="1118" y="3699"/>
              <a:ext cx="3284" cy="288"/>
            </a:xfrm>
            <a:prstGeom prst="rect">
              <a:avLst/>
            </a:prstGeom>
            <a:solidFill>
              <a:srgbClr val="D1D1FF"/>
            </a:solidFill>
            <a:ln w="254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0" rIns="0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b="1">
                  <a:latin typeface="Arial" charset="0"/>
                </a:rPr>
                <a:t>   Если в алфавите 25 символов?</a:t>
              </a:r>
            </a:p>
          </p:txBody>
        </p:sp>
        <p:sp>
          <p:nvSpPr>
            <p:cNvPr id="61451" name="Oval 31"/>
            <p:cNvSpPr>
              <a:spLocks noChangeArrowheads="1"/>
            </p:cNvSpPr>
            <p:nvPr/>
          </p:nvSpPr>
          <p:spPr bwMode="auto">
            <a:xfrm>
              <a:off x="783" y="363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sz="4400" b="1">
                  <a:solidFill>
                    <a:schemeClr val="bg1"/>
                  </a:solidFill>
                  <a:latin typeface="Arial Black" pitchFamily="34" charset="0"/>
                </a:rPr>
                <a:t>?</a:t>
              </a:r>
            </a:p>
          </p:txBody>
        </p:sp>
      </p:grp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3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36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36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6713" y="730250"/>
            <a:ext cx="8569325" cy="936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ИНФОРМАЦИЯ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7239" y="1984076"/>
            <a:ext cx="8505825" cy="3687852"/>
          </a:xfrm>
        </p:spPr>
        <p:txBody>
          <a:bodyPr>
            <a:normAutofit/>
          </a:bodyPr>
          <a:lstStyle/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2" action="ppaction://hlinksldjump"/>
              </a:rPr>
              <a:t>Как измерить информацию?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3" action="ppaction://hlinksldjump"/>
              </a:rPr>
              <a:t>Двоичный код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4" action="ppaction://hlinksldjump"/>
              </a:rPr>
              <a:t>Единицы измерения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5" action="ppaction://hlinksldjump"/>
              </a:rPr>
              <a:t>Алфавитный подход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6" action="ppaction://hlinksldjump"/>
              </a:rPr>
              <a:t>Формула Хартли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7" action="ppaction://hlinksldjump"/>
              </a:rPr>
              <a:t>Пример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algn="l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andara" pitchFamily="34" charset="0"/>
                <a:cs typeface="Arial" charset="0"/>
                <a:hlinkClick r:id="rId8" action="ppaction://hlinksldjump"/>
              </a:rPr>
              <a:t>Задачи</a:t>
            </a:r>
            <a:endParaRPr lang="ru-RU" sz="2800" dirty="0" smtClean="0">
              <a:solidFill>
                <a:schemeClr val="bg2">
                  <a:lumMod val="10000"/>
                </a:schemeClr>
              </a:solidFill>
              <a:latin typeface="Candara" pitchFamily="34" charset="0"/>
              <a:cs typeface="Arial" charset="0"/>
            </a:endParaRPr>
          </a:p>
          <a:p>
            <a:pPr marL="533400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endParaRPr lang="ru-RU" sz="3200" dirty="0" smtClean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endParaRPr lang="ru-RU" sz="3200" dirty="0" smtClean="0">
              <a:latin typeface="Arial" charset="0"/>
              <a:cs typeface="Arial" charset="0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11175" y="1666875"/>
            <a:ext cx="7958138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"/>
              <a:gd name="T19" fmla="*/ 0 h 1000"/>
              <a:gd name="T20" fmla="*/ 1000 w 1000"/>
              <a:gd name="T21" fmla="*/ 1000 h 1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Заголовок 1"/>
          <p:cNvSpPr>
            <a:spLocks noGrp="1"/>
          </p:cNvSpPr>
          <p:nvPr>
            <p:ph type="title"/>
          </p:nvPr>
        </p:nvSpPr>
        <p:spPr>
          <a:xfrm>
            <a:off x="552450" y="304800"/>
            <a:ext cx="8591550" cy="46037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Как измерить информацию</a:t>
            </a:r>
            <a:r>
              <a:rPr lang="en-US" b="1" dirty="0" smtClean="0">
                <a:latin typeface="Batang" pitchFamily="18" charset="-127"/>
                <a:ea typeface="Batang" pitchFamily="18" charset="-127"/>
              </a:rPr>
              <a:t>?</a:t>
            </a:r>
            <a:endParaRPr lang="ru-RU" b="1" dirty="0" smtClean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66738" y="1259456"/>
            <a:ext cx="8367712" cy="4770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q"/>
              <a:tabLst>
                <a:tab pos="722313" algn="l"/>
              </a:tabLst>
            </a:pPr>
            <a:r>
              <a:rPr lang="ru-RU" sz="2400" i="1" dirty="0" smtClean="0">
                <a:latin typeface="Candara" pitchFamily="34" charset="0"/>
              </a:rPr>
              <a:t>Информация в компьютере представлена в двоичном коде</a:t>
            </a:r>
            <a:r>
              <a:rPr lang="ru-RU" sz="2400" dirty="0" smtClean="0">
                <a:latin typeface="Candara" pitchFamily="34" charset="0"/>
              </a:rPr>
              <a:t>, алфавит которого состоит из двух цифр (0 и 1). Т.е. все виды информации (слова, числа, рисунки, звуки,  программы) в компьютере кодируются на машинном языке, в виде логических последовательностей нулей и единиц.</a:t>
            </a:r>
          </a:p>
          <a:p>
            <a:pPr marL="447675" indent="-447675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q"/>
              <a:tabLst>
                <a:tab pos="722313" algn="l"/>
              </a:tabLst>
            </a:pPr>
            <a:endParaRPr lang="ru-RU" sz="2400" dirty="0" smtClean="0">
              <a:latin typeface="Candara" pitchFamily="34" charset="0"/>
            </a:endParaRPr>
          </a:p>
          <a:p>
            <a:pPr marL="447675" indent="-447675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q"/>
              <a:tabLst>
                <a:tab pos="722313" algn="l"/>
              </a:tabLst>
            </a:pPr>
            <a:r>
              <a:rPr lang="ru-RU" sz="2400" dirty="0" smtClean="0">
                <a:latin typeface="Candara" pitchFamily="34" charset="0"/>
              </a:rPr>
              <a:t>С помощью языка двоичных чисел могут быть закодированы символы любого алфавита, а значит, и любая информация, записанная на любом языке.</a:t>
            </a:r>
            <a:endParaRPr lang="en-US" sz="2400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Заголовок 2"/>
          <p:cNvSpPr>
            <a:spLocks noGrp="1"/>
          </p:cNvSpPr>
          <p:nvPr>
            <p:ph type="title"/>
          </p:nvPr>
        </p:nvSpPr>
        <p:spPr>
          <a:xfrm>
            <a:off x="548796" y="132271"/>
            <a:ext cx="8001000" cy="46037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Batang" pitchFamily="18" charset="-127"/>
                <a:ea typeface="Batang" pitchFamily="18" charset="-127"/>
              </a:rPr>
              <a:t>Двоичный код</a:t>
            </a: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79438" y="955675"/>
            <a:ext cx="8147050" cy="1243013"/>
          </a:xfrm>
          <a:prstGeom prst="rect">
            <a:avLst/>
          </a:prstGeom>
          <a:solidFill>
            <a:srgbClr val="D1D1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marL="174625" defTabSz="271463"/>
            <a:r>
              <a:rPr lang="ru-RU" sz="2400"/>
              <a:t>Код, в котором используются только два знака, называется </a:t>
            </a:r>
            <a:r>
              <a:rPr lang="ru-RU" sz="2400" b="1"/>
              <a:t>двоичным</a:t>
            </a:r>
            <a:r>
              <a:rPr lang="ru-RU" sz="2400"/>
              <a:t>. Все виды информации в компьютерах кодируются в двоичном коде.</a:t>
            </a:r>
          </a:p>
        </p:txBody>
      </p:sp>
      <p:sp>
        <p:nvSpPr>
          <p:cNvPr id="38917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579438" y="2354263"/>
            <a:ext cx="8147050" cy="1243012"/>
          </a:xfrm>
          <a:prstGeom prst="rect">
            <a:avLst/>
          </a:prstGeom>
          <a:solidFill>
            <a:srgbClr val="D1D1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marL="174625" defTabSz="271463"/>
            <a:r>
              <a:rPr lang="ru-RU" sz="2400" b="1"/>
              <a:t>1 бит</a:t>
            </a:r>
            <a:r>
              <a:rPr lang="ru-RU" sz="2400"/>
              <a:t> – это количество информации, которое можно передать с помощью одного знака в двоичном коде</a:t>
            </a:r>
            <a:r>
              <a:rPr lang="en-US" sz="2400"/>
              <a:t> (</a:t>
            </a:r>
            <a:r>
              <a:rPr lang="ru-RU" sz="2400"/>
              <a:t>«0» или «1»</a:t>
            </a:r>
            <a:r>
              <a:rPr lang="en-US" sz="2400"/>
              <a:t>)</a:t>
            </a:r>
            <a:r>
              <a:rPr lang="ru-RU" sz="2400"/>
              <a:t>.</a:t>
            </a:r>
          </a:p>
        </p:txBody>
      </p:sp>
      <p:sp>
        <p:nvSpPr>
          <p:cNvPr id="20488" name="Прямоугольник 43"/>
          <p:cNvSpPr>
            <a:spLocks noChangeArrowheads="1"/>
          </p:cNvSpPr>
          <p:nvPr/>
        </p:nvSpPr>
        <p:spPr bwMode="auto">
          <a:xfrm>
            <a:off x="623888" y="3702050"/>
            <a:ext cx="57388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0000"/>
                </a:solidFill>
              </a:rPr>
              <a:t>bit = </a:t>
            </a:r>
            <a:r>
              <a:rPr lang="en-US" sz="2400" b="1" i="1">
                <a:solidFill>
                  <a:srgbClr val="000000"/>
                </a:solidFill>
              </a:rPr>
              <a:t>b</a:t>
            </a:r>
            <a:r>
              <a:rPr lang="en-US" sz="2400" i="1">
                <a:solidFill>
                  <a:srgbClr val="000000"/>
                </a:solidFill>
              </a:rPr>
              <a:t>inary dig</a:t>
            </a:r>
            <a:r>
              <a:rPr lang="en-US" sz="2400" b="1" i="1">
                <a:solidFill>
                  <a:srgbClr val="000000"/>
                </a:solidFill>
              </a:rPr>
              <a:t>it</a:t>
            </a:r>
            <a:r>
              <a:rPr lang="en-US" sz="2400" i="1">
                <a:solidFill>
                  <a:srgbClr val="000000"/>
                </a:solidFill>
              </a:rPr>
              <a:t>, </a:t>
            </a:r>
            <a:r>
              <a:rPr lang="ru-RU" sz="2400" i="1">
                <a:solidFill>
                  <a:srgbClr val="000000"/>
                </a:solidFill>
              </a:rPr>
              <a:t>двоичная цифра</a:t>
            </a:r>
            <a:endParaRPr lang="ru-RU" b="1" i="1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439947" y="0"/>
            <a:ext cx="8229600" cy="4844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Единицы измерения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908050"/>
            <a:ext cx="8001000" cy="5473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dirty="0" smtClean="0"/>
              <a:t>1 байт</a:t>
            </a:r>
            <a:r>
              <a:rPr lang="ru-RU" dirty="0" smtClean="0"/>
              <a:t> </a:t>
            </a:r>
            <a:r>
              <a:rPr lang="ru-RU" i="1" dirty="0" smtClean="0"/>
              <a:t>(</a:t>
            </a:r>
            <a:r>
              <a:rPr lang="en-US" i="1" dirty="0" err="1" smtClean="0"/>
              <a:t>byt</a:t>
            </a:r>
            <a:r>
              <a:rPr lang="ru-RU" i="1" dirty="0" smtClean="0"/>
              <a:t>е)</a:t>
            </a:r>
            <a:r>
              <a:rPr lang="ru-RU" dirty="0" smtClean="0"/>
              <a:t> – это объем компьютерной памяти, который имеет индивидуальный адрес.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dirty="0" smtClean="0"/>
              <a:t>Примеры из истории</a:t>
            </a:r>
            <a:r>
              <a:rPr lang="ru-RU" dirty="0" smtClean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	1 байт = 4 бита</a:t>
            </a:r>
            <a:br>
              <a:rPr lang="ru-RU" dirty="0" smtClean="0"/>
            </a:br>
            <a:r>
              <a:rPr lang="ru-RU" dirty="0" smtClean="0"/>
              <a:t>1 байт = 6 бит</a:t>
            </a:r>
            <a:br>
              <a:rPr lang="ru-RU" dirty="0" smtClean="0"/>
            </a:br>
            <a:r>
              <a:rPr lang="ru-RU" dirty="0" smtClean="0"/>
              <a:t>1 байт = 12 бит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dirty="0" smtClean="0"/>
              <a:t>Сейчас обычно</a:t>
            </a:r>
            <a:r>
              <a:rPr lang="ru-RU" dirty="0" smtClean="0"/>
              <a:t>: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95744" y="5373209"/>
            <a:ext cx="3240088" cy="64928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ru-RU" sz="3000" dirty="0"/>
              <a:t>1 байт = 8 бит</a:t>
            </a:r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2" name="AutoShape 10"/>
          <p:cNvSpPr>
            <a:spLocks noChangeArrowheads="1"/>
          </p:cNvSpPr>
          <p:nvPr/>
        </p:nvSpPr>
        <p:spPr bwMode="auto">
          <a:xfrm>
            <a:off x="8173828" y="3125757"/>
            <a:ext cx="730250" cy="15525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131092" name="Rectangle 20"/>
          <p:cNvSpPr>
            <a:spLocks noChangeArrowheads="1"/>
          </p:cNvSpPr>
          <p:nvPr/>
        </p:nvSpPr>
        <p:spPr bwMode="auto">
          <a:xfrm>
            <a:off x="522497" y="1492369"/>
            <a:ext cx="8432800" cy="4468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/>
            <a:r>
              <a:rPr lang="ru-RU" sz="2400" b="1" dirty="0"/>
              <a:t>Алфавит</a:t>
            </a:r>
            <a:r>
              <a:rPr lang="ru-RU" sz="2400" dirty="0"/>
              <a:t> – набор знаков, используемых при кодировании информации с помощью некоторого языка.</a:t>
            </a:r>
          </a:p>
          <a:p>
            <a:pPr marL="358775" indent="-358775">
              <a:spcBef>
                <a:spcPct val="25000"/>
              </a:spcBef>
            </a:pPr>
            <a:r>
              <a:rPr lang="ru-RU" sz="2400" i="1" dirty="0"/>
              <a:t>Примеры</a:t>
            </a:r>
            <a:r>
              <a:rPr lang="ru-RU" sz="2400" dirty="0"/>
              <a:t>:</a:t>
            </a:r>
          </a:p>
          <a:p>
            <a:pPr marL="358775" indent="-358775"/>
            <a:r>
              <a:rPr lang="ru-RU" sz="2400" dirty="0">
                <a:latin typeface="Arial" charset="0"/>
              </a:rPr>
              <a:t>  </a:t>
            </a:r>
            <a:r>
              <a:rPr lang="ru-RU" sz="2400" dirty="0"/>
              <a:t>АБВГДЕЖЗИЙКЛМНОПРС</a:t>
            </a:r>
            <a:r>
              <a:rPr lang="ru-RU" sz="2400" dirty="0">
                <a:latin typeface="Arial" charset="0"/>
              </a:rPr>
              <a:t>Т</a:t>
            </a:r>
            <a:r>
              <a:rPr lang="ru-RU" sz="2400" dirty="0"/>
              <a:t>УФХЦЧШЩЪЫЬЭЮЯ  32</a:t>
            </a:r>
          </a:p>
          <a:p>
            <a:pPr marL="358775" indent="-358775"/>
            <a:r>
              <a:rPr lang="ru-RU" sz="2400" dirty="0">
                <a:latin typeface="Arial" charset="0"/>
              </a:rPr>
              <a:t>  </a:t>
            </a:r>
            <a:r>
              <a:rPr lang="en-US" sz="2400" dirty="0"/>
              <a:t>ABCDEFGHIJKLMNOPQRSTUVWXYZ		</a:t>
            </a:r>
            <a:r>
              <a:rPr lang="ru-RU" sz="2400" dirty="0"/>
              <a:t>    </a:t>
            </a:r>
            <a:r>
              <a:rPr lang="en-US" sz="2400" dirty="0"/>
              <a:t>26 </a:t>
            </a:r>
            <a:endParaRPr lang="ru-RU" sz="2400" dirty="0"/>
          </a:p>
          <a:p>
            <a:pPr marL="358775" indent="-358775"/>
            <a:r>
              <a:rPr lang="ru-RU" sz="2400" dirty="0">
                <a:latin typeface="Arial" charset="0"/>
                <a:cs typeface="Arial" charset="0"/>
              </a:rPr>
              <a:t>   </a:t>
            </a:r>
            <a:r>
              <a:rPr lang="en-US" sz="2400" dirty="0">
                <a:cs typeface="Arial" charset="0"/>
              </a:rPr>
              <a:t>×</a:t>
            </a:r>
            <a:r>
              <a:rPr lang="ru-RU" sz="2400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O</a:t>
            </a:r>
            <a:r>
              <a:rPr lang="ru-RU" sz="2400" dirty="0"/>
              <a:t>							  	     2</a:t>
            </a:r>
          </a:p>
          <a:p>
            <a:pPr marL="358775" indent="-358775"/>
            <a:r>
              <a:rPr lang="ru-RU" sz="2400" dirty="0">
                <a:latin typeface="Arial" charset="0"/>
              </a:rPr>
              <a:t>   </a:t>
            </a:r>
            <a:r>
              <a:rPr lang="ru-RU" sz="2400" dirty="0"/>
              <a:t>0123456789						    10</a:t>
            </a:r>
          </a:p>
          <a:p>
            <a:pPr marL="358775" indent="-358775">
              <a:spcBef>
                <a:spcPct val="30000"/>
              </a:spcBef>
            </a:pPr>
            <a:r>
              <a:rPr lang="ru-RU" sz="2400" b="1" dirty="0"/>
              <a:t>Мощность алфавита </a:t>
            </a:r>
            <a:r>
              <a:rPr lang="ru-RU" sz="2400" dirty="0"/>
              <a:t>– количество символов.</a:t>
            </a:r>
          </a:p>
          <a:p>
            <a:pPr marL="358775" indent="-358775">
              <a:spcBef>
                <a:spcPct val="30000"/>
              </a:spcBef>
            </a:pPr>
            <a:endParaRPr lang="ru-RU" sz="2400" dirty="0"/>
          </a:p>
          <a:p>
            <a:pPr marL="358775" indent="-358775"/>
            <a:endParaRPr lang="ru-RU" sz="2400" b="1" dirty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Алфавитный подход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35274" y="5346581"/>
            <a:ext cx="8167688" cy="663575"/>
            <a:chOff x="372" y="2574"/>
            <a:chExt cx="5145" cy="418"/>
          </a:xfrm>
        </p:grpSpPr>
        <p:sp>
          <p:nvSpPr>
            <p:cNvPr id="145438" name="Text Box 30"/>
            <p:cNvSpPr txBox="1">
              <a:spLocks noChangeArrowheads="1"/>
            </p:cNvSpPr>
            <p:nvPr/>
          </p:nvSpPr>
          <p:spPr bwMode="auto">
            <a:xfrm>
              <a:off x="707" y="2641"/>
              <a:ext cx="4810" cy="288"/>
            </a:xfrm>
            <a:prstGeom prst="rect">
              <a:avLst/>
            </a:prstGeom>
            <a:solidFill>
              <a:srgbClr val="D1D1FF"/>
            </a:solidFill>
            <a:ln w="254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0" rIns="0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b="1" dirty="0">
                  <a:latin typeface="Arial" charset="0"/>
                </a:rPr>
                <a:t>   Все символы несут одинаковую информацию:</a:t>
              </a:r>
            </a:p>
          </p:txBody>
        </p:sp>
        <p:sp>
          <p:nvSpPr>
            <p:cNvPr id="3085" name="Oval 31"/>
            <p:cNvSpPr>
              <a:spLocks noChangeArrowheads="1"/>
            </p:cNvSpPr>
            <p:nvPr/>
          </p:nvSpPr>
          <p:spPr bwMode="auto">
            <a:xfrm>
              <a:off x="372" y="2574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sz="4400" b="1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  <p:sp>
        <p:nvSpPr>
          <p:cNvPr id="14" name="Управляющая кнопка: домой 13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166778"/>
            <a:ext cx="8001000" cy="460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Формула Хартли (1928)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911350"/>
            <a:ext cx="7489825" cy="1225550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  <a:tabLst>
                <a:tab pos="722313" algn="l"/>
              </a:tabLst>
            </a:pPr>
            <a:r>
              <a:rPr lang="ru-RU" sz="4200" i="1" smtClean="0">
                <a:latin typeface="Times New Roman" pitchFamily="18" charset="0"/>
              </a:rPr>
              <a:t> </a:t>
            </a:r>
            <a:r>
              <a:rPr lang="en-US" sz="4200" i="1" smtClean="0">
                <a:latin typeface="Times New Roman" pitchFamily="18" charset="0"/>
              </a:rPr>
              <a:t>I </a:t>
            </a:r>
            <a:r>
              <a:rPr lang="ru-RU" sz="4200" i="1" smtClean="0">
                <a:latin typeface="Times New Roman" pitchFamily="18" charset="0"/>
              </a:rPr>
              <a:t>  	</a:t>
            </a:r>
            <a:r>
              <a:rPr lang="en-US" sz="2400" smtClean="0"/>
              <a:t>– </a:t>
            </a:r>
            <a:r>
              <a:rPr lang="ru-RU" sz="2400" smtClean="0"/>
              <a:t>количество информации в битах</a:t>
            </a:r>
            <a:endParaRPr lang="en-US" sz="2400" smtClean="0"/>
          </a:p>
          <a:p>
            <a:pPr eaLnBrk="1" hangingPunct="1">
              <a:lnSpc>
                <a:spcPct val="65000"/>
              </a:lnSpc>
              <a:spcBef>
                <a:spcPct val="0"/>
              </a:spcBef>
              <a:buFont typeface="Wingdings" pitchFamily="2" charset="2"/>
              <a:buNone/>
              <a:tabLst>
                <a:tab pos="722313" algn="l"/>
              </a:tabLst>
            </a:pPr>
            <a:r>
              <a:rPr lang="en-US" sz="4600" i="1" smtClean="0">
                <a:latin typeface="Times New Roman" pitchFamily="18" charset="0"/>
              </a:rPr>
              <a:t>N </a:t>
            </a:r>
            <a:r>
              <a:rPr lang="ru-RU" sz="4600" i="1" smtClean="0">
                <a:latin typeface="Times New Roman" pitchFamily="18" charset="0"/>
              </a:rPr>
              <a:t>	</a:t>
            </a:r>
            <a:r>
              <a:rPr lang="en-US" sz="2400" smtClean="0"/>
              <a:t>– </a:t>
            </a:r>
            <a:r>
              <a:rPr lang="ru-RU" sz="2400" smtClean="0"/>
              <a:t>количество вариантов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095625" y="1049338"/>
            <a:ext cx="2998788" cy="860425"/>
            <a:chOff x="3385" y="709"/>
            <a:chExt cx="1895" cy="542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034" name="AutoShape 4"/>
            <p:cNvSpPr>
              <a:spLocks noChangeArrowheads="1"/>
            </p:cNvSpPr>
            <p:nvPr/>
          </p:nvSpPr>
          <p:spPr bwMode="auto">
            <a:xfrm>
              <a:off x="3385" y="709"/>
              <a:ext cx="1895" cy="542"/>
            </a:xfrm>
            <a:prstGeom prst="roundRect">
              <a:avLst>
                <a:gd name="adj" fmla="val 16667"/>
              </a:avLst>
            </a:prstGeom>
            <a:grpFill/>
            <a:ln w="9525">
              <a:noFill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aphicFrame>
          <p:nvGraphicFramePr>
            <p:cNvPr id="2053" name="Object 15"/>
            <p:cNvGraphicFramePr>
              <a:graphicFrameLocks noChangeAspect="1"/>
            </p:cNvGraphicFramePr>
            <p:nvPr/>
          </p:nvGraphicFramePr>
          <p:xfrm>
            <a:off x="3478" y="709"/>
            <a:ext cx="1705" cy="536"/>
          </p:xfrm>
          <a:graphic>
            <a:graphicData uri="http://schemas.openxmlformats.org/presentationml/2006/ole">
              <p:oleObj spid="_x0000_s2053" name="Формула" r:id="rId3" imgW="685800" imgH="215640" progId="Equation.3">
                <p:embed/>
              </p:oleObj>
            </a:graphicData>
          </a:graphic>
        </p:graphicFrame>
      </p:grpSp>
      <p:sp>
        <p:nvSpPr>
          <p:cNvPr id="107538" name="Rectangle 18"/>
          <p:cNvSpPr>
            <a:spLocks noChangeArrowheads="1"/>
          </p:cNvSpPr>
          <p:nvPr/>
        </p:nvSpPr>
        <p:spPr bwMode="auto">
          <a:xfrm>
            <a:off x="539750" y="3314700"/>
            <a:ext cx="8353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Пример:</a:t>
            </a:r>
            <a:r>
              <a:rPr lang="ru-RU" sz="2400"/>
              <a:t/>
            </a:r>
            <a:br>
              <a:rPr lang="ru-RU" sz="2400"/>
            </a:br>
            <a:r>
              <a:rPr lang="ru-RU" sz="2400"/>
              <a:t>   В аэропорту стоит 6 самолетов, из них один </a:t>
            </a:r>
            <a:br>
              <a:rPr lang="ru-RU" sz="2400"/>
            </a:br>
            <a:r>
              <a:rPr lang="ru-RU" sz="2400"/>
              <a:t>   летит в Москву. Сколько информации в </a:t>
            </a:r>
            <a:br>
              <a:rPr lang="ru-RU" sz="2400"/>
            </a:br>
            <a:r>
              <a:rPr lang="ru-RU" sz="2400"/>
              <a:t>   сообщении «В Москву летит второй самолет»?</a:t>
            </a:r>
            <a:endParaRPr lang="ru-RU" sz="2400" b="1"/>
          </a:p>
        </p:txBody>
      </p:sp>
      <p:graphicFrame>
        <p:nvGraphicFramePr>
          <p:cNvPr id="107541" name="Object 21"/>
          <p:cNvGraphicFramePr>
            <a:graphicFrameLocks noChangeAspect="1"/>
          </p:cNvGraphicFramePr>
          <p:nvPr/>
        </p:nvGraphicFramePr>
        <p:xfrm>
          <a:off x="1227138" y="5280025"/>
          <a:ext cx="2176462" cy="625475"/>
        </p:xfrm>
        <a:graphic>
          <a:graphicData uri="http://schemas.openxmlformats.org/presentationml/2006/ole">
            <p:oleObj spid="_x0000_s2050" name="Формула" r:id="rId4" imgW="749160" imgH="215640" progId="Equation.3">
              <p:embed/>
            </p:oleObj>
          </a:graphicData>
        </a:graphic>
      </p:graphicFrame>
      <p:sp>
        <p:nvSpPr>
          <p:cNvPr id="107543" name="Rectangle 23"/>
          <p:cNvSpPr>
            <a:spLocks noChangeArrowheads="1"/>
          </p:cNvSpPr>
          <p:nvPr/>
        </p:nvSpPr>
        <p:spPr bwMode="auto">
          <a:xfrm>
            <a:off x="6732588" y="5373688"/>
            <a:ext cx="71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бит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3390900" y="5022850"/>
          <a:ext cx="3392488" cy="1214438"/>
        </p:xfrm>
        <a:graphic>
          <a:graphicData uri="http://schemas.openxmlformats.org/presentationml/2006/ole">
            <p:oleObj spid="_x0000_s2051" name="Формула" r:id="rId5" imgW="1168200" imgH="419040" progId="Equation.3">
              <p:embed/>
            </p:oleObj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574675" y="1084263"/>
          <a:ext cx="1804988" cy="800100"/>
        </p:xfrm>
        <a:graphic>
          <a:graphicData uri="http://schemas.openxmlformats.org/presentationml/2006/ole">
            <p:oleObj spid="_x0000_s2052" name="Формула" r:id="rId6" imgW="457200" imgH="203040" progId="Equation.3">
              <p:embed/>
            </p:oleObj>
          </a:graphicData>
        </a:graphic>
      </p:graphicFrame>
      <p:sp>
        <p:nvSpPr>
          <p:cNvPr id="13" name="Управляющая кнопка: домой 12">
            <a:hlinkClick r:id="rId7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Пример</a:t>
            </a:r>
            <a:r>
              <a:rPr lang="ru-RU" sz="3400" dirty="0" smtClean="0"/>
              <a:t>: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554038" y="949325"/>
            <a:ext cx="7980362" cy="20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 b="1"/>
              <a:t>Задача 3.</a:t>
            </a:r>
            <a:r>
              <a:rPr lang="ru-RU" sz="2400"/>
              <a:t> Отличник Вася Пупкин получил такие оценки по истории за </a:t>
            </a:r>
            <a:r>
              <a:rPr lang="en-US" sz="2400"/>
              <a:t>I </a:t>
            </a:r>
            <a:r>
              <a:rPr lang="ru-RU" sz="2400"/>
              <a:t>четверть:</a:t>
            </a:r>
          </a:p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/>
              <a:t>		</a:t>
            </a:r>
            <a:r>
              <a:rPr lang="ru-RU" sz="2400" b="1">
                <a:solidFill>
                  <a:srgbClr val="3366FF"/>
                </a:solidFill>
              </a:rPr>
              <a:t>4 5 5 3 5</a:t>
            </a:r>
          </a:p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/>
              <a:t> 	Сколько информации получили в этом сообщении родители?</a:t>
            </a:r>
            <a:endParaRPr lang="en-US" sz="2400"/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660400" y="3044825"/>
            <a:ext cx="803910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 b="1"/>
              <a:t>Алфавитный подход: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tabLst>
                <a:tab pos="722313" algn="l"/>
              </a:tabLst>
            </a:pPr>
            <a:r>
              <a:rPr lang="ru-RU" sz="2400"/>
              <a:t>возможны 4 разные оценки: 2, 3, 4 и 5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tabLst>
                <a:tab pos="722313" algn="l"/>
              </a:tabLst>
            </a:pPr>
            <a:r>
              <a:rPr lang="ru-RU" sz="2400"/>
              <a:t>каждая оценка несет 2 бита информации (все одинаково!) </a:t>
            </a:r>
            <a:endParaRPr lang="en-US" sz="2400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660400" y="4810125"/>
            <a:ext cx="45783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400" b="1"/>
              <a:t>Ответ:</a:t>
            </a:r>
            <a:r>
              <a:rPr lang="ru-RU" sz="2400"/>
              <a:t>  5</a:t>
            </a:r>
            <a:r>
              <a:rPr lang="en-US" sz="2400"/>
              <a:t>·</a:t>
            </a:r>
            <a:r>
              <a:rPr lang="ru-RU" sz="2400"/>
              <a:t>2 бит = 10 бит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41363" y="5403850"/>
            <a:ext cx="7634287" cy="663575"/>
            <a:chOff x="426" y="3392"/>
            <a:chExt cx="4809" cy="418"/>
          </a:xfrm>
        </p:grpSpPr>
        <p:sp>
          <p:nvSpPr>
            <p:cNvPr id="142364" name="Text Box 28"/>
            <p:cNvSpPr txBox="1">
              <a:spLocks noChangeArrowheads="1"/>
            </p:cNvSpPr>
            <p:nvPr/>
          </p:nvSpPr>
          <p:spPr bwMode="auto">
            <a:xfrm>
              <a:off x="761" y="3459"/>
              <a:ext cx="4474" cy="288"/>
            </a:xfrm>
            <a:prstGeom prst="rect">
              <a:avLst/>
            </a:prstGeom>
            <a:solidFill>
              <a:srgbClr val="D1D1FF"/>
            </a:solidFill>
            <a:ln w="254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0" rIns="0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sz="2400" b="1">
                  <a:latin typeface="Arial" charset="0"/>
                </a:rPr>
                <a:t>   Содержание информации не учитывается!</a:t>
              </a:r>
            </a:p>
          </p:txBody>
        </p:sp>
        <p:sp>
          <p:nvSpPr>
            <p:cNvPr id="50185" name="Oval 29"/>
            <p:cNvSpPr>
              <a:spLocks noChangeArrowheads="1"/>
            </p:cNvSpPr>
            <p:nvPr/>
          </p:nvSpPr>
          <p:spPr bwMode="auto">
            <a:xfrm>
              <a:off x="426" y="339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sz="4400" b="1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  <p:sp>
        <p:nvSpPr>
          <p:cNvPr id="10" name="Управляющая кнопка: домой 9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422694" y="6469812"/>
            <a:ext cx="232914" cy="2674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400" b="1" dirty="0" smtClean="0">
                <a:latin typeface="Batang" pitchFamily="18" charset="-127"/>
                <a:ea typeface="Batang" pitchFamily="18" charset="-127"/>
              </a:rPr>
              <a:t>Пример</a:t>
            </a:r>
            <a:r>
              <a:rPr lang="ru-RU" sz="3400" dirty="0" smtClean="0"/>
              <a:t>:</a:t>
            </a:r>
          </a:p>
        </p:txBody>
      </p:sp>
      <p:sp>
        <p:nvSpPr>
          <p:cNvPr id="145422" name="Rectangle 14"/>
          <p:cNvSpPr>
            <a:spLocks noChangeArrowheads="1"/>
          </p:cNvSpPr>
          <p:nvPr/>
        </p:nvSpPr>
        <p:spPr bwMode="auto">
          <a:xfrm>
            <a:off x="542925" y="982663"/>
            <a:ext cx="798036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 b="1"/>
              <a:t>Задача.</a:t>
            </a:r>
            <a:r>
              <a:rPr lang="ru-RU" sz="2400"/>
              <a:t> Определить объем информации в сообщении</a:t>
            </a:r>
          </a:p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/>
              <a:t>		</a:t>
            </a:r>
            <a:r>
              <a:rPr lang="ru-RU" sz="2400" b="1" i="1">
                <a:solidFill>
                  <a:srgbClr val="3366FF"/>
                </a:solidFill>
              </a:rPr>
              <a:t>ПРИВЕТВАСЯ</a:t>
            </a:r>
          </a:p>
          <a:p>
            <a:pPr marL="176213" indent="-176213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722313" algn="l"/>
              </a:tabLst>
            </a:pPr>
            <a:r>
              <a:rPr lang="ru-RU" sz="2400"/>
              <a:t>  для кодирования которого используется русский алфавит (только заглавные буквы).</a:t>
            </a:r>
            <a:endParaRPr lang="en-US" sz="2400"/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395288" y="5427663"/>
            <a:ext cx="800417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400" b="1"/>
              <a:t>Ответ:</a:t>
            </a:r>
            <a:r>
              <a:rPr lang="ru-RU" sz="2400"/>
              <a:t>  10</a:t>
            </a:r>
            <a:r>
              <a:rPr lang="en-US" sz="2400"/>
              <a:t>·</a:t>
            </a:r>
            <a:r>
              <a:rPr lang="ru-RU" sz="2400"/>
              <a:t>5 бит = 50 бит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468313" y="3452813"/>
            <a:ext cx="8253412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/>
              <a:t>считаем все символы (здесь </a:t>
            </a:r>
            <a:r>
              <a:rPr lang="ru-RU" sz="2400" b="1"/>
              <a:t>10</a:t>
            </a:r>
            <a:r>
              <a:rPr lang="ru-RU" sz="2400"/>
              <a:t> символов)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/>
              <a:t>мощность алфавита – 32 символа (32=2</a:t>
            </a:r>
            <a:r>
              <a:rPr lang="ru-RU" sz="2400" baseline="30000"/>
              <a:t>5</a:t>
            </a:r>
            <a:r>
              <a:rPr lang="ru-RU" sz="2400"/>
              <a:t>)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ru-RU" sz="2400"/>
              <a:t>1 символ несет </a:t>
            </a:r>
            <a:r>
              <a:rPr lang="ru-RU" sz="2400" b="1"/>
              <a:t>5 бит </a:t>
            </a:r>
            <a:r>
              <a:rPr lang="ru-RU" sz="2400"/>
              <a:t>информации</a:t>
            </a:r>
            <a:endParaRPr lang="ru-RU" sz="2400" b="1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95288" y="3014663"/>
            <a:ext cx="23336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400" b="1"/>
              <a:t>Решение:</a:t>
            </a:r>
            <a:endParaRPr lang="ru-RU" sz="240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138023" y="6461185"/>
            <a:ext cx="241540" cy="267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Профиль">
  <a:themeElements>
    <a:clrScheme name="1_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рофиль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33FF"/>
        </a:hlink>
        <a:folHlink>
          <a:srgbClr val="CC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5553</TotalTime>
  <Words>430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1_Профиль</vt:lpstr>
      <vt:lpstr>Изящная</vt:lpstr>
      <vt:lpstr>Формула</vt:lpstr>
      <vt:lpstr>ИНФОРМАЦИЯ</vt:lpstr>
      <vt:lpstr>ИНФОРМАЦИЯ</vt:lpstr>
      <vt:lpstr>Как измерить информацию?</vt:lpstr>
      <vt:lpstr>Двоичный код</vt:lpstr>
      <vt:lpstr>Единицы измерения</vt:lpstr>
      <vt:lpstr>Алфавитный подход</vt:lpstr>
      <vt:lpstr>Формула Хартли (1928)</vt:lpstr>
      <vt:lpstr>Пример:</vt:lpstr>
      <vt:lpstr>Пример:</vt:lpstr>
      <vt:lpstr>Задачи: текст</vt:lpstr>
      <vt:lpstr>Задачи: рисунок</vt:lpstr>
      <vt:lpstr>Задачи: кодирование</vt:lpstr>
    </vt:vector>
  </TitlesOfParts>
  <Company>163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kp</dc:creator>
  <cp:lastModifiedBy>User</cp:lastModifiedBy>
  <cp:revision>635</cp:revision>
  <dcterms:created xsi:type="dcterms:W3CDTF">2006-09-16T15:33:09Z</dcterms:created>
  <dcterms:modified xsi:type="dcterms:W3CDTF">2015-02-24T03:05:44Z</dcterms:modified>
</cp:coreProperties>
</file>