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57"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6" d="100"/>
          <a:sy n="66" d="100"/>
        </p:scale>
        <p:origin x="-72" y="-259"/>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33D2B36-8869-4075-A29A-7D5BE2DCB2C4}" type="datetimeFigureOut">
              <a:rPr lang="ru-RU" smtClean="0"/>
              <a:pPr/>
              <a:t>23.03.2019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28417A-BDC8-4A62-AD56-185F7696865A}" type="slidenum">
              <a:rPr lang="ru-RU" smtClean="0"/>
              <a:pPr/>
              <a:t>‹#›</a:t>
            </a:fld>
            <a:endParaRPr lang="ru-RU"/>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33D2B36-8869-4075-A29A-7D5BE2DCB2C4}" type="datetimeFigureOut">
              <a:rPr lang="ru-RU" smtClean="0"/>
              <a:pPr/>
              <a:t>23.03.2019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28417A-BDC8-4A62-AD56-185F7696865A}" type="slidenum">
              <a:rPr lang="ru-RU" smtClean="0"/>
              <a:pPr/>
              <a:t>‹#›</a:t>
            </a:fld>
            <a:endParaRPr lang="ru-RU"/>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33D2B36-8869-4075-A29A-7D5BE2DCB2C4}" type="datetimeFigureOut">
              <a:rPr lang="ru-RU" smtClean="0"/>
              <a:pPr/>
              <a:t>23.03.2019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28417A-BDC8-4A62-AD56-185F7696865A}" type="slidenum">
              <a:rPr lang="ru-RU" smtClean="0"/>
              <a:pPr/>
              <a:t>‹#›</a:t>
            </a:fld>
            <a:endParaRPr lang="ru-RU"/>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33D2B36-8869-4075-A29A-7D5BE2DCB2C4}" type="datetimeFigureOut">
              <a:rPr lang="ru-RU" smtClean="0"/>
              <a:pPr/>
              <a:t>23.03.2019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28417A-BDC8-4A62-AD56-185F7696865A}" type="slidenum">
              <a:rPr lang="ru-RU" smtClean="0"/>
              <a:pPr/>
              <a:t>‹#›</a:t>
            </a:fld>
            <a:endParaRPr lang="ru-RU"/>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33D2B36-8869-4075-A29A-7D5BE2DCB2C4}" type="datetimeFigureOut">
              <a:rPr lang="ru-RU" smtClean="0"/>
              <a:pPr/>
              <a:t>23.03.2019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28417A-BDC8-4A62-AD56-185F7696865A}" type="slidenum">
              <a:rPr lang="ru-RU" smtClean="0"/>
              <a:pPr/>
              <a:t>‹#›</a:t>
            </a:fld>
            <a:endParaRPr lang="ru-RU"/>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33D2B36-8869-4075-A29A-7D5BE2DCB2C4}" type="datetimeFigureOut">
              <a:rPr lang="ru-RU" smtClean="0"/>
              <a:pPr/>
              <a:t>23.03.2019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628417A-BDC8-4A62-AD56-185F7696865A}" type="slidenum">
              <a:rPr lang="ru-RU" smtClean="0"/>
              <a:pPr/>
              <a:t>‹#›</a:t>
            </a:fld>
            <a:endParaRPr lang="ru-RU"/>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33D2B36-8869-4075-A29A-7D5BE2DCB2C4}" type="datetimeFigureOut">
              <a:rPr lang="ru-RU" smtClean="0"/>
              <a:pPr/>
              <a:t>23.03.2019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628417A-BDC8-4A62-AD56-185F7696865A}" type="slidenum">
              <a:rPr lang="ru-RU" smtClean="0"/>
              <a:pPr/>
              <a:t>‹#›</a:t>
            </a:fld>
            <a:endParaRPr lang="ru-RU"/>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33D2B36-8869-4075-A29A-7D5BE2DCB2C4}" type="datetimeFigureOut">
              <a:rPr lang="ru-RU" smtClean="0"/>
              <a:pPr/>
              <a:t>23.03.2019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628417A-BDC8-4A62-AD56-185F7696865A}" type="slidenum">
              <a:rPr lang="ru-RU" smtClean="0"/>
              <a:pPr/>
              <a:t>‹#›</a:t>
            </a:fld>
            <a:endParaRPr lang="ru-RU"/>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33D2B36-8869-4075-A29A-7D5BE2DCB2C4}" type="datetimeFigureOut">
              <a:rPr lang="ru-RU" smtClean="0"/>
              <a:pPr/>
              <a:t>23.03.2019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628417A-BDC8-4A62-AD56-185F7696865A}" type="slidenum">
              <a:rPr lang="ru-RU" smtClean="0"/>
              <a:pPr/>
              <a:t>‹#›</a:t>
            </a:fld>
            <a:endParaRPr lang="ru-RU"/>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33D2B36-8869-4075-A29A-7D5BE2DCB2C4}" type="datetimeFigureOut">
              <a:rPr lang="ru-RU" smtClean="0"/>
              <a:pPr/>
              <a:t>23.03.2019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628417A-BDC8-4A62-AD56-185F7696865A}" type="slidenum">
              <a:rPr lang="ru-RU" smtClean="0"/>
              <a:pPr/>
              <a:t>‹#›</a:t>
            </a:fld>
            <a:endParaRPr lang="ru-RU"/>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33D2B36-8869-4075-A29A-7D5BE2DCB2C4}" type="datetimeFigureOut">
              <a:rPr lang="ru-RU" smtClean="0"/>
              <a:pPr/>
              <a:t>23.03.2019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628417A-BDC8-4A62-AD56-185F7696865A}" type="slidenum">
              <a:rPr lang="ru-RU" smtClean="0"/>
              <a:pPr/>
              <a:t>‹#›</a:t>
            </a:fld>
            <a:endParaRPr lang="ru-RU"/>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4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3D2B36-8869-4075-A29A-7D5BE2DCB2C4}" type="datetimeFigureOut">
              <a:rPr lang="ru-RU" smtClean="0"/>
              <a:pPr/>
              <a:t>23.03.2019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28417A-BDC8-4A62-AD56-185F7696865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ocuments and Settings\муртаза\Мои документы\Downloads\img0.jpg"/>
          <p:cNvPicPr>
            <a:picLocks noChangeAspect="1" noChangeArrowheads="1"/>
          </p:cNvPicPr>
          <p:nvPr/>
        </p:nvPicPr>
        <p:blipFill>
          <a:blip r:embed="rId2"/>
          <a:srcRect/>
          <a:stretch>
            <a:fillRect/>
          </a:stretch>
        </p:blipFill>
        <p:spPr bwMode="auto">
          <a:xfrm>
            <a:off x="214282" y="214290"/>
            <a:ext cx="8715436" cy="6357982"/>
          </a:xfrm>
          <a:prstGeom prst="rect">
            <a:avLst/>
          </a:prstGeom>
          <a:noFill/>
        </p:spPr>
      </p:pic>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Рамка 3"/>
          <p:cNvSpPr/>
          <p:nvPr/>
        </p:nvSpPr>
        <p:spPr>
          <a:xfrm>
            <a:off x="285720" y="2571744"/>
            <a:ext cx="2143140" cy="1643074"/>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FF0000"/>
                </a:solidFill>
              </a:rPr>
              <a:t>ответ</a:t>
            </a:r>
            <a:endParaRPr lang="ru-RU" sz="4800" b="1" dirty="0">
              <a:solidFill>
                <a:srgbClr val="FF0000"/>
              </a:solidFill>
            </a:endParaRPr>
          </a:p>
        </p:txBody>
      </p:sp>
      <p:sp>
        <p:nvSpPr>
          <p:cNvPr id="5" name="Рамка 4"/>
          <p:cNvSpPr/>
          <p:nvPr/>
        </p:nvSpPr>
        <p:spPr>
          <a:xfrm>
            <a:off x="6715140" y="2500306"/>
            <a:ext cx="2143140" cy="1643074"/>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0" b="1" dirty="0" smtClean="0"/>
              <a:t>134</a:t>
            </a:r>
          </a:p>
          <a:p>
            <a:pPr algn="ctr"/>
            <a:endParaRPr lang="ru-RU" dirty="0">
              <a:solidFill>
                <a:schemeClr val="tx1"/>
              </a:solidFill>
            </a:endParaRPr>
          </a:p>
        </p:txBody>
      </p:sp>
      <p:sp>
        <p:nvSpPr>
          <p:cNvPr id="7" name="Багетная рамка 6"/>
          <p:cNvSpPr/>
          <p:nvPr/>
        </p:nvSpPr>
        <p:spPr>
          <a:xfrm>
            <a:off x="2786050" y="2571744"/>
            <a:ext cx="3571900" cy="1571636"/>
          </a:xfrm>
          <a:prstGeom prst="bevel">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ru-RU" sz="11500" b="1" dirty="0" smtClean="0">
                <a:solidFill>
                  <a:srgbClr val="00B0F0"/>
                </a:solidFill>
              </a:rPr>
              <a:t>ОГЭ</a:t>
            </a:r>
            <a:endParaRPr lang="ru-RU" sz="11500" b="1" dirty="0">
              <a:solidFill>
                <a:srgbClr val="00B0F0"/>
              </a:solidFill>
            </a:endParaRPr>
          </a:p>
        </p:txBody>
      </p:sp>
      <p:sp>
        <p:nvSpPr>
          <p:cNvPr id="10" name="Рамка 9"/>
          <p:cNvSpPr/>
          <p:nvPr/>
        </p:nvSpPr>
        <p:spPr>
          <a:xfrm>
            <a:off x="214282" y="357166"/>
            <a:ext cx="8786874" cy="2000264"/>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rPr>
              <a:t>В приведённых ниже предложениях из прочитанного текста пронумерованы все запятые. Выпишите все цифры, обозначающие запятые между частями сложного предложения, связанными подчинительной связью.</a:t>
            </a:r>
          </a:p>
          <a:p>
            <a:pPr algn="ctr"/>
            <a:endParaRPr lang="ru-RU" dirty="0">
              <a:solidFill>
                <a:schemeClr val="tx1"/>
              </a:solidFill>
            </a:endParaRPr>
          </a:p>
        </p:txBody>
      </p:sp>
      <p:sp>
        <p:nvSpPr>
          <p:cNvPr id="11" name="Рамка 10"/>
          <p:cNvSpPr/>
          <p:nvPr/>
        </p:nvSpPr>
        <p:spPr>
          <a:xfrm>
            <a:off x="285720" y="4429132"/>
            <a:ext cx="8643998" cy="2214578"/>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Сергей шёл и думал,(1) что заблудиться ночью в степи в сто раз хуже,(2) чем в лесу. В лесу даже на ощупь можно отыскать мох на стволе или наткнуться на муравейник и узнать,(3) где север и юг. А здесь темно и пусто. И тишина. Слышно лишь,(4) как головки каких-то цветов щёлкают по голенищам сапог.</a:t>
            </a:r>
          </a:p>
          <a:p>
            <a:pPr algn="ctr"/>
            <a:endParaRPr lang="ru-RU" dirty="0">
              <a:solidFill>
                <a:schemeClr val="tx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mph" presetSubtype="0" fill="hold" grpId="0" nodeType="clickEffect">
                                  <p:stCondLst>
                                    <p:cond delay="0"/>
                                  </p:stCondLst>
                                  <p:childTnLst>
                                    <p:animClr clrSpc="hsl">
                                      <p:cBhvr override="childStyle">
                                        <p:cTn id="12" dur="500" fill="hold"/>
                                        <p:tgtEl>
                                          <p:spTgt spid="4"/>
                                        </p:tgtEl>
                                        <p:attrNameLst>
                                          <p:attrName>style.color</p:attrName>
                                        </p:attrNameLst>
                                      </p:cBhvr>
                                      <p:by>
                                        <p:hsl h="0" s="12549" l="25098"/>
                                      </p:by>
                                    </p:animClr>
                                    <p:animClr clrSpc="hsl">
                                      <p:cBhvr>
                                        <p:cTn id="13" dur="500" fill="hold"/>
                                        <p:tgtEl>
                                          <p:spTgt spid="4"/>
                                        </p:tgtEl>
                                        <p:attrNameLst>
                                          <p:attrName>fillcolor</p:attrName>
                                        </p:attrNameLst>
                                      </p:cBhvr>
                                      <p:by>
                                        <p:hsl h="0" s="12549" l="25098"/>
                                      </p:by>
                                    </p:animClr>
                                    <p:animClr clrSpc="hsl">
                                      <p:cBhvr>
                                        <p:cTn id="14" dur="500" fill="hold"/>
                                        <p:tgtEl>
                                          <p:spTgt spid="4"/>
                                        </p:tgtEl>
                                        <p:attrNameLst>
                                          <p:attrName>stroke.color</p:attrName>
                                        </p:attrNameLst>
                                      </p:cBhvr>
                                      <p:by>
                                        <p:hsl h="0" s="12549" l="25098"/>
                                      </p:by>
                                    </p:animClr>
                                    <p:set>
                                      <p:cBhvr>
                                        <p:cTn id="15"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Рамка 3"/>
          <p:cNvSpPr/>
          <p:nvPr/>
        </p:nvSpPr>
        <p:spPr>
          <a:xfrm>
            <a:off x="285720" y="2571744"/>
            <a:ext cx="2143140" cy="1643074"/>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FF0000"/>
                </a:solidFill>
              </a:rPr>
              <a:t>ответ</a:t>
            </a:r>
            <a:endParaRPr lang="ru-RU" sz="4800" b="1" dirty="0">
              <a:solidFill>
                <a:srgbClr val="FF0000"/>
              </a:solidFill>
            </a:endParaRPr>
          </a:p>
        </p:txBody>
      </p:sp>
      <p:sp>
        <p:nvSpPr>
          <p:cNvPr id="5" name="Рамка 4"/>
          <p:cNvSpPr/>
          <p:nvPr/>
        </p:nvSpPr>
        <p:spPr>
          <a:xfrm>
            <a:off x="6715140" y="2500306"/>
            <a:ext cx="2143140" cy="1643074"/>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0" b="1" dirty="0" smtClean="0"/>
              <a:t>35</a:t>
            </a:r>
            <a:endParaRPr lang="ru-RU" sz="8000" b="1" dirty="0">
              <a:solidFill>
                <a:schemeClr val="tx1"/>
              </a:solidFill>
            </a:endParaRPr>
          </a:p>
        </p:txBody>
      </p:sp>
      <p:sp>
        <p:nvSpPr>
          <p:cNvPr id="7" name="Багетная рамка 6"/>
          <p:cNvSpPr/>
          <p:nvPr/>
        </p:nvSpPr>
        <p:spPr>
          <a:xfrm>
            <a:off x="2786050" y="2571744"/>
            <a:ext cx="3571900" cy="1571636"/>
          </a:xfrm>
          <a:prstGeom prst="bevel">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ru-RU" sz="11500" b="1" dirty="0" smtClean="0">
                <a:solidFill>
                  <a:srgbClr val="00B0F0"/>
                </a:solidFill>
              </a:rPr>
              <a:t>ОГЭ</a:t>
            </a:r>
            <a:endParaRPr lang="ru-RU" sz="11500" b="1" dirty="0">
              <a:solidFill>
                <a:srgbClr val="00B0F0"/>
              </a:solidFill>
            </a:endParaRPr>
          </a:p>
        </p:txBody>
      </p:sp>
      <p:sp>
        <p:nvSpPr>
          <p:cNvPr id="10" name="Рамка 9"/>
          <p:cNvSpPr/>
          <p:nvPr/>
        </p:nvSpPr>
        <p:spPr>
          <a:xfrm>
            <a:off x="214282" y="357166"/>
            <a:ext cx="8786874" cy="2000264"/>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rPr>
              <a:t>В приведённых ниже предложениях из прочитанного текста пронумерованы все запятые. Выпишите цифры, обозначающие запятые между частями сложного предложения, связанными подчинительной связью.</a:t>
            </a:r>
          </a:p>
          <a:p>
            <a:pPr algn="ctr"/>
            <a:endParaRPr lang="ru-RU" dirty="0">
              <a:solidFill>
                <a:schemeClr val="tx1"/>
              </a:solidFill>
            </a:endParaRPr>
          </a:p>
        </p:txBody>
      </p:sp>
      <p:sp>
        <p:nvSpPr>
          <p:cNvPr id="11" name="Рамка 10"/>
          <p:cNvSpPr/>
          <p:nvPr/>
        </p:nvSpPr>
        <p:spPr>
          <a:xfrm>
            <a:off x="285720" y="4429132"/>
            <a:ext cx="8643998" cy="2214578"/>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Пришедший вместе с гостем его сын,(1) мой приятель </a:t>
            </a:r>
            <a:r>
              <a:rPr lang="ru-RU" sz="2000" b="1" dirty="0" err="1" smtClean="0">
                <a:solidFill>
                  <a:schemeClr val="tx1"/>
                </a:solidFill>
              </a:rPr>
              <a:t>Марик</a:t>
            </a:r>
            <a:r>
              <a:rPr lang="ru-RU" sz="2000" b="1" dirty="0" smtClean="0">
                <a:solidFill>
                  <a:schemeClr val="tx1"/>
                </a:solidFill>
              </a:rPr>
              <a:t>,(2) злился на отца и сочувствовал моей трагедии. Отец испуганно и виновато пожимал плечами и неуверенно повторял,(3) что он вроде ничего не ронял… Ему было страшно неудобно,(4) он не знал,(5) куда деваться.</a:t>
            </a:r>
          </a:p>
          <a:p>
            <a:pPr algn="ctr"/>
            <a:endParaRPr lang="ru-RU" dirty="0">
              <a:solidFill>
                <a:schemeClr val="tx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mph" presetSubtype="0" fill="hold" grpId="0" nodeType="clickEffect">
                                  <p:stCondLst>
                                    <p:cond delay="0"/>
                                  </p:stCondLst>
                                  <p:childTnLst>
                                    <p:animClr clrSpc="hsl">
                                      <p:cBhvr override="childStyle">
                                        <p:cTn id="12" dur="500" fill="hold"/>
                                        <p:tgtEl>
                                          <p:spTgt spid="4"/>
                                        </p:tgtEl>
                                        <p:attrNameLst>
                                          <p:attrName>style.color</p:attrName>
                                        </p:attrNameLst>
                                      </p:cBhvr>
                                      <p:by>
                                        <p:hsl h="0" s="12549" l="25098"/>
                                      </p:by>
                                    </p:animClr>
                                    <p:animClr clrSpc="hsl">
                                      <p:cBhvr>
                                        <p:cTn id="13" dur="500" fill="hold"/>
                                        <p:tgtEl>
                                          <p:spTgt spid="4"/>
                                        </p:tgtEl>
                                        <p:attrNameLst>
                                          <p:attrName>fillcolor</p:attrName>
                                        </p:attrNameLst>
                                      </p:cBhvr>
                                      <p:by>
                                        <p:hsl h="0" s="12549" l="25098"/>
                                      </p:by>
                                    </p:animClr>
                                    <p:animClr clrSpc="hsl">
                                      <p:cBhvr>
                                        <p:cTn id="14" dur="500" fill="hold"/>
                                        <p:tgtEl>
                                          <p:spTgt spid="4"/>
                                        </p:tgtEl>
                                        <p:attrNameLst>
                                          <p:attrName>stroke.color</p:attrName>
                                        </p:attrNameLst>
                                      </p:cBhvr>
                                      <p:by>
                                        <p:hsl h="0" s="12549" l="25098"/>
                                      </p:by>
                                    </p:animClr>
                                    <p:set>
                                      <p:cBhvr>
                                        <p:cTn id="15"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Рамка 3"/>
          <p:cNvSpPr/>
          <p:nvPr/>
        </p:nvSpPr>
        <p:spPr>
          <a:xfrm>
            <a:off x="285720" y="2571744"/>
            <a:ext cx="2143140" cy="1643074"/>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FF0000"/>
                </a:solidFill>
              </a:rPr>
              <a:t>ответ</a:t>
            </a:r>
            <a:endParaRPr lang="ru-RU" sz="4800" b="1" dirty="0">
              <a:solidFill>
                <a:srgbClr val="FF0000"/>
              </a:solidFill>
            </a:endParaRPr>
          </a:p>
        </p:txBody>
      </p:sp>
      <p:sp>
        <p:nvSpPr>
          <p:cNvPr id="5" name="Рамка 4"/>
          <p:cNvSpPr/>
          <p:nvPr/>
        </p:nvSpPr>
        <p:spPr>
          <a:xfrm>
            <a:off x="6715140" y="2500306"/>
            <a:ext cx="2143140" cy="1643074"/>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b="1" dirty="0" smtClean="0"/>
              <a:t>1356</a:t>
            </a:r>
          </a:p>
          <a:p>
            <a:pPr algn="ctr"/>
            <a:endParaRPr lang="ru-RU" dirty="0">
              <a:solidFill>
                <a:schemeClr val="tx1"/>
              </a:solidFill>
            </a:endParaRPr>
          </a:p>
        </p:txBody>
      </p:sp>
      <p:sp>
        <p:nvSpPr>
          <p:cNvPr id="7" name="Багетная рамка 6"/>
          <p:cNvSpPr/>
          <p:nvPr/>
        </p:nvSpPr>
        <p:spPr>
          <a:xfrm>
            <a:off x="2786050" y="2571744"/>
            <a:ext cx="3571900" cy="1571636"/>
          </a:xfrm>
          <a:prstGeom prst="bevel">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ru-RU" sz="11500" b="1" dirty="0" smtClean="0">
                <a:solidFill>
                  <a:srgbClr val="00B0F0"/>
                </a:solidFill>
              </a:rPr>
              <a:t>ОГЭ</a:t>
            </a:r>
            <a:endParaRPr lang="ru-RU" sz="11500" b="1" dirty="0">
              <a:solidFill>
                <a:srgbClr val="00B0F0"/>
              </a:solidFill>
            </a:endParaRPr>
          </a:p>
        </p:txBody>
      </p:sp>
      <p:sp>
        <p:nvSpPr>
          <p:cNvPr id="10" name="Рамка 9"/>
          <p:cNvSpPr/>
          <p:nvPr/>
        </p:nvSpPr>
        <p:spPr>
          <a:xfrm>
            <a:off x="214282" y="357166"/>
            <a:ext cx="8786874" cy="2000264"/>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rPr>
              <a:t>В приведённых ниже предложениях из прочитанного текста пронумерованы все запятые. Выпишите цифры, обозначающие запятые между частями сложного предложения, связанными подчинительной связью.</a:t>
            </a:r>
          </a:p>
          <a:p>
            <a:pPr algn="ctr"/>
            <a:endParaRPr lang="ru-RU" dirty="0">
              <a:solidFill>
                <a:schemeClr val="tx1"/>
              </a:solidFill>
            </a:endParaRPr>
          </a:p>
        </p:txBody>
      </p:sp>
      <p:sp>
        <p:nvSpPr>
          <p:cNvPr id="11" name="Рамка 10"/>
          <p:cNvSpPr/>
          <p:nvPr/>
        </p:nvSpPr>
        <p:spPr>
          <a:xfrm>
            <a:off x="285720" y="4429132"/>
            <a:ext cx="8643998" cy="2214578"/>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err="1" smtClean="0">
                <a:solidFill>
                  <a:schemeClr val="tx1"/>
                </a:solidFill>
              </a:rPr>
              <a:t>Аниска</a:t>
            </a:r>
            <a:r>
              <a:rPr lang="ru-RU" sz="2000" b="1" dirty="0" smtClean="0">
                <a:solidFill>
                  <a:schemeClr val="tx1"/>
                </a:solidFill>
              </a:rPr>
              <a:t> вдруг почувствовала,(1) что сердце у неё большое-большое,(2) во всю грудь,(3) что всё оно такое живое и тёплое. Скорей бы отец пришёл с работы,(4) она сразу расскажет ему,(5) какая к бабушке Тумановой приехала внучка,(6) как она сразу заступилась за </a:t>
            </a:r>
            <a:r>
              <a:rPr lang="ru-RU" sz="2000" b="1" dirty="0" err="1" smtClean="0">
                <a:solidFill>
                  <a:schemeClr val="tx1"/>
                </a:solidFill>
              </a:rPr>
              <a:t>Аниску</a:t>
            </a:r>
            <a:r>
              <a:rPr lang="ru-RU" sz="2000" b="1" dirty="0" smtClean="0">
                <a:solidFill>
                  <a:schemeClr val="tx1"/>
                </a:solidFill>
              </a:rPr>
              <a:t>.</a:t>
            </a:r>
          </a:p>
          <a:p>
            <a:pPr algn="ctr"/>
            <a:endParaRPr lang="ru-RU" dirty="0">
              <a:solidFill>
                <a:schemeClr val="tx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mph" presetSubtype="0" fill="hold" grpId="0" nodeType="clickEffect">
                                  <p:stCondLst>
                                    <p:cond delay="0"/>
                                  </p:stCondLst>
                                  <p:childTnLst>
                                    <p:animClr clrSpc="hsl">
                                      <p:cBhvr override="childStyle">
                                        <p:cTn id="12" dur="500" fill="hold"/>
                                        <p:tgtEl>
                                          <p:spTgt spid="4"/>
                                        </p:tgtEl>
                                        <p:attrNameLst>
                                          <p:attrName>style.color</p:attrName>
                                        </p:attrNameLst>
                                      </p:cBhvr>
                                      <p:by>
                                        <p:hsl h="0" s="12549" l="25098"/>
                                      </p:by>
                                    </p:animClr>
                                    <p:animClr clrSpc="hsl">
                                      <p:cBhvr>
                                        <p:cTn id="13" dur="500" fill="hold"/>
                                        <p:tgtEl>
                                          <p:spTgt spid="4"/>
                                        </p:tgtEl>
                                        <p:attrNameLst>
                                          <p:attrName>fillcolor</p:attrName>
                                        </p:attrNameLst>
                                      </p:cBhvr>
                                      <p:by>
                                        <p:hsl h="0" s="12549" l="25098"/>
                                      </p:by>
                                    </p:animClr>
                                    <p:animClr clrSpc="hsl">
                                      <p:cBhvr>
                                        <p:cTn id="14" dur="500" fill="hold"/>
                                        <p:tgtEl>
                                          <p:spTgt spid="4"/>
                                        </p:tgtEl>
                                        <p:attrNameLst>
                                          <p:attrName>stroke.color</p:attrName>
                                        </p:attrNameLst>
                                      </p:cBhvr>
                                      <p:by>
                                        <p:hsl h="0" s="12549" l="25098"/>
                                      </p:by>
                                    </p:animClr>
                                    <p:set>
                                      <p:cBhvr>
                                        <p:cTn id="15"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Рамка 3"/>
          <p:cNvSpPr/>
          <p:nvPr/>
        </p:nvSpPr>
        <p:spPr>
          <a:xfrm>
            <a:off x="285720" y="2571744"/>
            <a:ext cx="2143140" cy="1643074"/>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FF0000"/>
                </a:solidFill>
              </a:rPr>
              <a:t>ответ</a:t>
            </a:r>
            <a:endParaRPr lang="ru-RU" sz="4800" b="1" dirty="0">
              <a:solidFill>
                <a:srgbClr val="FF0000"/>
              </a:solidFill>
            </a:endParaRPr>
          </a:p>
        </p:txBody>
      </p:sp>
      <p:sp>
        <p:nvSpPr>
          <p:cNvPr id="5" name="Рамка 4"/>
          <p:cNvSpPr/>
          <p:nvPr/>
        </p:nvSpPr>
        <p:spPr>
          <a:xfrm>
            <a:off x="6715140" y="2500306"/>
            <a:ext cx="2143140" cy="1643074"/>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00" b="1" dirty="0" smtClean="0"/>
              <a:t>1</a:t>
            </a:r>
            <a:endParaRPr lang="ru-RU" sz="9600" b="1" dirty="0">
              <a:solidFill>
                <a:schemeClr val="tx1"/>
              </a:solidFill>
            </a:endParaRPr>
          </a:p>
        </p:txBody>
      </p:sp>
      <p:sp>
        <p:nvSpPr>
          <p:cNvPr id="7" name="Багетная рамка 6"/>
          <p:cNvSpPr/>
          <p:nvPr/>
        </p:nvSpPr>
        <p:spPr>
          <a:xfrm>
            <a:off x="2786050" y="2571744"/>
            <a:ext cx="3571900" cy="1571636"/>
          </a:xfrm>
          <a:prstGeom prst="bevel">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ru-RU" sz="11500" b="1" dirty="0" smtClean="0">
                <a:solidFill>
                  <a:srgbClr val="00B0F0"/>
                </a:solidFill>
              </a:rPr>
              <a:t>ОГЭ</a:t>
            </a:r>
            <a:endParaRPr lang="ru-RU" sz="11500" b="1" dirty="0">
              <a:solidFill>
                <a:srgbClr val="00B0F0"/>
              </a:solidFill>
            </a:endParaRPr>
          </a:p>
        </p:txBody>
      </p:sp>
      <p:sp>
        <p:nvSpPr>
          <p:cNvPr id="10" name="Рамка 9"/>
          <p:cNvSpPr/>
          <p:nvPr/>
        </p:nvSpPr>
        <p:spPr>
          <a:xfrm>
            <a:off x="214282" y="357166"/>
            <a:ext cx="8786874" cy="2000264"/>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rPr>
              <a:t>В приведённом ниже предложении из прочитанного текста пронумерованы все запятые. Выпишите цифру(-</a:t>
            </a:r>
            <a:r>
              <a:rPr lang="ru-RU" sz="2400" b="1" dirty="0" err="1" smtClean="0">
                <a:solidFill>
                  <a:schemeClr val="tx1"/>
                </a:solidFill>
              </a:rPr>
              <a:t>ы</a:t>
            </a:r>
            <a:r>
              <a:rPr lang="ru-RU" sz="2400" b="1" dirty="0" smtClean="0">
                <a:solidFill>
                  <a:schemeClr val="tx1"/>
                </a:solidFill>
              </a:rPr>
              <a:t>), обозначающую(-</a:t>
            </a:r>
            <a:r>
              <a:rPr lang="ru-RU" sz="2400" b="1" dirty="0" err="1" smtClean="0">
                <a:solidFill>
                  <a:schemeClr val="tx1"/>
                </a:solidFill>
              </a:rPr>
              <a:t>ие</a:t>
            </a:r>
            <a:r>
              <a:rPr lang="ru-RU" sz="2400" b="1" dirty="0" smtClean="0">
                <a:solidFill>
                  <a:schemeClr val="tx1"/>
                </a:solidFill>
              </a:rPr>
              <a:t>) запятую(-</a:t>
            </a:r>
            <a:r>
              <a:rPr lang="ru-RU" sz="2400" b="1" dirty="0" err="1" smtClean="0">
                <a:solidFill>
                  <a:schemeClr val="tx1"/>
                </a:solidFill>
              </a:rPr>
              <a:t>ые</a:t>
            </a:r>
            <a:r>
              <a:rPr lang="ru-RU" sz="2400" b="1" dirty="0" smtClean="0">
                <a:solidFill>
                  <a:schemeClr val="tx1"/>
                </a:solidFill>
              </a:rPr>
              <a:t>) между частями сложного предложения, связанными сочинительной связью.</a:t>
            </a:r>
          </a:p>
          <a:p>
            <a:pPr algn="ctr"/>
            <a:endParaRPr lang="ru-RU" dirty="0">
              <a:solidFill>
                <a:schemeClr val="tx1"/>
              </a:solidFill>
            </a:endParaRPr>
          </a:p>
        </p:txBody>
      </p:sp>
      <p:sp>
        <p:nvSpPr>
          <p:cNvPr id="11" name="Рамка 10"/>
          <p:cNvSpPr/>
          <p:nvPr/>
        </p:nvSpPr>
        <p:spPr>
          <a:xfrm>
            <a:off x="285720" y="4429132"/>
            <a:ext cx="8643998" cy="2214578"/>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rPr>
              <a:t>Мне многое хотелось у него перенять,(1) и я перенимал от Ваньки,(2) радовался,(3) если что-то получалось.</a:t>
            </a:r>
          </a:p>
          <a:p>
            <a:pPr algn="ctr"/>
            <a:endParaRPr lang="ru-RU" dirty="0">
              <a:solidFill>
                <a:schemeClr val="tx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mph" presetSubtype="0" fill="hold" grpId="0" nodeType="clickEffect">
                                  <p:stCondLst>
                                    <p:cond delay="0"/>
                                  </p:stCondLst>
                                  <p:childTnLst>
                                    <p:animClr clrSpc="hsl">
                                      <p:cBhvr override="childStyle">
                                        <p:cTn id="12" dur="500" fill="hold"/>
                                        <p:tgtEl>
                                          <p:spTgt spid="4"/>
                                        </p:tgtEl>
                                        <p:attrNameLst>
                                          <p:attrName>style.color</p:attrName>
                                        </p:attrNameLst>
                                      </p:cBhvr>
                                      <p:by>
                                        <p:hsl h="0" s="12549" l="25098"/>
                                      </p:by>
                                    </p:animClr>
                                    <p:animClr clrSpc="hsl">
                                      <p:cBhvr>
                                        <p:cTn id="13" dur="500" fill="hold"/>
                                        <p:tgtEl>
                                          <p:spTgt spid="4"/>
                                        </p:tgtEl>
                                        <p:attrNameLst>
                                          <p:attrName>fillcolor</p:attrName>
                                        </p:attrNameLst>
                                      </p:cBhvr>
                                      <p:by>
                                        <p:hsl h="0" s="12549" l="25098"/>
                                      </p:by>
                                    </p:animClr>
                                    <p:animClr clrSpc="hsl">
                                      <p:cBhvr>
                                        <p:cTn id="14" dur="500" fill="hold"/>
                                        <p:tgtEl>
                                          <p:spTgt spid="4"/>
                                        </p:tgtEl>
                                        <p:attrNameLst>
                                          <p:attrName>stroke.color</p:attrName>
                                        </p:attrNameLst>
                                      </p:cBhvr>
                                      <p:by>
                                        <p:hsl h="0" s="12549" l="25098"/>
                                      </p:by>
                                    </p:animClr>
                                    <p:set>
                                      <p:cBhvr>
                                        <p:cTn id="15"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Рамка 3"/>
          <p:cNvSpPr/>
          <p:nvPr/>
        </p:nvSpPr>
        <p:spPr>
          <a:xfrm>
            <a:off x="285720" y="2571744"/>
            <a:ext cx="2143140" cy="1643074"/>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FF0000"/>
                </a:solidFill>
              </a:rPr>
              <a:t>ответ</a:t>
            </a:r>
            <a:endParaRPr lang="ru-RU" sz="4800" b="1" dirty="0">
              <a:solidFill>
                <a:srgbClr val="FF0000"/>
              </a:solidFill>
            </a:endParaRPr>
          </a:p>
        </p:txBody>
      </p:sp>
      <p:sp>
        <p:nvSpPr>
          <p:cNvPr id="5" name="Рамка 4"/>
          <p:cNvSpPr/>
          <p:nvPr/>
        </p:nvSpPr>
        <p:spPr>
          <a:xfrm>
            <a:off x="6715140" y="2500306"/>
            <a:ext cx="2143140" cy="1643074"/>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800" b="1" dirty="0" smtClean="0"/>
              <a:t>1</a:t>
            </a:r>
            <a:endParaRPr lang="ru-RU" sz="8800" b="1" dirty="0">
              <a:solidFill>
                <a:schemeClr val="tx1"/>
              </a:solidFill>
            </a:endParaRPr>
          </a:p>
        </p:txBody>
      </p:sp>
      <p:sp>
        <p:nvSpPr>
          <p:cNvPr id="7" name="Багетная рамка 6"/>
          <p:cNvSpPr/>
          <p:nvPr/>
        </p:nvSpPr>
        <p:spPr>
          <a:xfrm>
            <a:off x="2786050" y="2571744"/>
            <a:ext cx="3571900" cy="1571636"/>
          </a:xfrm>
          <a:prstGeom prst="bevel">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ru-RU" sz="11500" b="1" dirty="0" smtClean="0">
                <a:solidFill>
                  <a:srgbClr val="00B0F0"/>
                </a:solidFill>
              </a:rPr>
              <a:t>ОГЭ</a:t>
            </a:r>
            <a:endParaRPr lang="ru-RU" sz="11500" b="1" dirty="0">
              <a:solidFill>
                <a:srgbClr val="00B0F0"/>
              </a:solidFill>
            </a:endParaRPr>
          </a:p>
        </p:txBody>
      </p:sp>
      <p:sp>
        <p:nvSpPr>
          <p:cNvPr id="10" name="Рамка 9"/>
          <p:cNvSpPr/>
          <p:nvPr/>
        </p:nvSpPr>
        <p:spPr>
          <a:xfrm>
            <a:off x="214282" y="357166"/>
            <a:ext cx="8786874" cy="2000264"/>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rPr>
              <a:t>В приведённом ниже предложении из прочитанного текста пронумерованы все запятые. Выпишите цифру(-</a:t>
            </a:r>
            <a:r>
              <a:rPr lang="ru-RU" sz="2400" b="1" dirty="0" err="1" smtClean="0">
                <a:solidFill>
                  <a:schemeClr val="tx1"/>
                </a:solidFill>
              </a:rPr>
              <a:t>ы</a:t>
            </a:r>
            <a:r>
              <a:rPr lang="ru-RU" sz="2400" b="1" dirty="0" smtClean="0">
                <a:solidFill>
                  <a:schemeClr val="tx1"/>
                </a:solidFill>
              </a:rPr>
              <a:t>), обозначающую(-</a:t>
            </a:r>
            <a:r>
              <a:rPr lang="ru-RU" sz="2400" b="1" dirty="0" err="1" smtClean="0">
                <a:solidFill>
                  <a:schemeClr val="tx1"/>
                </a:solidFill>
              </a:rPr>
              <a:t>ие</a:t>
            </a:r>
            <a:r>
              <a:rPr lang="ru-RU" sz="2400" b="1" dirty="0" smtClean="0">
                <a:solidFill>
                  <a:schemeClr val="tx1"/>
                </a:solidFill>
              </a:rPr>
              <a:t>) запятую(-</a:t>
            </a:r>
            <a:r>
              <a:rPr lang="ru-RU" sz="2400" b="1" dirty="0" err="1" smtClean="0">
                <a:solidFill>
                  <a:schemeClr val="tx1"/>
                </a:solidFill>
              </a:rPr>
              <a:t>ые</a:t>
            </a:r>
            <a:r>
              <a:rPr lang="ru-RU" sz="2400" b="1" dirty="0" smtClean="0">
                <a:solidFill>
                  <a:schemeClr val="tx1"/>
                </a:solidFill>
              </a:rPr>
              <a:t>) между частями сложного предложения, связанными сочинительной связью.</a:t>
            </a:r>
          </a:p>
          <a:p>
            <a:pPr algn="ctr"/>
            <a:endParaRPr lang="ru-RU" dirty="0">
              <a:solidFill>
                <a:schemeClr val="tx1"/>
              </a:solidFill>
            </a:endParaRPr>
          </a:p>
        </p:txBody>
      </p:sp>
      <p:sp>
        <p:nvSpPr>
          <p:cNvPr id="11" name="Рамка 10"/>
          <p:cNvSpPr/>
          <p:nvPr/>
        </p:nvSpPr>
        <p:spPr>
          <a:xfrm>
            <a:off x="285720" y="4429132"/>
            <a:ext cx="8643998" cy="2214578"/>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tx1"/>
                </a:solidFill>
              </a:rPr>
              <a:t>Митя не выказал ни малейшей обиды,(1) но его благодушие рухнуло в ту минуту,(2) когда большинством голосов я был выбран санитаром.</a:t>
            </a:r>
          </a:p>
          <a:p>
            <a:pPr algn="ctr"/>
            <a:endParaRPr lang="ru-RU" dirty="0">
              <a:solidFill>
                <a:schemeClr val="tx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mph" presetSubtype="0" fill="hold" grpId="0" nodeType="clickEffect">
                                  <p:stCondLst>
                                    <p:cond delay="0"/>
                                  </p:stCondLst>
                                  <p:childTnLst>
                                    <p:animClr clrSpc="hsl">
                                      <p:cBhvr override="childStyle">
                                        <p:cTn id="12" dur="500" fill="hold"/>
                                        <p:tgtEl>
                                          <p:spTgt spid="4"/>
                                        </p:tgtEl>
                                        <p:attrNameLst>
                                          <p:attrName>style.color</p:attrName>
                                        </p:attrNameLst>
                                      </p:cBhvr>
                                      <p:by>
                                        <p:hsl h="0" s="12549" l="25098"/>
                                      </p:by>
                                    </p:animClr>
                                    <p:animClr clrSpc="hsl">
                                      <p:cBhvr>
                                        <p:cTn id="13" dur="500" fill="hold"/>
                                        <p:tgtEl>
                                          <p:spTgt spid="4"/>
                                        </p:tgtEl>
                                        <p:attrNameLst>
                                          <p:attrName>fillcolor</p:attrName>
                                        </p:attrNameLst>
                                      </p:cBhvr>
                                      <p:by>
                                        <p:hsl h="0" s="12549" l="25098"/>
                                      </p:by>
                                    </p:animClr>
                                    <p:animClr clrSpc="hsl">
                                      <p:cBhvr>
                                        <p:cTn id="14" dur="500" fill="hold"/>
                                        <p:tgtEl>
                                          <p:spTgt spid="4"/>
                                        </p:tgtEl>
                                        <p:attrNameLst>
                                          <p:attrName>stroke.color</p:attrName>
                                        </p:attrNameLst>
                                      </p:cBhvr>
                                      <p:by>
                                        <p:hsl h="0" s="12549" l="25098"/>
                                      </p:by>
                                    </p:animClr>
                                    <p:set>
                                      <p:cBhvr>
                                        <p:cTn id="15"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Рамка 3"/>
          <p:cNvSpPr/>
          <p:nvPr/>
        </p:nvSpPr>
        <p:spPr>
          <a:xfrm>
            <a:off x="285720" y="2571744"/>
            <a:ext cx="2143140" cy="1643074"/>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FF0000"/>
                </a:solidFill>
              </a:rPr>
              <a:t>ответ</a:t>
            </a:r>
            <a:endParaRPr lang="ru-RU" sz="4800" b="1" dirty="0">
              <a:solidFill>
                <a:srgbClr val="FF0000"/>
              </a:solidFill>
            </a:endParaRPr>
          </a:p>
        </p:txBody>
      </p:sp>
      <p:sp>
        <p:nvSpPr>
          <p:cNvPr id="5" name="Рамка 4"/>
          <p:cNvSpPr/>
          <p:nvPr/>
        </p:nvSpPr>
        <p:spPr>
          <a:xfrm>
            <a:off x="6715140" y="2500306"/>
            <a:ext cx="2143140" cy="1643074"/>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0" b="1" dirty="0" smtClean="0"/>
              <a:t>14</a:t>
            </a:r>
            <a:endParaRPr lang="ru-RU" sz="8000" b="1" dirty="0">
              <a:solidFill>
                <a:schemeClr val="tx1"/>
              </a:solidFill>
            </a:endParaRPr>
          </a:p>
        </p:txBody>
      </p:sp>
      <p:sp>
        <p:nvSpPr>
          <p:cNvPr id="7" name="Багетная рамка 6"/>
          <p:cNvSpPr/>
          <p:nvPr/>
        </p:nvSpPr>
        <p:spPr>
          <a:xfrm>
            <a:off x="2786050" y="2571744"/>
            <a:ext cx="3571900" cy="1571636"/>
          </a:xfrm>
          <a:prstGeom prst="bevel">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ru-RU" sz="11500" b="1" dirty="0" smtClean="0">
                <a:solidFill>
                  <a:srgbClr val="00B0F0"/>
                </a:solidFill>
              </a:rPr>
              <a:t>ОГЭ</a:t>
            </a:r>
            <a:endParaRPr lang="ru-RU" sz="11500" b="1" dirty="0">
              <a:solidFill>
                <a:srgbClr val="00B0F0"/>
              </a:solidFill>
            </a:endParaRPr>
          </a:p>
        </p:txBody>
      </p:sp>
      <p:sp>
        <p:nvSpPr>
          <p:cNvPr id="10" name="Рамка 9"/>
          <p:cNvSpPr/>
          <p:nvPr/>
        </p:nvSpPr>
        <p:spPr>
          <a:xfrm>
            <a:off x="214282" y="357166"/>
            <a:ext cx="8786874" cy="2000264"/>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rPr>
              <a:t>В приведённом ниже предложении из прочитанного текста пронумерованы все запятые. Выпишите цифру(-</a:t>
            </a:r>
            <a:r>
              <a:rPr lang="ru-RU" sz="2400" b="1" dirty="0" err="1" smtClean="0">
                <a:solidFill>
                  <a:schemeClr val="tx1"/>
                </a:solidFill>
              </a:rPr>
              <a:t>ы</a:t>
            </a:r>
            <a:r>
              <a:rPr lang="ru-RU" sz="2400" b="1" dirty="0" smtClean="0">
                <a:solidFill>
                  <a:schemeClr val="tx1"/>
                </a:solidFill>
              </a:rPr>
              <a:t>), обозначающую(-</a:t>
            </a:r>
            <a:r>
              <a:rPr lang="ru-RU" sz="2400" b="1" dirty="0" err="1" smtClean="0">
                <a:solidFill>
                  <a:schemeClr val="tx1"/>
                </a:solidFill>
              </a:rPr>
              <a:t>ие</a:t>
            </a:r>
            <a:r>
              <a:rPr lang="ru-RU" sz="2400" b="1" dirty="0" smtClean="0">
                <a:solidFill>
                  <a:schemeClr val="tx1"/>
                </a:solidFill>
              </a:rPr>
              <a:t>) запятую(-</a:t>
            </a:r>
            <a:r>
              <a:rPr lang="ru-RU" sz="2400" b="1" dirty="0" err="1" smtClean="0">
                <a:solidFill>
                  <a:schemeClr val="tx1"/>
                </a:solidFill>
              </a:rPr>
              <a:t>ые</a:t>
            </a:r>
            <a:r>
              <a:rPr lang="ru-RU" sz="2400" b="1" dirty="0" smtClean="0">
                <a:solidFill>
                  <a:schemeClr val="tx1"/>
                </a:solidFill>
              </a:rPr>
              <a:t>) между частями сложного предложения, связанными сочинительной связью.</a:t>
            </a:r>
          </a:p>
          <a:p>
            <a:pPr algn="ctr"/>
            <a:endParaRPr lang="ru-RU" dirty="0">
              <a:solidFill>
                <a:schemeClr val="tx1"/>
              </a:solidFill>
            </a:endParaRPr>
          </a:p>
        </p:txBody>
      </p:sp>
      <p:sp>
        <p:nvSpPr>
          <p:cNvPr id="11" name="Рамка 10"/>
          <p:cNvSpPr/>
          <p:nvPr/>
        </p:nvSpPr>
        <p:spPr>
          <a:xfrm>
            <a:off x="285720" y="4429132"/>
            <a:ext cx="8643998" cy="2214578"/>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schemeClr val="tx1"/>
              </a:solidFill>
            </a:endParaRPr>
          </a:p>
          <a:p>
            <a:pPr algn="ctr"/>
            <a:r>
              <a:rPr lang="ru-RU" b="1" dirty="0" smtClean="0">
                <a:solidFill>
                  <a:schemeClr val="tx1"/>
                </a:solidFill>
              </a:rPr>
              <a:t>За </a:t>
            </a:r>
            <a:r>
              <a:rPr lang="ru-RU" b="1" dirty="0" smtClean="0">
                <a:solidFill>
                  <a:schemeClr val="tx1"/>
                </a:solidFill>
              </a:rPr>
              <a:t>стенами изолятора шла обычная лагерная жизнь,(1) но Коле </a:t>
            </a:r>
            <a:r>
              <a:rPr lang="ru-RU" b="1" dirty="0" err="1" smtClean="0">
                <a:solidFill>
                  <a:schemeClr val="tx1"/>
                </a:solidFill>
              </a:rPr>
              <a:t>Луковкину</a:t>
            </a:r>
            <a:r>
              <a:rPr lang="ru-RU" b="1" dirty="0" smtClean="0">
                <a:solidFill>
                  <a:schemeClr val="tx1"/>
                </a:solidFill>
              </a:rPr>
              <a:t> она представлялась прекрасной и заманчивой. Ему казалось,(2) что там сейчас происходит что-то очень важное,(3) из ряда вон выходящее,(4)а о нём все забыли. И лежит он на жёсткой,(5) горячей койке один,(6) как отставший от поезда. Он чувствовал себя пленником,(7) заточённым в глухую,(8) высокую башню и прикованным цепью.</a:t>
            </a:r>
          </a:p>
          <a:p>
            <a:pPr algn="ctr"/>
            <a:endParaRPr lang="ru-RU" dirty="0">
              <a:solidFill>
                <a:schemeClr val="tx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mph" presetSubtype="0" fill="hold" grpId="0" nodeType="clickEffect">
                                  <p:stCondLst>
                                    <p:cond delay="0"/>
                                  </p:stCondLst>
                                  <p:childTnLst>
                                    <p:animClr clrSpc="hsl">
                                      <p:cBhvr override="childStyle">
                                        <p:cTn id="12" dur="500" fill="hold"/>
                                        <p:tgtEl>
                                          <p:spTgt spid="4"/>
                                        </p:tgtEl>
                                        <p:attrNameLst>
                                          <p:attrName>style.color</p:attrName>
                                        </p:attrNameLst>
                                      </p:cBhvr>
                                      <p:by>
                                        <p:hsl h="0" s="12549" l="25098"/>
                                      </p:by>
                                    </p:animClr>
                                    <p:animClr clrSpc="hsl">
                                      <p:cBhvr>
                                        <p:cTn id="13" dur="500" fill="hold"/>
                                        <p:tgtEl>
                                          <p:spTgt spid="4"/>
                                        </p:tgtEl>
                                        <p:attrNameLst>
                                          <p:attrName>fillcolor</p:attrName>
                                        </p:attrNameLst>
                                      </p:cBhvr>
                                      <p:by>
                                        <p:hsl h="0" s="12549" l="25098"/>
                                      </p:by>
                                    </p:animClr>
                                    <p:animClr clrSpc="hsl">
                                      <p:cBhvr>
                                        <p:cTn id="14" dur="500" fill="hold"/>
                                        <p:tgtEl>
                                          <p:spTgt spid="4"/>
                                        </p:tgtEl>
                                        <p:attrNameLst>
                                          <p:attrName>stroke.color</p:attrName>
                                        </p:attrNameLst>
                                      </p:cBhvr>
                                      <p:by>
                                        <p:hsl h="0" s="12549" l="25098"/>
                                      </p:by>
                                    </p:animClr>
                                    <p:set>
                                      <p:cBhvr>
                                        <p:cTn id="15"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Рамка 3"/>
          <p:cNvSpPr/>
          <p:nvPr/>
        </p:nvSpPr>
        <p:spPr>
          <a:xfrm>
            <a:off x="285720" y="2571744"/>
            <a:ext cx="2143140" cy="1643074"/>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FF0000"/>
                </a:solidFill>
              </a:rPr>
              <a:t>ответ</a:t>
            </a:r>
            <a:endParaRPr lang="ru-RU" sz="4800" b="1" dirty="0">
              <a:solidFill>
                <a:srgbClr val="FF0000"/>
              </a:solidFill>
            </a:endParaRPr>
          </a:p>
        </p:txBody>
      </p:sp>
      <p:sp>
        <p:nvSpPr>
          <p:cNvPr id="5" name="Рамка 4"/>
          <p:cNvSpPr/>
          <p:nvPr/>
        </p:nvSpPr>
        <p:spPr>
          <a:xfrm>
            <a:off x="6715140" y="2500306"/>
            <a:ext cx="2143140" cy="1643074"/>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b="1" dirty="0" smtClean="0"/>
              <a:t>1278</a:t>
            </a:r>
            <a:endParaRPr lang="ru-RU" sz="6000" b="1" dirty="0">
              <a:solidFill>
                <a:schemeClr val="tx1"/>
              </a:solidFill>
            </a:endParaRPr>
          </a:p>
        </p:txBody>
      </p:sp>
      <p:sp>
        <p:nvSpPr>
          <p:cNvPr id="7" name="Багетная рамка 6"/>
          <p:cNvSpPr/>
          <p:nvPr/>
        </p:nvSpPr>
        <p:spPr>
          <a:xfrm>
            <a:off x="2786050" y="2571744"/>
            <a:ext cx="3571900" cy="1571636"/>
          </a:xfrm>
          <a:prstGeom prst="bevel">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ru-RU" sz="11500" b="1" dirty="0" smtClean="0">
                <a:solidFill>
                  <a:srgbClr val="00B0F0"/>
                </a:solidFill>
              </a:rPr>
              <a:t>ОГЭ</a:t>
            </a:r>
            <a:endParaRPr lang="ru-RU" sz="11500" b="1" dirty="0">
              <a:solidFill>
                <a:srgbClr val="00B0F0"/>
              </a:solidFill>
            </a:endParaRPr>
          </a:p>
        </p:txBody>
      </p:sp>
      <p:sp>
        <p:nvSpPr>
          <p:cNvPr id="10" name="Рамка 9"/>
          <p:cNvSpPr/>
          <p:nvPr/>
        </p:nvSpPr>
        <p:spPr>
          <a:xfrm>
            <a:off x="214282" y="357166"/>
            <a:ext cx="8786874" cy="2000264"/>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rPr>
              <a:t>В приведённом ниже предложении из прочитанного текста пронумерованы все запятые. Выпишите цифру(-</a:t>
            </a:r>
            <a:r>
              <a:rPr lang="ru-RU" sz="2400" b="1" dirty="0" err="1" smtClean="0">
                <a:solidFill>
                  <a:schemeClr val="tx1"/>
                </a:solidFill>
              </a:rPr>
              <a:t>ы</a:t>
            </a:r>
            <a:r>
              <a:rPr lang="ru-RU" sz="2400" b="1" dirty="0" smtClean="0">
                <a:solidFill>
                  <a:schemeClr val="tx1"/>
                </a:solidFill>
              </a:rPr>
              <a:t>), обозначающую(-</a:t>
            </a:r>
            <a:r>
              <a:rPr lang="ru-RU" sz="2400" b="1" dirty="0" err="1" smtClean="0">
                <a:solidFill>
                  <a:schemeClr val="tx1"/>
                </a:solidFill>
              </a:rPr>
              <a:t>ие</a:t>
            </a:r>
            <a:r>
              <a:rPr lang="ru-RU" sz="2400" b="1" dirty="0" smtClean="0">
                <a:solidFill>
                  <a:schemeClr val="tx1"/>
                </a:solidFill>
              </a:rPr>
              <a:t>) запятую(-</a:t>
            </a:r>
            <a:r>
              <a:rPr lang="ru-RU" sz="2400" b="1" dirty="0" err="1" smtClean="0">
                <a:solidFill>
                  <a:schemeClr val="tx1"/>
                </a:solidFill>
              </a:rPr>
              <a:t>ые</a:t>
            </a:r>
            <a:r>
              <a:rPr lang="ru-RU" sz="2400" b="1" dirty="0" smtClean="0">
                <a:solidFill>
                  <a:schemeClr val="tx1"/>
                </a:solidFill>
              </a:rPr>
              <a:t>) между частями сложного предложения, связанными подчинительной связью.</a:t>
            </a:r>
          </a:p>
          <a:p>
            <a:pPr algn="ctr"/>
            <a:endParaRPr lang="ru-RU" dirty="0">
              <a:solidFill>
                <a:schemeClr val="tx1"/>
              </a:solidFill>
            </a:endParaRPr>
          </a:p>
        </p:txBody>
      </p:sp>
      <p:sp>
        <p:nvSpPr>
          <p:cNvPr id="11" name="Рамка 10"/>
          <p:cNvSpPr/>
          <p:nvPr/>
        </p:nvSpPr>
        <p:spPr>
          <a:xfrm>
            <a:off x="285720" y="4429132"/>
            <a:ext cx="8643998" cy="2214578"/>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А </a:t>
            </a:r>
            <a:r>
              <a:rPr lang="ru-RU" sz="2000" b="1" dirty="0" err="1" smtClean="0">
                <a:solidFill>
                  <a:schemeClr val="tx1"/>
                </a:solidFill>
              </a:rPr>
              <a:t>Бим</a:t>
            </a:r>
            <a:r>
              <a:rPr lang="ru-RU" sz="2000" b="1" dirty="0" smtClean="0">
                <a:solidFill>
                  <a:schemeClr val="tx1"/>
                </a:solidFill>
              </a:rPr>
              <a:t> калачиком ложится в ногах или,(1) если сказано «на место»,(2) уйдёт на свой лежак в угол и будет ждать. Будет ждать взгляда,(3) слова,(4) жеста. Впрочем,(5) через некоторое время можно и сойти с места,(6) заниматься круглой костью,(7) разгрызть которую невозможно,(8) но зубы точить – пожалуйста,(9) только не мешай.</a:t>
            </a:r>
          </a:p>
          <a:p>
            <a:pPr algn="ctr"/>
            <a:endParaRPr lang="ru-RU" dirty="0">
              <a:solidFill>
                <a:schemeClr val="tx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mph" presetSubtype="0" fill="hold" grpId="0" nodeType="clickEffect">
                                  <p:stCondLst>
                                    <p:cond delay="0"/>
                                  </p:stCondLst>
                                  <p:childTnLst>
                                    <p:animClr clrSpc="hsl">
                                      <p:cBhvr override="childStyle">
                                        <p:cTn id="12" dur="500" fill="hold"/>
                                        <p:tgtEl>
                                          <p:spTgt spid="4"/>
                                        </p:tgtEl>
                                        <p:attrNameLst>
                                          <p:attrName>style.color</p:attrName>
                                        </p:attrNameLst>
                                      </p:cBhvr>
                                      <p:by>
                                        <p:hsl h="0" s="12549" l="25098"/>
                                      </p:by>
                                    </p:animClr>
                                    <p:animClr clrSpc="hsl">
                                      <p:cBhvr>
                                        <p:cTn id="13" dur="500" fill="hold"/>
                                        <p:tgtEl>
                                          <p:spTgt spid="4"/>
                                        </p:tgtEl>
                                        <p:attrNameLst>
                                          <p:attrName>fillcolor</p:attrName>
                                        </p:attrNameLst>
                                      </p:cBhvr>
                                      <p:by>
                                        <p:hsl h="0" s="12549" l="25098"/>
                                      </p:by>
                                    </p:animClr>
                                    <p:animClr clrSpc="hsl">
                                      <p:cBhvr>
                                        <p:cTn id="14" dur="500" fill="hold"/>
                                        <p:tgtEl>
                                          <p:spTgt spid="4"/>
                                        </p:tgtEl>
                                        <p:attrNameLst>
                                          <p:attrName>stroke.color</p:attrName>
                                        </p:attrNameLst>
                                      </p:cBhvr>
                                      <p:by>
                                        <p:hsl h="0" s="12549" l="25098"/>
                                      </p:by>
                                    </p:animClr>
                                    <p:set>
                                      <p:cBhvr>
                                        <p:cTn id="15"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Рамка 3"/>
          <p:cNvSpPr/>
          <p:nvPr/>
        </p:nvSpPr>
        <p:spPr>
          <a:xfrm>
            <a:off x="285720" y="2571744"/>
            <a:ext cx="2143140" cy="1643074"/>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FF0000"/>
                </a:solidFill>
              </a:rPr>
              <a:t>ответ</a:t>
            </a:r>
            <a:endParaRPr lang="ru-RU" sz="4800" b="1" dirty="0">
              <a:solidFill>
                <a:srgbClr val="FF0000"/>
              </a:solidFill>
            </a:endParaRPr>
          </a:p>
        </p:txBody>
      </p:sp>
      <p:sp>
        <p:nvSpPr>
          <p:cNvPr id="5" name="Рамка 4"/>
          <p:cNvSpPr/>
          <p:nvPr/>
        </p:nvSpPr>
        <p:spPr>
          <a:xfrm>
            <a:off x="6715140" y="2500306"/>
            <a:ext cx="2143140" cy="1643074"/>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0" b="1" dirty="0" smtClean="0"/>
              <a:t>234</a:t>
            </a:r>
            <a:endParaRPr lang="ru-RU" sz="8000" b="1" dirty="0">
              <a:solidFill>
                <a:schemeClr val="tx1"/>
              </a:solidFill>
            </a:endParaRPr>
          </a:p>
        </p:txBody>
      </p:sp>
      <p:sp>
        <p:nvSpPr>
          <p:cNvPr id="7" name="Багетная рамка 6"/>
          <p:cNvSpPr/>
          <p:nvPr/>
        </p:nvSpPr>
        <p:spPr>
          <a:xfrm>
            <a:off x="2786050" y="2571744"/>
            <a:ext cx="3571900" cy="1571636"/>
          </a:xfrm>
          <a:prstGeom prst="bevel">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ru-RU" sz="11500" b="1" dirty="0" smtClean="0">
                <a:solidFill>
                  <a:srgbClr val="00B0F0"/>
                </a:solidFill>
              </a:rPr>
              <a:t>ОГЭ</a:t>
            </a:r>
            <a:endParaRPr lang="ru-RU" sz="11500" b="1" dirty="0">
              <a:solidFill>
                <a:srgbClr val="00B0F0"/>
              </a:solidFill>
            </a:endParaRPr>
          </a:p>
        </p:txBody>
      </p:sp>
      <p:sp>
        <p:nvSpPr>
          <p:cNvPr id="10" name="Рамка 9"/>
          <p:cNvSpPr/>
          <p:nvPr/>
        </p:nvSpPr>
        <p:spPr>
          <a:xfrm>
            <a:off x="214282" y="357166"/>
            <a:ext cx="8786874" cy="2000264"/>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rPr>
              <a:t>В приведённом ниже предложении из прочитанного текста пронумерованы все запятые. Выпишите цифру(-</a:t>
            </a:r>
            <a:r>
              <a:rPr lang="ru-RU" sz="2400" b="1" dirty="0" err="1" smtClean="0">
                <a:solidFill>
                  <a:schemeClr val="tx1"/>
                </a:solidFill>
              </a:rPr>
              <a:t>ы</a:t>
            </a:r>
            <a:r>
              <a:rPr lang="ru-RU" sz="2400" b="1" dirty="0" smtClean="0">
                <a:solidFill>
                  <a:schemeClr val="tx1"/>
                </a:solidFill>
              </a:rPr>
              <a:t>), обозначающую(-</a:t>
            </a:r>
            <a:r>
              <a:rPr lang="ru-RU" sz="2400" b="1" dirty="0" err="1" smtClean="0">
                <a:solidFill>
                  <a:schemeClr val="tx1"/>
                </a:solidFill>
              </a:rPr>
              <a:t>ие</a:t>
            </a:r>
            <a:r>
              <a:rPr lang="ru-RU" sz="2400" b="1" dirty="0" smtClean="0">
                <a:solidFill>
                  <a:schemeClr val="tx1"/>
                </a:solidFill>
              </a:rPr>
              <a:t>) запятую(-</a:t>
            </a:r>
            <a:r>
              <a:rPr lang="ru-RU" sz="2400" b="1" dirty="0" err="1" smtClean="0">
                <a:solidFill>
                  <a:schemeClr val="tx1"/>
                </a:solidFill>
              </a:rPr>
              <a:t>ые</a:t>
            </a:r>
            <a:r>
              <a:rPr lang="ru-RU" sz="2400" b="1" dirty="0" smtClean="0">
                <a:solidFill>
                  <a:schemeClr val="tx1"/>
                </a:solidFill>
              </a:rPr>
              <a:t>) между частями сложного предложения, связанными подчинительной связью.</a:t>
            </a:r>
          </a:p>
          <a:p>
            <a:pPr algn="ctr"/>
            <a:endParaRPr lang="ru-RU" dirty="0">
              <a:solidFill>
                <a:schemeClr val="tx1"/>
              </a:solidFill>
            </a:endParaRPr>
          </a:p>
        </p:txBody>
      </p:sp>
      <p:sp>
        <p:nvSpPr>
          <p:cNvPr id="11" name="Рамка 10"/>
          <p:cNvSpPr/>
          <p:nvPr/>
        </p:nvSpPr>
        <p:spPr>
          <a:xfrm>
            <a:off x="285720" y="4429132"/>
            <a:ext cx="8643998" cy="2214578"/>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И это открытое движение доброты,(1) нежности и доверия перевернуло во мне душу… Я никогда больше пальцем не тронул Оську,(2) как бы он ни задирался,(3) а это случалось порой в первые годы нашей так сложно начавшейся дружбы. Позже я бдительно следил,(4) чтобы его кто-нибудь не обидел.</a:t>
            </a:r>
          </a:p>
          <a:p>
            <a:pPr algn="ctr"/>
            <a:endParaRPr lang="ru-RU" dirty="0">
              <a:solidFill>
                <a:schemeClr val="tx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mph" presetSubtype="0" fill="hold" grpId="0" nodeType="clickEffect">
                                  <p:stCondLst>
                                    <p:cond delay="0"/>
                                  </p:stCondLst>
                                  <p:childTnLst>
                                    <p:animClr clrSpc="hsl">
                                      <p:cBhvr override="childStyle">
                                        <p:cTn id="12" dur="500" fill="hold"/>
                                        <p:tgtEl>
                                          <p:spTgt spid="4"/>
                                        </p:tgtEl>
                                        <p:attrNameLst>
                                          <p:attrName>style.color</p:attrName>
                                        </p:attrNameLst>
                                      </p:cBhvr>
                                      <p:by>
                                        <p:hsl h="0" s="12549" l="25098"/>
                                      </p:by>
                                    </p:animClr>
                                    <p:animClr clrSpc="hsl">
                                      <p:cBhvr>
                                        <p:cTn id="13" dur="500" fill="hold"/>
                                        <p:tgtEl>
                                          <p:spTgt spid="4"/>
                                        </p:tgtEl>
                                        <p:attrNameLst>
                                          <p:attrName>fillcolor</p:attrName>
                                        </p:attrNameLst>
                                      </p:cBhvr>
                                      <p:by>
                                        <p:hsl h="0" s="12549" l="25098"/>
                                      </p:by>
                                    </p:animClr>
                                    <p:animClr clrSpc="hsl">
                                      <p:cBhvr>
                                        <p:cTn id="14" dur="500" fill="hold"/>
                                        <p:tgtEl>
                                          <p:spTgt spid="4"/>
                                        </p:tgtEl>
                                        <p:attrNameLst>
                                          <p:attrName>stroke.color</p:attrName>
                                        </p:attrNameLst>
                                      </p:cBhvr>
                                      <p:by>
                                        <p:hsl h="0" s="12549" l="25098"/>
                                      </p:by>
                                    </p:animClr>
                                    <p:set>
                                      <p:cBhvr>
                                        <p:cTn id="15"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Рамка 3"/>
          <p:cNvSpPr/>
          <p:nvPr/>
        </p:nvSpPr>
        <p:spPr>
          <a:xfrm>
            <a:off x="285720" y="2571744"/>
            <a:ext cx="2143140" cy="1643074"/>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FF0000"/>
                </a:solidFill>
              </a:rPr>
              <a:t>ответ</a:t>
            </a:r>
            <a:endParaRPr lang="ru-RU" sz="4800" b="1" dirty="0">
              <a:solidFill>
                <a:srgbClr val="FF0000"/>
              </a:solidFill>
            </a:endParaRPr>
          </a:p>
        </p:txBody>
      </p:sp>
      <p:sp>
        <p:nvSpPr>
          <p:cNvPr id="5" name="Рамка 4"/>
          <p:cNvSpPr/>
          <p:nvPr/>
        </p:nvSpPr>
        <p:spPr>
          <a:xfrm>
            <a:off x="6715140" y="2500306"/>
            <a:ext cx="2143140" cy="1643074"/>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00" b="1" dirty="0" smtClean="0"/>
              <a:t>1</a:t>
            </a:r>
            <a:endParaRPr lang="ru-RU" sz="9600" b="1" dirty="0">
              <a:solidFill>
                <a:schemeClr val="tx1"/>
              </a:solidFill>
            </a:endParaRPr>
          </a:p>
        </p:txBody>
      </p:sp>
      <p:sp>
        <p:nvSpPr>
          <p:cNvPr id="7" name="Багетная рамка 6"/>
          <p:cNvSpPr/>
          <p:nvPr/>
        </p:nvSpPr>
        <p:spPr>
          <a:xfrm>
            <a:off x="2786050" y="2571744"/>
            <a:ext cx="3571900" cy="1571636"/>
          </a:xfrm>
          <a:prstGeom prst="bevel">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ru-RU" sz="11500" b="1" dirty="0" smtClean="0">
                <a:solidFill>
                  <a:srgbClr val="00B0F0"/>
                </a:solidFill>
              </a:rPr>
              <a:t>ОГЭ</a:t>
            </a:r>
            <a:endParaRPr lang="ru-RU" sz="11500" b="1" dirty="0">
              <a:solidFill>
                <a:srgbClr val="00B0F0"/>
              </a:solidFill>
            </a:endParaRPr>
          </a:p>
        </p:txBody>
      </p:sp>
      <p:sp>
        <p:nvSpPr>
          <p:cNvPr id="10" name="Рамка 9"/>
          <p:cNvSpPr/>
          <p:nvPr/>
        </p:nvSpPr>
        <p:spPr>
          <a:xfrm>
            <a:off x="214282" y="357166"/>
            <a:ext cx="8786874" cy="2000264"/>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rPr>
              <a:t>В приведённом ниже предложении из прочитанного текста пронумерованы все запятые. Выпишите цифру(-</a:t>
            </a:r>
            <a:r>
              <a:rPr lang="ru-RU" sz="2400" b="1" dirty="0" err="1" smtClean="0">
                <a:solidFill>
                  <a:schemeClr val="tx1"/>
                </a:solidFill>
              </a:rPr>
              <a:t>ы</a:t>
            </a:r>
            <a:r>
              <a:rPr lang="ru-RU" sz="2400" b="1" dirty="0" smtClean="0">
                <a:solidFill>
                  <a:schemeClr val="tx1"/>
                </a:solidFill>
              </a:rPr>
              <a:t>), обозначающую(-</a:t>
            </a:r>
            <a:r>
              <a:rPr lang="ru-RU" sz="2400" b="1" dirty="0" err="1" smtClean="0">
                <a:solidFill>
                  <a:schemeClr val="tx1"/>
                </a:solidFill>
              </a:rPr>
              <a:t>ие</a:t>
            </a:r>
            <a:r>
              <a:rPr lang="ru-RU" sz="2400" b="1" dirty="0" smtClean="0">
                <a:solidFill>
                  <a:schemeClr val="tx1"/>
                </a:solidFill>
              </a:rPr>
              <a:t>) запятую(-</a:t>
            </a:r>
            <a:r>
              <a:rPr lang="ru-RU" sz="2400" b="1" dirty="0" err="1" smtClean="0">
                <a:solidFill>
                  <a:schemeClr val="tx1"/>
                </a:solidFill>
              </a:rPr>
              <a:t>ые</a:t>
            </a:r>
            <a:r>
              <a:rPr lang="ru-RU" sz="2400" b="1" dirty="0" smtClean="0">
                <a:solidFill>
                  <a:schemeClr val="tx1"/>
                </a:solidFill>
              </a:rPr>
              <a:t>) между частями сложного предложения, связанными подчинительной связью.</a:t>
            </a:r>
          </a:p>
          <a:p>
            <a:pPr algn="ctr"/>
            <a:endParaRPr lang="ru-RU" dirty="0">
              <a:solidFill>
                <a:schemeClr val="tx1"/>
              </a:solidFill>
            </a:endParaRPr>
          </a:p>
        </p:txBody>
      </p:sp>
      <p:sp>
        <p:nvSpPr>
          <p:cNvPr id="11" name="Рамка 10"/>
          <p:cNvSpPr/>
          <p:nvPr/>
        </p:nvSpPr>
        <p:spPr>
          <a:xfrm>
            <a:off x="285720" y="4429132"/>
            <a:ext cx="8643998" cy="2214578"/>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rPr>
              <a:t>Когда я не мог встать,(1) Костя помогал,(2) и мы,(3) опершись на два ружья,(4) стояли спина к спине и отдыхали.</a:t>
            </a:r>
          </a:p>
          <a:p>
            <a:pPr algn="ctr"/>
            <a:endParaRPr lang="ru-RU" dirty="0">
              <a:solidFill>
                <a:schemeClr val="tx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mph" presetSubtype="0" fill="hold" grpId="0" nodeType="clickEffect">
                                  <p:stCondLst>
                                    <p:cond delay="0"/>
                                  </p:stCondLst>
                                  <p:childTnLst>
                                    <p:animClr clrSpc="hsl">
                                      <p:cBhvr override="childStyle">
                                        <p:cTn id="12" dur="500" fill="hold"/>
                                        <p:tgtEl>
                                          <p:spTgt spid="4"/>
                                        </p:tgtEl>
                                        <p:attrNameLst>
                                          <p:attrName>style.color</p:attrName>
                                        </p:attrNameLst>
                                      </p:cBhvr>
                                      <p:by>
                                        <p:hsl h="0" s="12549" l="25098"/>
                                      </p:by>
                                    </p:animClr>
                                    <p:animClr clrSpc="hsl">
                                      <p:cBhvr>
                                        <p:cTn id="13" dur="500" fill="hold"/>
                                        <p:tgtEl>
                                          <p:spTgt spid="4"/>
                                        </p:tgtEl>
                                        <p:attrNameLst>
                                          <p:attrName>fillcolor</p:attrName>
                                        </p:attrNameLst>
                                      </p:cBhvr>
                                      <p:by>
                                        <p:hsl h="0" s="12549" l="25098"/>
                                      </p:by>
                                    </p:animClr>
                                    <p:animClr clrSpc="hsl">
                                      <p:cBhvr>
                                        <p:cTn id="14" dur="500" fill="hold"/>
                                        <p:tgtEl>
                                          <p:spTgt spid="4"/>
                                        </p:tgtEl>
                                        <p:attrNameLst>
                                          <p:attrName>stroke.color</p:attrName>
                                        </p:attrNameLst>
                                      </p:cBhvr>
                                      <p:by>
                                        <p:hsl h="0" s="12549" l="25098"/>
                                      </p:by>
                                    </p:animClr>
                                    <p:set>
                                      <p:cBhvr>
                                        <p:cTn id="15"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Рамка 3"/>
          <p:cNvSpPr/>
          <p:nvPr/>
        </p:nvSpPr>
        <p:spPr>
          <a:xfrm>
            <a:off x="285720" y="2571744"/>
            <a:ext cx="2143140" cy="1643074"/>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FF0000"/>
                </a:solidFill>
              </a:rPr>
              <a:t>ответ</a:t>
            </a:r>
            <a:endParaRPr lang="ru-RU" sz="4800" b="1" dirty="0">
              <a:solidFill>
                <a:srgbClr val="FF0000"/>
              </a:solidFill>
            </a:endParaRPr>
          </a:p>
        </p:txBody>
      </p:sp>
      <p:sp>
        <p:nvSpPr>
          <p:cNvPr id="5" name="Рамка 4"/>
          <p:cNvSpPr/>
          <p:nvPr/>
        </p:nvSpPr>
        <p:spPr>
          <a:xfrm>
            <a:off x="6715140" y="2500306"/>
            <a:ext cx="2143140" cy="1643074"/>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800" b="1" dirty="0" smtClean="0"/>
              <a:t>13</a:t>
            </a:r>
          </a:p>
          <a:p>
            <a:pPr algn="ctr"/>
            <a:endParaRPr lang="ru-RU" dirty="0">
              <a:solidFill>
                <a:schemeClr val="tx1"/>
              </a:solidFill>
            </a:endParaRPr>
          </a:p>
        </p:txBody>
      </p:sp>
      <p:sp>
        <p:nvSpPr>
          <p:cNvPr id="7" name="Багетная рамка 6"/>
          <p:cNvSpPr/>
          <p:nvPr/>
        </p:nvSpPr>
        <p:spPr>
          <a:xfrm>
            <a:off x="2786050" y="2571744"/>
            <a:ext cx="3571900" cy="1571636"/>
          </a:xfrm>
          <a:prstGeom prst="bevel">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ru-RU" sz="11500" b="1" dirty="0" smtClean="0">
                <a:solidFill>
                  <a:srgbClr val="00B0F0"/>
                </a:solidFill>
              </a:rPr>
              <a:t>ОГЭ</a:t>
            </a:r>
            <a:endParaRPr lang="ru-RU" sz="11500" b="1" dirty="0">
              <a:solidFill>
                <a:srgbClr val="00B0F0"/>
              </a:solidFill>
            </a:endParaRPr>
          </a:p>
        </p:txBody>
      </p:sp>
      <p:sp>
        <p:nvSpPr>
          <p:cNvPr id="10" name="Рамка 9"/>
          <p:cNvSpPr/>
          <p:nvPr/>
        </p:nvSpPr>
        <p:spPr>
          <a:xfrm>
            <a:off x="214282" y="357166"/>
            <a:ext cx="8786874" cy="2000264"/>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rPr>
              <a:t>В приведённом ниже предложении из прочитанного текста пронумерованы все запятые. Выпишите цифру(-</a:t>
            </a:r>
            <a:r>
              <a:rPr lang="ru-RU" sz="2400" b="1" dirty="0" err="1" smtClean="0">
                <a:solidFill>
                  <a:schemeClr val="tx1"/>
                </a:solidFill>
              </a:rPr>
              <a:t>ы</a:t>
            </a:r>
            <a:r>
              <a:rPr lang="ru-RU" sz="2400" b="1" dirty="0" smtClean="0">
                <a:solidFill>
                  <a:schemeClr val="tx1"/>
                </a:solidFill>
              </a:rPr>
              <a:t>), обозначающую(-</a:t>
            </a:r>
            <a:r>
              <a:rPr lang="ru-RU" sz="2400" b="1" dirty="0" err="1" smtClean="0">
                <a:solidFill>
                  <a:schemeClr val="tx1"/>
                </a:solidFill>
              </a:rPr>
              <a:t>ие</a:t>
            </a:r>
            <a:r>
              <a:rPr lang="ru-RU" sz="2400" b="1" dirty="0" smtClean="0">
                <a:solidFill>
                  <a:schemeClr val="tx1"/>
                </a:solidFill>
              </a:rPr>
              <a:t>) запятую(-</a:t>
            </a:r>
            <a:r>
              <a:rPr lang="ru-RU" sz="2400" b="1" dirty="0" err="1" smtClean="0">
                <a:solidFill>
                  <a:schemeClr val="tx1"/>
                </a:solidFill>
              </a:rPr>
              <a:t>ые</a:t>
            </a:r>
            <a:r>
              <a:rPr lang="ru-RU" sz="2400" b="1" dirty="0" smtClean="0">
                <a:solidFill>
                  <a:schemeClr val="tx1"/>
                </a:solidFill>
              </a:rPr>
              <a:t>) между частями сложного предложения, связанными подчинительной связью.</a:t>
            </a:r>
          </a:p>
          <a:p>
            <a:pPr algn="ctr"/>
            <a:endParaRPr lang="ru-RU" dirty="0">
              <a:solidFill>
                <a:schemeClr val="tx1"/>
              </a:solidFill>
            </a:endParaRPr>
          </a:p>
        </p:txBody>
      </p:sp>
      <p:sp>
        <p:nvSpPr>
          <p:cNvPr id="11" name="Рамка 10"/>
          <p:cNvSpPr/>
          <p:nvPr/>
        </p:nvSpPr>
        <p:spPr>
          <a:xfrm>
            <a:off x="285720" y="4429132"/>
            <a:ext cx="8643998" cy="2214578"/>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2800" b="1" dirty="0" smtClean="0">
              <a:solidFill>
                <a:schemeClr val="tx1"/>
              </a:solidFill>
            </a:endParaRPr>
          </a:p>
          <a:p>
            <a:r>
              <a:rPr lang="ru-RU" sz="2800" b="1" dirty="0" smtClean="0">
                <a:solidFill>
                  <a:schemeClr val="tx1"/>
                </a:solidFill>
              </a:rPr>
              <a:t>Потом </a:t>
            </a:r>
            <a:r>
              <a:rPr lang="ru-RU" sz="2800" b="1" dirty="0" smtClean="0">
                <a:solidFill>
                  <a:schemeClr val="tx1"/>
                </a:solidFill>
              </a:rPr>
              <a:t>было немало случаев,(1) когда мы могли бы вернуться к прежней дружбе,(2) но Павлик не хотел этого: ему не нужен был тот человек,(3) каким я вдруг раскрылся на уроке немецкого.</a:t>
            </a:r>
          </a:p>
          <a:p>
            <a:r>
              <a:rPr lang="ru-RU" sz="2800" b="1" dirty="0" smtClean="0">
                <a:solidFill>
                  <a:schemeClr val="tx1"/>
                </a:solidFill>
              </a:rPr>
              <a:t> </a:t>
            </a:r>
          </a:p>
          <a:p>
            <a:pPr algn="ctr"/>
            <a:endParaRPr lang="ru-RU" dirty="0">
              <a:solidFill>
                <a:schemeClr val="tx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mph" presetSubtype="0" fill="hold" grpId="0" nodeType="clickEffect">
                                  <p:stCondLst>
                                    <p:cond delay="0"/>
                                  </p:stCondLst>
                                  <p:childTnLst>
                                    <p:animClr clrSpc="hsl">
                                      <p:cBhvr override="childStyle">
                                        <p:cTn id="12" dur="500" fill="hold"/>
                                        <p:tgtEl>
                                          <p:spTgt spid="4"/>
                                        </p:tgtEl>
                                        <p:attrNameLst>
                                          <p:attrName>style.color</p:attrName>
                                        </p:attrNameLst>
                                      </p:cBhvr>
                                      <p:by>
                                        <p:hsl h="0" s="12549" l="25098"/>
                                      </p:by>
                                    </p:animClr>
                                    <p:animClr clrSpc="hsl">
                                      <p:cBhvr>
                                        <p:cTn id="13" dur="500" fill="hold"/>
                                        <p:tgtEl>
                                          <p:spTgt spid="4"/>
                                        </p:tgtEl>
                                        <p:attrNameLst>
                                          <p:attrName>fillcolor</p:attrName>
                                        </p:attrNameLst>
                                      </p:cBhvr>
                                      <p:by>
                                        <p:hsl h="0" s="12549" l="25098"/>
                                      </p:by>
                                    </p:animClr>
                                    <p:animClr clrSpc="hsl">
                                      <p:cBhvr>
                                        <p:cTn id="14" dur="500" fill="hold"/>
                                        <p:tgtEl>
                                          <p:spTgt spid="4"/>
                                        </p:tgtEl>
                                        <p:attrNameLst>
                                          <p:attrName>stroke.color</p:attrName>
                                        </p:attrNameLst>
                                      </p:cBhvr>
                                      <p:by>
                                        <p:hsl h="0" s="12549" l="25098"/>
                                      </p:by>
                                    </p:animClr>
                                    <p:set>
                                      <p:cBhvr>
                                        <p:cTn id="15"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Рамка 3"/>
          <p:cNvSpPr/>
          <p:nvPr/>
        </p:nvSpPr>
        <p:spPr>
          <a:xfrm>
            <a:off x="285720" y="2000240"/>
            <a:ext cx="2143140" cy="2143140"/>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FF0000"/>
                </a:solidFill>
              </a:rPr>
              <a:t>ответ</a:t>
            </a:r>
            <a:endParaRPr lang="ru-RU" sz="4800" b="1" dirty="0">
              <a:solidFill>
                <a:srgbClr val="FF0000"/>
              </a:solidFill>
            </a:endParaRPr>
          </a:p>
        </p:txBody>
      </p:sp>
      <p:sp>
        <p:nvSpPr>
          <p:cNvPr id="5" name="Рамка 4"/>
          <p:cNvSpPr/>
          <p:nvPr/>
        </p:nvSpPr>
        <p:spPr>
          <a:xfrm>
            <a:off x="6715140" y="2000240"/>
            <a:ext cx="2143140" cy="2143140"/>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200" b="1" dirty="0" smtClean="0"/>
              <a:t>125</a:t>
            </a:r>
          </a:p>
          <a:p>
            <a:pPr algn="ctr"/>
            <a:endParaRPr lang="ru-RU" dirty="0">
              <a:solidFill>
                <a:schemeClr val="tx1"/>
              </a:solidFill>
            </a:endParaRPr>
          </a:p>
        </p:txBody>
      </p:sp>
      <p:sp>
        <p:nvSpPr>
          <p:cNvPr id="7" name="Багетная рамка 6"/>
          <p:cNvSpPr/>
          <p:nvPr/>
        </p:nvSpPr>
        <p:spPr>
          <a:xfrm>
            <a:off x="2786050" y="2000240"/>
            <a:ext cx="3571900" cy="2143140"/>
          </a:xfrm>
          <a:prstGeom prst="bevel">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ru-RU" sz="11500" b="1" dirty="0" smtClean="0">
                <a:solidFill>
                  <a:srgbClr val="00B0F0"/>
                </a:solidFill>
              </a:rPr>
              <a:t>ОГЭ</a:t>
            </a:r>
            <a:endParaRPr lang="ru-RU" sz="11500" b="1" dirty="0">
              <a:solidFill>
                <a:srgbClr val="00B0F0"/>
              </a:solidFill>
            </a:endParaRPr>
          </a:p>
        </p:txBody>
      </p:sp>
      <p:sp>
        <p:nvSpPr>
          <p:cNvPr id="10" name="Рамка 9"/>
          <p:cNvSpPr/>
          <p:nvPr/>
        </p:nvSpPr>
        <p:spPr>
          <a:xfrm>
            <a:off x="214282" y="214290"/>
            <a:ext cx="8786874" cy="1500198"/>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schemeClr val="tx1"/>
              </a:solidFill>
            </a:endParaRPr>
          </a:p>
          <a:p>
            <a:pPr algn="ctr"/>
            <a:r>
              <a:rPr lang="ru-RU" b="1" dirty="0" smtClean="0">
                <a:solidFill>
                  <a:schemeClr val="tx1"/>
                </a:solidFill>
              </a:rPr>
              <a:t>Ему </a:t>
            </a:r>
            <a:r>
              <a:rPr lang="ru-RU" b="1" dirty="0" smtClean="0">
                <a:solidFill>
                  <a:schemeClr val="tx1"/>
                </a:solidFill>
              </a:rPr>
              <a:t>показалось,(1) что это не он шагает по дождю с большой тяжёлой виолончелью,(2) что это кто-то другой. И этот другой не имеет никакого отношения к неприступному зданию музыкального училища,(3) к его таинственной жизни,(4) к ярким окнам,(5) у которых свои разные голоса.</a:t>
            </a:r>
          </a:p>
          <a:p>
            <a:pPr algn="ctr"/>
            <a:endParaRPr lang="ru-RU" dirty="0">
              <a:solidFill>
                <a:schemeClr val="tx1"/>
              </a:solidFill>
            </a:endParaRPr>
          </a:p>
        </p:txBody>
      </p:sp>
      <p:sp>
        <p:nvSpPr>
          <p:cNvPr id="11" name="Рамка 10"/>
          <p:cNvSpPr/>
          <p:nvPr/>
        </p:nvSpPr>
        <p:spPr>
          <a:xfrm>
            <a:off x="285720" y="4643446"/>
            <a:ext cx="8643998" cy="1857388"/>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b="1" dirty="0" smtClean="0">
              <a:solidFill>
                <a:schemeClr val="tx1"/>
              </a:solidFill>
            </a:endParaRPr>
          </a:p>
          <a:p>
            <a:r>
              <a:rPr lang="ru-RU" b="1" dirty="0" smtClean="0">
                <a:solidFill>
                  <a:schemeClr val="tx1"/>
                </a:solidFill>
              </a:rPr>
              <a:t>В </a:t>
            </a:r>
            <a:r>
              <a:rPr lang="ru-RU" b="1" dirty="0" smtClean="0">
                <a:solidFill>
                  <a:schemeClr val="tx1"/>
                </a:solidFill>
              </a:rPr>
              <a:t>приведённых </a:t>
            </a:r>
            <a:r>
              <a:rPr lang="ru-RU" b="1" dirty="0" smtClean="0">
                <a:solidFill>
                  <a:schemeClr val="tx1"/>
                </a:solidFill>
              </a:rPr>
              <a:t>выше </a:t>
            </a:r>
            <a:r>
              <a:rPr lang="ru-RU" b="1" dirty="0" smtClean="0">
                <a:solidFill>
                  <a:schemeClr val="tx1"/>
                </a:solidFill>
              </a:rPr>
              <a:t>предложениях из прочитанного текста пронумерованы все запятые. Выпишите все цифры, обозначающие запятые между частями сложного предложения, связанными подчинительной связью.</a:t>
            </a:r>
          </a:p>
          <a:p>
            <a:r>
              <a:rPr lang="ru-RU" b="1" i="1" dirty="0" smtClean="0">
                <a:solidFill>
                  <a:schemeClr val="tx1"/>
                </a:solidFill>
              </a:rPr>
              <a:t>Если ответ содержит более двух цифр, указывайте их в порядке возрастания.</a:t>
            </a:r>
            <a:endParaRPr lang="ru-RU" b="1" dirty="0" smtClean="0">
              <a:solidFill>
                <a:schemeClr val="tx1"/>
              </a:solidFill>
            </a:endParaRPr>
          </a:p>
          <a:p>
            <a:pPr algn="ctr"/>
            <a:endParaRPr lang="ru-RU" dirty="0">
              <a:solidFill>
                <a:schemeClr val="tx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mph" presetSubtype="0" fill="hold" grpId="0" nodeType="clickEffect">
                                  <p:stCondLst>
                                    <p:cond delay="0"/>
                                  </p:stCondLst>
                                  <p:childTnLst>
                                    <p:animClr clrSpc="hsl">
                                      <p:cBhvr override="childStyle">
                                        <p:cTn id="12" dur="500" fill="hold"/>
                                        <p:tgtEl>
                                          <p:spTgt spid="4"/>
                                        </p:tgtEl>
                                        <p:attrNameLst>
                                          <p:attrName>style.color</p:attrName>
                                        </p:attrNameLst>
                                      </p:cBhvr>
                                      <p:by>
                                        <p:hsl h="0" s="12549" l="25098"/>
                                      </p:by>
                                    </p:animClr>
                                    <p:animClr clrSpc="hsl">
                                      <p:cBhvr>
                                        <p:cTn id="13" dur="500" fill="hold"/>
                                        <p:tgtEl>
                                          <p:spTgt spid="4"/>
                                        </p:tgtEl>
                                        <p:attrNameLst>
                                          <p:attrName>fillcolor</p:attrName>
                                        </p:attrNameLst>
                                      </p:cBhvr>
                                      <p:by>
                                        <p:hsl h="0" s="12549" l="25098"/>
                                      </p:by>
                                    </p:animClr>
                                    <p:animClr clrSpc="hsl">
                                      <p:cBhvr>
                                        <p:cTn id="14" dur="500" fill="hold"/>
                                        <p:tgtEl>
                                          <p:spTgt spid="4"/>
                                        </p:tgtEl>
                                        <p:attrNameLst>
                                          <p:attrName>stroke.color</p:attrName>
                                        </p:attrNameLst>
                                      </p:cBhvr>
                                      <p:by>
                                        <p:hsl h="0" s="12549" l="25098"/>
                                      </p:by>
                                    </p:animClr>
                                    <p:set>
                                      <p:cBhvr>
                                        <p:cTn id="15"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Рамка 3"/>
          <p:cNvSpPr/>
          <p:nvPr/>
        </p:nvSpPr>
        <p:spPr>
          <a:xfrm>
            <a:off x="285720" y="2571744"/>
            <a:ext cx="2143140" cy="1643074"/>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FF0000"/>
                </a:solidFill>
              </a:rPr>
              <a:t>ответ</a:t>
            </a:r>
            <a:endParaRPr lang="ru-RU" sz="4800" b="1" dirty="0">
              <a:solidFill>
                <a:srgbClr val="FF0000"/>
              </a:solidFill>
            </a:endParaRPr>
          </a:p>
        </p:txBody>
      </p:sp>
      <p:sp>
        <p:nvSpPr>
          <p:cNvPr id="5" name="Рамка 4"/>
          <p:cNvSpPr/>
          <p:nvPr/>
        </p:nvSpPr>
        <p:spPr>
          <a:xfrm>
            <a:off x="6715140" y="2500306"/>
            <a:ext cx="2143140" cy="1643074"/>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b="1" dirty="0" smtClean="0"/>
              <a:t>2357</a:t>
            </a:r>
            <a:endParaRPr lang="ru-RU" sz="6000" b="1" dirty="0">
              <a:solidFill>
                <a:schemeClr val="tx1"/>
              </a:solidFill>
            </a:endParaRPr>
          </a:p>
        </p:txBody>
      </p:sp>
      <p:sp>
        <p:nvSpPr>
          <p:cNvPr id="7" name="Багетная рамка 6"/>
          <p:cNvSpPr/>
          <p:nvPr/>
        </p:nvSpPr>
        <p:spPr>
          <a:xfrm>
            <a:off x="2786050" y="2571744"/>
            <a:ext cx="3571900" cy="1571636"/>
          </a:xfrm>
          <a:prstGeom prst="bevel">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ru-RU" sz="11500" b="1" dirty="0" smtClean="0">
                <a:solidFill>
                  <a:srgbClr val="00B0F0"/>
                </a:solidFill>
              </a:rPr>
              <a:t>ОГЭ</a:t>
            </a:r>
            <a:endParaRPr lang="ru-RU" sz="11500" b="1" dirty="0">
              <a:solidFill>
                <a:srgbClr val="00B0F0"/>
              </a:solidFill>
            </a:endParaRPr>
          </a:p>
        </p:txBody>
      </p:sp>
      <p:sp>
        <p:nvSpPr>
          <p:cNvPr id="10" name="Рамка 9"/>
          <p:cNvSpPr/>
          <p:nvPr/>
        </p:nvSpPr>
        <p:spPr>
          <a:xfrm>
            <a:off x="214282" y="357166"/>
            <a:ext cx="8786874" cy="2000264"/>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rPr>
              <a:t>В приведённых ниже предложениях из прочитанного текста пронумерованы все запятые. Выпишите все цифры, обозначающие запятые между частями сложного предложения, связанными подчинительной связью.</a:t>
            </a:r>
          </a:p>
          <a:p>
            <a:pPr algn="ctr"/>
            <a:endParaRPr lang="ru-RU" dirty="0">
              <a:solidFill>
                <a:schemeClr val="tx1"/>
              </a:solidFill>
            </a:endParaRPr>
          </a:p>
        </p:txBody>
      </p:sp>
      <p:sp>
        <p:nvSpPr>
          <p:cNvPr id="11" name="Рамка 10"/>
          <p:cNvSpPr/>
          <p:nvPr/>
        </p:nvSpPr>
        <p:spPr>
          <a:xfrm>
            <a:off x="285720" y="4429132"/>
            <a:ext cx="8643998" cy="2214578"/>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smtClean="0">
              <a:solidFill>
                <a:schemeClr val="tx1"/>
              </a:solidFill>
            </a:endParaRPr>
          </a:p>
          <a:p>
            <a:r>
              <a:rPr lang="ru-RU" sz="2000" b="1" dirty="0" smtClean="0">
                <a:solidFill>
                  <a:schemeClr val="tx1"/>
                </a:solidFill>
              </a:rPr>
              <a:t>Прошло </a:t>
            </a:r>
            <a:r>
              <a:rPr lang="ru-RU" sz="2000" b="1" dirty="0" smtClean="0">
                <a:solidFill>
                  <a:schemeClr val="tx1"/>
                </a:solidFill>
              </a:rPr>
              <a:t>много лет,(1) и Дина мало что помнит из того времени. Но то,(2) что помнит,(3) делается с годами всё ясней,(4) и иногда ей кажется,(5) что скоро она сможет различить,(6) расслышать те слова,(7) которые шептал её прадед.</a:t>
            </a:r>
          </a:p>
          <a:p>
            <a:pPr algn="ctr"/>
            <a:endParaRPr lang="ru-RU" dirty="0">
              <a:solidFill>
                <a:schemeClr val="tx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mph" presetSubtype="0" fill="hold" grpId="0" nodeType="clickEffect">
                                  <p:stCondLst>
                                    <p:cond delay="0"/>
                                  </p:stCondLst>
                                  <p:childTnLst>
                                    <p:animClr clrSpc="hsl">
                                      <p:cBhvr override="childStyle">
                                        <p:cTn id="12" dur="500" fill="hold"/>
                                        <p:tgtEl>
                                          <p:spTgt spid="4"/>
                                        </p:tgtEl>
                                        <p:attrNameLst>
                                          <p:attrName>style.color</p:attrName>
                                        </p:attrNameLst>
                                      </p:cBhvr>
                                      <p:by>
                                        <p:hsl h="0" s="12549" l="25098"/>
                                      </p:by>
                                    </p:animClr>
                                    <p:animClr clrSpc="hsl">
                                      <p:cBhvr>
                                        <p:cTn id="13" dur="500" fill="hold"/>
                                        <p:tgtEl>
                                          <p:spTgt spid="4"/>
                                        </p:tgtEl>
                                        <p:attrNameLst>
                                          <p:attrName>fillcolor</p:attrName>
                                        </p:attrNameLst>
                                      </p:cBhvr>
                                      <p:by>
                                        <p:hsl h="0" s="12549" l="25098"/>
                                      </p:by>
                                    </p:animClr>
                                    <p:animClr clrSpc="hsl">
                                      <p:cBhvr>
                                        <p:cTn id="14" dur="500" fill="hold"/>
                                        <p:tgtEl>
                                          <p:spTgt spid="4"/>
                                        </p:tgtEl>
                                        <p:attrNameLst>
                                          <p:attrName>stroke.color</p:attrName>
                                        </p:attrNameLst>
                                      </p:cBhvr>
                                      <p:by>
                                        <p:hsl h="0" s="12549" l="25098"/>
                                      </p:by>
                                    </p:animClr>
                                    <p:set>
                                      <p:cBhvr>
                                        <p:cTn id="15"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Documents and Settings\муртаза\Мои документы\Downloads\orig.gif"/>
          <p:cNvPicPr>
            <a:picLocks noChangeAspect="1" noChangeArrowheads="1" noCrop="1"/>
          </p:cNvPicPr>
          <p:nvPr/>
        </p:nvPicPr>
        <p:blipFill>
          <a:blip r:embed="rId2"/>
          <a:srcRect/>
          <a:stretch>
            <a:fillRect/>
          </a:stretch>
        </p:blipFill>
        <p:spPr bwMode="auto">
          <a:xfrm>
            <a:off x="2143108" y="214290"/>
            <a:ext cx="4762500" cy="4286250"/>
          </a:xfrm>
          <a:prstGeom prst="rect">
            <a:avLst/>
          </a:prstGeom>
          <a:noFill/>
        </p:spPr>
      </p:pic>
      <p:pic>
        <p:nvPicPr>
          <p:cNvPr id="1028" name="Picture 4" descr="D:\Documents and Settings\муртаза\Мои документы\2018 конец\download (3).gif"/>
          <p:cNvPicPr>
            <a:picLocks noChangeAspect="1" noChangeArrowheads="1" noCrop="1"/>
          </p:cNvPicPr>
          <p:nvPr/>
        </p:nvPicPr>
        <p:blipFill>
          <a:blip r:embed="rId3"/>
          <a:srcRect/>
          <a:stretch>
            <a:fillRect/>
          </a:stretch>
        </p:blipFill>
        <p:spPr bwMode="auto">
          <a:xfrm>
            <a:off x="1714480" y="4357694"/>
            <a:ext cx="5715000" cy="1428750"/>
          </a:xfrm>
          <a:prstGeom prst="rect">
            <a:avLst/>
          </a:prstGeom>
          <a:noFill/>
        </p:spPr>
      </p:pic>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Рамка 3"/>
          <p:cNvSpPr/>
          <p:nvPr/>
        </p:nvSpPr>
        <p:spPr>
          <a:xfrm>
            <a:off x="285720" y="2571744"/>
            <a:ext cx="2143140" cy="1643074"/>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FF0000"/>
                </a:solidFill>
              </a:rPr>
              <a:t>ответ</a:t>
            </a:r>
            <a:endParaRPr lang="ru-RU" sz="4800" b="1" dirty="0">
              <a:solidFill>
                <a:srgbClr val="FF0000"/>
              </a:solidFill>
            </a:endParaRPr>
          </a:p>
        </p:txBody>
      </p:sp>
      <p:sp>
        <p:nvSpPr>
          <p:cNvPr id="5" name="Рамка 4"/>
          <p:cNvSpPr/>
          <p:nvPr/>
        </p:nvSpPr>
        <p:spPr>
          <a:xfrm>
            <a:off x="6715140" y="2500306"/>
            <a:ext cx="2143140" cy="1643074"/>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00" b="1" dirty="0" smtClean="0"/>
              <a:t>27</a:t>
            </a:r>
            <a:endParaRPr lang="ru-RU" sz="9600" b="1" dirty="0">
              <a:solidFill>
                <a:schemeClr val="tx1"/>
              </a:solidFill>
            </a:endParaRPr>
          </a:p>
        </p:txBody>
      </p:sp>
      <p:sp>
        <p:nvSpPr>
          <p:cNvPr id="7" name="Багетная рамка 6"/>
          <p:cNvSpPr/>
          <p:nvPr/>
        </p:nvSpPr>
        <p:spPr>
          <a:xfrm>
            <a:off x="2786050" y="2571744"/>
            <a:ext cx="3571900" cy="1571636"/>
          </a:xfrm>
          <a:prstGeom prst="bevel">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ru-RU" sz="11500" b="1" dirty="0" smtClean="0">
                <a:solidFill>
                  <a:srgbClr val="00B0F0"/>
                </a:solidFill>
              </a:rPr>
              <a:t>ОГЭ</a:t>
            </a:r>
            <a:endParaRPr lang="ru-RU" sz="11500" b="1" dirty="0">
              <a:solidFill>
                <a:srgbClr val="00B0F0"/>
              </a:solidFill>
            </a:endParaRPr>
          </a:p>
        </p:txBody>
      </p:sp>
      <p:sp>
        <p:nvSpPr>
          <p:cNvPr id="10" name="Рамка 9"/>
          <p:cNvSpPr/>
          <p:nvPr/>
        </p:nvSpPr>
        <p:spPr>
          <a:xfrm>
            <a:off x="214282" y="357166"/>
            <a:ext cx="8786874" cy="2000264"/>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schemeClr val="tx1"/>
              </a:solidFill>
            </a:endParaRPr>
          </a:p>
          <a:p>
            <a:pPr algn="ctr"/>
            <a:r>
              <a:rPr lang="ru-RU" b="1" dirty="0" smtClean="0">
                <a:solidFill>
                  <a:schemeClr val="tx1"/>
                </a:solidFill>
              </a:rPr>
              <a:t>Пешеходов </a:t>
            </a:r>
            <a:r>
              <a:rPr lang="ru-RU" b="1" dirty="0" smtClean="0">
                <a:solidFill>
                  <a:schemeClr val="tx1"/>
                </a:solidFill>
              </a:rPr>
              <a:t>не задерживается среди взрослых, (1) его лучшие приятели и слушатели – ребятня. Эти засыпают вопросами,(2) на которые он отвечает с великой охотой. Более того,(3) он ждёт этих вопросов и, (4) отвечая на них,(5) испытывает удивительное чувство, (6) знакомое лишь засыхающему дереву, (7) когда на его узловатой мёртвой ветке неожиданно зазеленеет листок.</a:t>
            </a:r>
          </a:p>
          <a:p>
            <a:pPr algn="ctr"/>
            <a:endParaRPr lang="ru-RU" dirty="0">
              <a:solidFill>
                <a:schemeClr val="tx1"/>
              </a:solidFill>
            </a:endParaRPr>
          </a:p>
        </p:txBody>
      </p:sp>
      <p:sp>
        <p:nvSpPr>
          <p:cNvPr id="11" name="Рамка 10"/>
          <p:cNvSpPr/>
          <p:nvPr/>
        </p:nvSpPr>
        <p:spPr>
          <a:xfrm>
            <a:off x="285720" y="4429132"/>
            <a:ext cx="8643998" cy="2214578"/>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В приведённых </a:t>
            </a:r>
            <a:r>
              <a:rPr lang="ru-RU" b="1" dirty="0" smtClean="0">
                <a:solidFill>
                  <a:schemeClr val="tx1"/>
                </a:solidFill>
              </a:rPr>
              <a:t>выше </a:t>
            </a:r>
            <a:r>
              <a:rPr lang="ru-RU" b="1" dirty="0" smtClean="0">
                <a:solidFill>
                  <a:schemeClr val="tx1"/>
                </a:solidFill>
              </a:rPr>
              <a:t>предложениях из прочитанного текста пронумерованы все запятые. Выпишите все цифры, обозначающие запятые между частями сложного предложения, связанными подчинительной связью.</a:t>
            </a:r>
          </a:p>
          <a:p>
            <a:pPr algn="ctr"/>
            <a:r>
              <a:rPr lang="ru-RU" b="1" i="1" dirty="0" smtClean="0">
                <a:solidFill>
                  <a:schemeClr val="tx1"/>
                </a:solidFill>
              </a:rPr>
              <a:t>Если ответ содержит более двух цифр, указывайте их в порядке возрастания.</a:t>
            </a:r>
            <a:endParaRPr lang="ru-RU" b="1" dirty="0" smtClean="0">
              <a:solidFill>
                <a:schemeClr val="tx1"/>
              </a:solidFill>
            </a:endParaRPr>
          </a:p>
          <a:p>
            <a:pPr algn="ctr"/>
            <a:endParaRPr lang="ru-RU" dirty="0">
              <a:solidFill>
                <a:schemeClr val="tx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mph" presetSubtype="0" fill="hold" grpId="0" nodeType="clickEffect">
                                  <p:stCondLst>
                                    <p:cond delay="0"/>
                                  </p:stCondLst>
                                  <p:childTnLst>
                                    <p:animClr clrSpc="hsl">
                                      <p:cBhvr override="childStyle">
                                        <p:cTn id="12" dur="500" fill="hold"/>
                                        <p:tgtEl>
                                          <p:spTgt spid="4"/>
                                        </p:tgtEl>
                                        <p:attrNameLst>
                                          <p:attrName>style.color</p:attrName>
                                        </p:attrNameLst>
                                      </p:cBhvr>
                                      <p:by>
                                        <p:hsl h="0" s="12549" l="25098"/>
                                      </p:by>
                                    </p:animClr>
                                    <p:animClr clrSpc="hsl">
                                      <p:cBhvr>
                                        <p:cTn id="13" dur="500" fill="hold"/>
                                        <p:tgtEl>
                                          <p:spTgt spid="4"/>
                                        </p:tgtEl>
                                        <p:attrNameLst>
                                          <p:attrName>fillcolor</p:attrName>
                                        </p:attrNameLst>
                                      </p:cBhvr>
                                      <p:by>
                                        <p:hsl h="0" s="12549" l="25098"/>
                                      </p:by>
                                    </p:animClr>
                                    <p:animClr clrSpc="hsl">
                                      <p:cBhvr>
                                        <p:cTn id="14" dur="500" fill="hold"/>
                                        <p:tgtEl>
                                          <p:spTgt spid="4"/>
                                        </p:tgtEl>
                                        <p:attrNameLst>
                                          <p:attrName>stroke.color</p:attrName>
                                        </p:attrNameLst>
                                      </p:cBhvr>
                                      <p:by>
                                        <p:hsl h="0" s="12549" l="25098"/>
                                      </p:by>
                                    </p:animClr>
                                    <p:set>
                                      <p:cBhvr>
                                        <p:cTn id="15"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Рамка 3"/>
          <p:cNvSpPr/>
          <p:nvPr/>
        </p:nvSpPr>
        <p:spPr>
          <a:xfrm>
            <a:off x="285720" y="2571744"/>
            <a:ext cx="2143140" cy="1643074"/>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FF0000"/>
                </a:solidFill>
              </a:rPr>
              <a:t>ответ</a:t>
            </a:r>
            <a:endParaRPr lang="ru-RU" sz="4800" b="1" dirty="0">
              <a:solidFill>
                <a:srgbClr val="FF0000"/>
              </a:solidFill>
            </a:endParaRPr>
          </a:p>
        </p:txBody>
      </p:sp>
      <p:sp>
        <p:nvSpPr>
          <p:cNvPr id="5" name="Рамка 4"/>
          <p:cNvSpPr/>
          <p:nvPr/>
        </p:nvSpPr>
        <p:spPr>
          <a:xfrm>
            <a:off x="6715140" y="2500306"/>
            <a:ext cx="2143140" cy="1643074"/>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b="1" dirty="0" smtClean="0"/>
              <a:t>3456</a:t>
            </a:r>
            <a:endParaRPr lang="ru-RU" sz="5400" b="1" dirty="0">
              <a:solidFill>
                <a:schemeClr val="tx1"/>
              </a:solidFill>
            </a:endParaRPr>
          </a:p>
        </p:txBody>
      </p:sp>
      <p:sp>
        <p:nvSpPr>
          <p:cNvPr id="7" name="Багетная рамка 6"/>
          <p:cNvSpPr/>
          <p:nvPr/>
        </p:nvSpPr>
        <p:spPr>
          <a:xfrm>
            <a:off x="2786050" y="2571744"/>
            <a:ext cx="3571900" cy="1571636"/>
          </a:xfrm>
          <a:prstGeom prst="bevel">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ru-RU" sz="11500" b="1" dirty="0" smtClean="0">
                <a:solidFill>
                  <a:srgbClr val="00B0F0"/>
                </a:solidFill>
              </a:rPr>
              <a:t>ОГЭ</a:t>
            </a:r>
            <a:endParaRPr lang="ru-RU" sz="11500" b="1" dirty="0">
              <a:solidFill>
                <a:srgbClr val="00B0F0"/>
              </a:solidFill>
            </a:endParaRPr>
          </a:p>
        </p:txBody>
      </p:sp>
      <p:sp>
        <p:nvSpPr>
          <p:cNvPr id="10" name="Рамка 9"/>
          <p:cNvSpPr/>
          <p:nvPr/>
        </p:nvSpPr>
        <p:spPr>
          <a:xfrm>
            <a:off x="214282" y="357166"/>
            <a:ext cx="8786874" cy="2000264"/>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err="1" smtClean="0">
                <a:solidFill>
                  <a:schemeClr val="tx1"/>
                </a:solidFill>
              </a:rPr>
              <a:t>Урс</a:t>
            </a:r>
            <a:r>
              <a:rPr lang="ru-RU" sz="2000" b="1" dirty="0" smtClean="0">
                <a:solidFill>
                  <a:schemeClr val="tx1"/>
                </a:solidFill>
              </a:rPr>
              <a:t>,(1) конечно,(2) не понимал,(3) о чём говорит Кэт: собака,(4) с которой никто никогда не разговаривал,(5) не понимает слов. Но он чувствовал в голосе длинноногой девчонки то,(6) чего ему недоставало. Он понимал не слова,(7) а голос.</a:t>
            </a:r>
          </a:p>
          <a:p>
            <a:pPr algn="ctr"/>
            <a:endParaRPr lang="ru-RU" dirty="0">
              <a:solidFill>
                <a:schemeClr val="tx1"/>
              </a:solidFill>
            </a:endParaRPr>
          </a:p>
        </p:txBody>
      </p:sp>
      <p:sp>
        <p:nvSpPr>
          <p:cNvPr id="11" name="Рамка 10"/>
          <p:cNvSpPr/>
          <p:nvPr/>
        </p:nvSpPr>
        <p:spPr>
          <a:xfrm>
            <a:off x="285720" y="4429132"/>
            <a:ext cx="8643998" cy="2214578"/>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schemeClr val="tx1"/>
              </a:solidFill>
            </a:endParaRPr>
          </a:p>
          <a:p>
            <a:pPr algn="ctr"/>
            <a:r>
              <a:rPr lang="ru-RU" b="1" dirty="0" smtClean="0">
                <a:solidFill>
                  <a:schemeClr val="tx1"/>
                </a:solidFill>
              </a:rPr>
              <a:t>В </a:t>
            </a:r>
            <a:r>
              <a:rPr lang="ru-RU" b="1" dirty="0" smtClean="0">
                <a:solidFill>
                  <a:schemeClr val="tx1"/>
                </a:solidFill>
              </a:rPr>
              <a:t>приведённых </a:t>
            </a:r>
            <a:r>
              <a:rPr lang="ru-RU" b="1" dirty="0" smtClean="0">
                <a:solidFill>
                  <a:schemeClr val="tx1"/>
                </a:solidFill>
              </a:rPr>
              <a:t>выше </a:t>
            </a:r>
            <a:r>
              <a:rPr lang="ru-RU" b="1" dirty="0" smtClean="0">
                <a:solidFill>
                  <a:schemeClr val="tx1"/>
                </a:solidFill>
              </a:rPr>
              <a:t>предложениях из прочитанного текста пронумерованы все запятые. Выпишите все цифры, обозначающие запятые между частями сложного предложения, связанными подчинительной связью.</a:t>
            </a:r>
          </a:p>
          <a:p>
            <a:pPr algn="ctr"/>
            <a:r>
              <a:rPr lang="ru-RU" b="1" i="1" dirty="0" smtClean="0">
                <a:solidFill>
                  <a:schemeClr val="tx1"/>
                </a:solidFill>
              </a:rPr>
              <a:t>Если ответ содержит более двух цифр, указывайте их в порядке возрастания.</a:t>
            </a:r>
            <a:endParaRPr lang="ru-RU" b="1" dirty="0" smtClean="0">
              <a:solidFill>
                <a:schemeClr val="tx1"/>
              </a:solidFill>
            </a:endParaRPr>
          </a:p>
          <a:p>
            <a:pPr algn="ctr"/>
            <a:endParaRPr lang="ru-RU" dirty="0">
              <a:solidFill>
                <a:schemeClr val="tx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mph" presetSubtype="0" fill="hold" grpId="0" nodeType="clickEffect">
                                  <p:stCondLst>
                                    <p:cond delay="0"/>
                                  </p:stCondLst>
                                  <p:childTnLst>
                                    <p:animClr clrSpc="hsl">
                                      <p:cBhvr override="childStyle">
                                        <p:cTn id="12" dur="500" fill="hold"/>
                                        <p:tgtEl>
                                          <p:spTgt spid="4"/>
                                        </p:tgtEl>
                                        <p:attrNameLst>
                                          <p:attrName>style.color</p:attrName>
                                        </p:attrNameLst>
                                      </p:cBhvr>
                                      <p:by>
                                        <p:hsl h="0" s="12549" l="25098"/>
                                      </p:by>
                                    </p:animClr>
                                    <p:animClr clrSpc="hsl">
                                      <p:cBhvr>
                                        <p:cTn id="13" dur="500" fill="hold"/>
                                        <p:tgtEl>
                                          <p:spTgt spid="4"/>
                                        </p:tgtEl>
                                        <p:attrNameLst>
                                          <p:attrName>fillcolor</p:attrName>
                                        </p:attrNameLst>
                                      </p:cBhvr>
                                      <p:by>
                                        <p:hsl h="0" s="12549" l="25098"/>
                                      </p:by>
                                    </p:animClr>
                                    <p:animClr clrSpc="hsl">
                                      <p:cBhvr>
                                        <p:cTn id="14" dur="500" fill="hold"/>
                                        <p:tgtEl>
                                          <p:spTgt spid="4"/>
                                        </p:tgtEl>
                                        <p:attrNameLst>
                                          <p:attrName>stroke.color</p:attrName>
                                        </p:attrNameLst>
                                      </p:cBhvr>
                                      <p:by>
                                        <p:hsl h="0" s="12549" l="25098"/>
                                      </p:by>
                                    </p:animClr>
                                    <p:set>
                                      <p:cBhvr>
                                        <p:cTn id="15"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Рамка 3"/>
          <p:cNvSpPr/>
          <p:nvPr/>
        </p:nvSpPr>
        <p:spPr>
          <a:xfrm>
            <a:off x="285720" y="2571744"/>
            <a:ext cx="2143140" cy="1643074"/>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FF0000"/>
                </a:solidFill>
              </a:rPr>
              <a:t>ответ</a:t>
            </a:r>
            <a:endParaRPr lang="ru-RU" sz="4800" b="1" dirty="0">
              <a:solidFill>
                <a:srgbClr val="FF0000"/>
              </a:solidFill>
            </a:endParaRPr>
          </a:p>
        </p:txBody>
      </p:sp>
      <p:sp>
        <p:nvSpPr>
          <p:cNvPr id="5" name="Рамка 4"/>
          <p:cNvSpPr/>
          <p:nvPr/>
        </p:nvSpPr>
        <p:spPr>
          <a:xfrm>
            <a:off x="6715140" y="2500306"/>
            <a:ext cx="2143140" cy="1643074"/>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800" b="1" dirty="0" smtClean="0"/>
              <a:t>24</a:t>
            </a:r>
            <a:endParaRPr lang="ru-RU" sz="8800" b="1" dirty="0">
              <a:solidFill>
                <a:schemeClr val="tx1"/>
              </a:solidFill>
            </a:endParaRPr>
          </a:p>
        </p:txBody>
      </p:sp>
      <p:sp>
        <p:nvSpPr>
          <p:cNvPr id="7" name="Багетная рамка 6"/>
          <p:cNvSpPr/>
          <p:nvPr/>
        </p:nvSpPr>
        <p:spPr>
          <a:xfrm>
            <a:off x="2786050" y="2571744"/>
            <a:ext cx="3571900" cy="1571636"/>
          </a:xfrm>
          <a:prstGeom prst="bevel">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ru-RU" sz="11500" b="1" dirty="0" smtClean="0">
                <a:solidFill>
                  <a:srgbClr val="00B0F0"/>
                </a:solidFill>
              </a:rPr>
              <a:t>ОГЭ</a:t>
            </a:r>
            <a:endParaRPr lang="ru-RU" sz="11500" b="1" dirty="0">
              <a:solidFill>
                <a:srgbClr val="00B0F0"/>
              </a:solidFill>
            </a:endParaRPr>
          </a:p>
        </p:txBody>
      </p:sp>
      <p:sp>
        <p:nvSpPr>
          <p:cNvPr id="10" name="Рамка 9"/>
          <p:cNvSpPr/>
          <p:nvPr/>
        </p:nvSpPr>
        <p:spPr>
          <a:xfrm>
            <a:off x="214282" y="357166"/>
            <a:ext cx="8786874" cy="2000264"/>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Мальчик напряг слух,(1) но услышал лишь вой ветра,(2) который дул из пустоты. Он хотел крикнуть и позвать мать. Ему необходимо было разорвать своё одиночество,(3) такое длинное и бесконечное одиночество,(4) которым он так гордился вчера.</a:t>
            </a:r>
          </a:p>
          <a:p>
            <a:pPr algn="ctr"/>
            <a:endParaRPr lang="ru-RU" dirty="0">
              <a:solidFill>
                <a:schemeClr val="tx1"/>
              </a:solidFill>
            </a:endParaRPr>
          </a:p>
        </p:txBody>
      </p:sp>
      <p:sp>
        <p:nvSpPr>
          <p:cNvPr id="11" name="Рамка 10"/>
          <p:cNvSpPr/>
          <p:nvPr/>
        </p:nvSpPr>
        <p:spPr>
          <a:xfrm>
            <a:off x="285720" y="4429132"/>
            <a:ext cx="8643998" cy="2214578"/>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rPr>
              <a:t>В приведённых </a:t>
            </a:r>
            <a:r>
              <a:rPr lang="ru-RU" sz="2400" b="1" dirty="0" smtClean="0">
                <a:solidFill>
                  <a:schemeClr val="tx1"/>
                </a:solidFill>
              </a:rPr>
              <a:t>выше </a:t>
            </a:r>
            <a:r>
              <a:rPr lang="ru-RU" sz="2400" b="1" dirty="0" smtClean="0">
                <a:solidFill>
                  <a:schemeClr val="tx1"/>
                </a:solidFill>
              </a:rPr>
              <a:t>предложениях из прочитанного текста пронумерованы все запятые. Выпишите все цифры, обозначающие запятые между частями сложного предложения, связанными подчинительной связью.</a:t>
            </a:r>
          </a:p>
          <a:p>
            <a:pPr algn="ctr"/>
            <a:endParaRPr lang="ru-RU" dirty="0">
              <a:solidFill>
                <a:schemeClr val="tx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mph" presetSubtype="0" fill="hold" grpId="0" nodeType="clickEffect">
                                  <p:stCondLst>
                                    <p:cond delay="0"/>
                                  </p:stCondLst>
                                  <p:childTnLst>
                                    <p:animClr clrSpc="hsl">
                                      <p:cBhvr override="childStyle">
                                        <p:cTn id="12" dur="500" fill="hold"/>
                                        <p:tgtEl>
                                          <p:spTgt spid="4"/>
                                        </p:tgtEl>
                                        <p:attrNameLst>
                                          <p:attrName>style.color</p:attrName>
                                        </p:attrNameLst>
                                      </p:cBhvr>
                                      <p:by>
                                        <p:hsl h="0" s="12549" l="25098"/>
                                      </p:by>
                                    </p:animClr>
                                    <p:animClr clrSpc="hsl">
                                      <p:cBhvr>
                                        <p:cTn id="13" dur="500" fill="hold"/>
                                        <p:tgtEl>
                                          <p:spTgt spid="4"/>
                                        </p:tgtEl>
                                        <p:attrNameLst>
                                          <p:attrName>fillcolor</p:attrName>
                                        </p:attrNameLst>
                                      </p:cBhvr>
                                      <p:by>
                                        <p:hsl h="0" s="12549" l="25098"/>
                                      </p:by>
                                    </p:animClr>
                                    <p:animClr clrSpc="hsl">
                                      <p:cBhvr>
                                        <p:cTn id="14" dur="500" fill="hold"/>
                                        <p:tgtEl>
                                          <p:spTgt spid="4"/>
                                        </p:tgtEl>
                                        <p:attrNameLst>
                                          <p:attrName>stroke.color</p:attrName>
                                        </p:attrNameLst>
                                      </p:cBhvr>
                                      <p:by>
                                        <p:hsl h="0" s="12549" l="25098"/>
                                      </p:by>
                                    </p:animClr>
                                    <p:set>
                                      <p:cBhvr>
                                        <p:cTn id="15"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Рамка 3"/>
          <p:cNvSpPr/>
          <p:nvPr/>
        </p:nvSpPr>
        <p:spPr>
          <a:xfrm>
            <a:off x="285720" y="2571744"/>
            <a:ext cx="2143140" cy="1643074"/>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FF0000"/>
                </a:solidFill>
              </a:rPr>
              <a:t>ответ</a:t>
            </a:r>
            <a:endParaRPr lang="ru-RU" sz="4800" b="1" dirty="0">
              <a:solidFill>
                <a:srgbClr val="FF0000"/>
              </a:solidFill>
            </a:endParaRPr>
          </a:p>
        </p:txBody>
      </p:sp>
      <p:sp>
        <p:nvSpPr>
          <p:cNvPr id="5" name="Рамка 4"/>
          <p:cNvSpPr/>
          <p:nvPr/>
        </p:nvSpPr>
        <p:spPr>
          <a:xfrm>
            <a:off x="6715140" y="2500306"/>
            <a:ext cx="2143140" cy="1643074"/>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800" b="1" dirty="0" smtClean="0"/>
              <a:t>25</a:t>
            </a:r>
            <a:endParaRPr lang="ru-RU" sz="8800" b="1" dirty="0">
              <a:solidFill>
                <a:schemeClr val="tx1"/>
              </a:solidFill>
            </a:endParaRPr>
          </a:p>
        </p:txBody>
      </p:sp>
      <p:sp>
        <p:nvSpPr>
          <p:cNvPr id="7" name="Багетная рамка 6"/>
          <p:cNvSpPr/>
          <p:nvPr/>
        </p:nvSpPr>
        <p:spPr>
          <a:xfrm>
            <a:off x="2786050" y="2571744"/>
            <a:ext cx="3571900" cy="1571636"/>
          </a:xfrm>
          <a:prstGeom prst="bevel">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ru-RU" sz="11500" b="1" dirty="0" smtClean="0">
                <a:solidFill>
                  <a:srgbClr val="00B0F0"/>
                </a:solidFill>
              </a:rPr>
              <a:t>ОГЭ</a:t>
            </a:r>
            <a:endParaRPr lang="ru-RU" sz="11500" b="1" dirty="0">
              <a:solidFill>
                <a:srgbClr val="00B0F0"/>
              </a:solidFill>
            </a:endParaRPr>
          </a:p>
        </p:txBody>
      </p:sp>
      <p:sp>
        <p:nvSpPr>
          <p:cNvPr id="10" name="Рамка 9"/>
          <p:cNvSpPr/>
          <p:nvPr/>
        </p:nvSpPr>
        <p:spPr>
          <a:xfrm>
            <a:off x="214282" y="357166"/>
            <a:ext cx="8786874" cy="2000264"/>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t> </a:t>
            </a:r>
          </a:p>
          <a:p>
            <a:pPr algn="ctr"/>
            <a:r>
              <a:rPr lang="ru-RU" sz="2000" b="1" dirty="0" smtClean="0">
                <a:solidFill>
                  <a:schemeClr val="tx1"/>
                </a:solidFill>
              </a:rPr>
              <a:t>Палило солнце,(1) искрилось море,(2) и было тихо-тихо.</a:t>
            </a:r>
          </a:p>
          <a:p>
            <a:pPr algn="ctr"/>
            <a:r>
              <a:rPr lang="ru-RU" sz="2000" b="1" dirty="0" smtClean="0">
                <a:solidFill>
                  <a:schemeClr val="tx1"/>
                </a:solidFill>
              </a:rPr>
              <a:t>– А знаете что,(3) – сказал я,(4) – вы по очереди на один день или на неделю выбирайте себе вожака,(5) и в этот день,(6) что он придумает,(7) то вы и будете делать.</a:t>
            </a:r>
          </a:p>
          <a:p>
            <a:pPr algn="ctr"/>
            <a:r>
              <a:rPr lang="ru-RU" sz="2000" b="1" dirty="0" smtClean="0">
                <a:solidFill>
                  <a:schemeClr val="tx1"/>
                </a:solidFill>
              </a:rPr>
              <a:t> </a:t>
            </a:r>
          </a:p>
          <a:p>
            <a:pPr algn="ctr"/>
            <a:endParaRPr lang="ru-RU" dirty="0">
              <a:solidFill>
                <a:schemeClr val="tx1"/>
              </a:solidFill>
            </a:endParaRPr>
          </a:p>
        </p:txBody>
      </p:sp>
      <p:sp>
        <p:nvSpPr>
          <p:cNvPr id="11" name="Рамка 10"/>
          <p:cNvSpPr/>
          <p:nvPr/>
        </p:nvSpPr>
        <p:spPr>
          <a:xfrm>
            <a:off x="285720" y="4429132"/>
            <a:ext cx="8643998" cy="2214578"/>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В приведённых </a:t>
            </a:r>
            <a:r>
              <a:rPr lang="ru-RU" b="1" dirty="0" smtClean="0">
                <a:solidFill>
                  <a:schemeClr val="tx1"/>
                </a:solidFill>
              </a:rPr>
              <a:t>выше </a:t>
            </a:r>
            <a:r>
              <a:rPr lang="ru-RU" b="1" dirty="0" smtClean="0">
                <a:solidFill>
                  <a:schemeClr val="tx1"/>
                </a:solidFill>
              </a:rPr>
              <a:t>предложениях из прочитанного текста пронумерованы все запятые. Выпишите все цифры, обозначающие запятые между частями сложного предложения, связанными сочинительной связью.</a:t>
            </a:r>
          </a:p>
          <a:p>
            <a:pPr algn="ctr"/>
            <a:r>
              <a:rPr lang="ru-RU" b="1" i="1" dirty="0" smtClean="0">
                <a:solidFill>
                  <a:schemeClr val="tx1"/>
                </a:solidFill>
              </a:rPr>
              <a:t>Если цифр в ответе более двух, выписывайте их в порядке возрастания</a:t>
            </a:r>
            <a:endParaRPr lang="ru-RU" b="1" dirty="0" smtClean="0">
              <a:solidFill>
                <a:schemeClr val="tx1"/>
              </a:solidFill>
            </a:endParaRPr>
          </a:p>
          <a:p>
            <a:pPr algn="ctr"/>
            <a:endParaRPr lang="ru-RU" dirty="0">
              <a:solidFill>
                <a:schemeClr val="tx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mph" presetSubtype="0" fill="hold" grpId="0" nodeType="clickEffect">
                                  <p:stCondLst>
                                    <p:cond delay="0"/>
                                  </p:stCondLst>
                                  <p:childTnLst>
                                    <p:animClr clrSpc="hsl">
                                      <p:cBhvr override="childStyle">
                                        <p:cTn id="12" dur="500" fill="hold"/>
                                        <p:tgtEl>
                                          <p:spTgt spid="4"/>
                                        </p:tgtEl>
                                        <p:attrNameLst>
                                          <p:attrName>style.color</p:attrName>
                                        </p:attrNameLst>
                                      </p:cBhvr>
                                      <p:by>
                                        <p:hsl h="0" s="12549" l="25098"/>
                                      </p:by>
                                    </p:animClr>
                                    <p:animClr clrSpc="hsl">
                                      <p:cBhvr>
                                        <p:cTn id="13" dur="500" fill="hold"/>
                                        <p:tgtEl>
                                          <p:spTgt spid="4"/>
                                        </p:tgtEl>
                                        <p:attrNameLst>
                                          <p:attrName>fillcolor</p:attrName>
                                        </p:attrNameLst>
                                      </p:cBhvr>
                                      <p:by>
                                        <p:hsl h="0" s="12549" l="25098"/>
                                      </p:by>
                                    </p:animClr>
                                    <p:animClr clrSpc="hsl">
                                      <p:cBhvr>
                                        <p:cTn id="14" dur="500" fill="hold"/>
                                        <p:tgtEl>
                                          <p:spTgt spid="4"/>
                                        </p:tgtEl>
                                        <p:attrNameLst>
                                          <p:attrName>stroke.color</p:attrName>
                                        </p:attrNameLst>
                                      </p:cBhvr>
                                      <p:by>
                                        <p:hsl h="0" s="12549" l="25098"/>
                                      </p:by>
                                    </p:animClr>
                                    <p:set>
                                      <p:cBhvr>
                                        <p:cTn id="15"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Рамка 3"/>
          <p:cNvSpPr/>
          <p:nvPr/>
        </p:nvSpPr>
        <p:spPr>
          <a:xfrm>
            <a:off x="285720" y="2571744"/>
            <a:ext cx="2143140" cy="1643074"/>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FF0000"/>
                </a:solidFill>
              </a:rPr>
              <a:t>ответ</a:t>
            </a:r>
            <a:endParaRPr lang="ru-RU" sz="4800" b="1" dirty="0">
              <a:solidFill>
                <a:srgbClr val="FF0000"/>
              </a:solidFill>
            </a:endParaRPr>
          </a:p>
        </p:txBody>
      </p:sp>
      <p:sp>
        <p:nvSpPr>
          <p:cNvPr id="5" name="Рамка 4"/>
          <p:cNvSpPr/>
          <p:nvPr/>
        </p:nvSpPr>
        <p:spPr>
          <a:xfrm>
            <a:off x="6715140" y="2500306"/>
            <a:ext cx="2143140" cy="1643074"/>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0" b="1" dirty="0" smtClean="0"/>
              <a:t>234</a:t>
            </a:r>
          </a:p>
          <a:p>
            <a:pPr algn="ctr"/>
            <a:endParaRPr lang="ru-RU" dirty="0">
              <a:solidFill>
                <a:schemeClr val="tx1"/>
              </a:solidFill>
            </a:endParaRPr>
          </a:p>
        </p:txBody>
      </p:sp>
      <p:sp>
        <p:nvSpPr>
          <p:cNvPr id="7" name="Багетная рамка 6"/>
          <p:cNvSpPr/>
          <p:nvPr/>
        </p:nvSpPr>
        <p:spPr>
          <a:xfrm>
            <a:off x="2786050" y="2571744"/>
            <a:ext cx="3571900" cy="1571636"/>
          </a:xfrm>
          <a:prstGeom prst="bevel">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ru-RU" sz="11500" b="1" dirty="0" smtClean="0">
                <a:solidFill>
                  <a:srgbClr val="00B0F0"/>
                </a:solidFill>
              </a:rPr>
              <a:t>ОГЭ</a:t>
            </a:r>
            <a:endParaRPr lang="ru-RU" sz="11500" b="1" dirty="0">
              <a:solidFill>
                <a:srgbClr val="00B0F0"/>
              </a:solidFill>
            </a:endParaRPr>
          </a:p>
        </p:txBody>
      </p:sp>
      <p:sp>
        <p:nvSpPr>
          <p:cNvPr id="10" name="Рамка 9"/>
          <p:cNvSpPr/>
          <p:nvPr/>
        </p:nvSpPr>
        <p:spPr>
          <a:xfrm>
            <a:off x="214282" y="357166"/>
            <a:ext cx="8786874" cy="2000264"/>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Мальчик посмотрел на лётчика,(1) увидел,(2) что тот улыбается,(3) и замолчал. Ему стало стыдно,(4) что он рассказывает взрослому человеку,(5) да к тому же ещё лётчику,(6) про каких-то облачных слонов и китов.</a:t>
            </a:r>
          </a:p>
          <a:p>
            <a:pPr algn="ctr"/>
            <a:endParaRPr lang="ru-RU" b="1" dirty="0">
              <a:solidFill>
                <a:schemeClr val="tx1"/>
              </a:solidFill>
            </a:endParaRPr>
          </a:p>
        </p:txBody>
      </p:sp>
      <p:sp>
        <p:nvSpPr>
          <p:cNvPr id="11" name="Рамка 10"/>
          <p:cNvSpPr/>
          <p:nvPr/>
        </p:nvSpPr>
        <p:spPr>
          <a:xfrm>
            <a:off x="285720" y="4429132"/>
            <a:ext cx="8643998" cy="2214578"/>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rPr>
              <a:t>В приведённых </a:t>
            </a:r>
            <a:r>
              <a:rPr lang="ru-RU" sz="2400" b="1" dirty="0" smtClean="0">
                <a:solidFill>
                  <a:schemeClr val="tx1"/>
                </a:solidFill>
              </a:rPr>
              <a:t>выше </a:t>
            </a:r>
            <a:r>
              <a:rPr lang="ru-RU" sz="2400" b="1" dirty="0" smtClean="0">
                <a:solidFill>
                  <a:schemeClr val="tx1"/>
                </a:solidFill>
              </a:rPr>
              <a:t>предложениях из прочитанного текста пронумерованы все запятые. Выпишите все цифры, обозначающие запятые между частями сложного предложения, связанными подчинительной связью.</a:t>
            </a:r>
          </a:p>
          <a:p>
            <a:pPr algn="ctr"/>
            <a:endParaRPr lang="ru-RU" dirty="0">
              <a:solidFill>
                <a:schemeClr val="tx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mph" presetSubtype="0" fill="hold" grpId="0" nodeType="clickEffect">
                                  <p:stCondLst>
                                    <p:cond delay="0"/>
                                  </p:stCondLst>
                                  <p:childTnLst>
                                    <p:animClr clrSpc="hsl">
                                      <p:cBhvr override="childStyle">
                                        <p:cTn id="12" dur="500" fill="hold"/>
                                        <p:tgtEl>
                                          <p:spTgt spid="4"/>
                                        </p:tgtEl>
                                        <p:attrNameLst>
                                          <p:attrName>style.color</p:attrName>
                                        </p:attrNameLst>
                                      </p:cBhvr>
                                      <p:by>
                                        <p:hsl h="0" s="12549" l="25098"/>
                                      </p:by>
                                    </p:animClr>
                                    <p:animClr clrSpc="hsl">
                                      <p:cBhvr>
                                        <p:cTn id="13" dur="500" fill="hold"/>
                                        <p:tgtEl>
                                          <p:spTgt spid="4"/>
                                        </p:tgtEl>
                                        <p:attrNameLst>
                                          <p:attrName>fillcolor</p:attrName>
                                        </p:attrNameLst>
                                      </p:cBhvr>
                                      <p:by>
                                        <p:hsl h="0" s="12549" l="25098"/>
                                      </p:by>
                                    </p:animClr>
                                    <p:animClr clrSpc="hsl">
                                      <p:cBhvr>
                                        <p:cTn id="14" dur="500" fill="hold"/>
                                        <p:tgtEl>
                                          <p:spTgt spid="4"/>
                                        </p:tgtEl>
                                        <p:attrNameLst>
                                          <p:attrName>stroke.color</p:attrName>
                                        </p:attrNameLst>
                                      </p:cBhvr>
                                      <p:by>
                                        <p:hsl h="0" s="12549" l="25098"/>
                                      </p:by>
                                    </p:animClr>
                                    <p:set>
                                      <p:cBhvr>
                                        <p:cTn id="15"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Рамка 3"/>
          <p:cNvSpPr/>
          <p:nvPr/>
        </p:nvSpPr>
        <p:spPr>
          <a:xfrm>
            <a:off x="285720" y="2571744"/>
            <a:ext cx="2143140" cy="1643074"/>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FF0000"/>
                </a:solidFill>
              </a:rPr>
              <a:t>ответ</a:t>
            </a:r>
            <a:endParaRPr lang="ru-RU" sz="4800" b="1" dirty="0">
              <a:solidFill>
                <a:srgbClr val="FF0000"/>
              </a:solidFill>
            </a:endParaRPr>
          </a:p>
        </p:txBody>
      </p:sp>
      <p:sp>
        <p:nvSpPr>
          <p:cNvPr id="5" name="Рамка 4"/>
          <p:cNvSpPr/>
          <p:nvPr/>
        </p:nvSpPr>
        <p:spPr>
          <a:xfrm>
            <a:off x="6715140" y="2500306"/>
            <a:ext cx="2143140" cy="1643074"/>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800" b="1" dirty="0" smtClean="0">
                <a:solidFill>
                  <a:schemeClr val="bg1"/>
                </a:solidFill>
              </a:rPr>
              <a:t>45</a:t>
            </a:r>
            <a:endParaRPr lang="ru-RU" sz="8800" b="1" dirty="0">
              <a:solidFill>
                <a:schemeClr val="bg1"/>
              </a:solidFill>
            </a:endParaRPr>
          </a:p>
        </p:txBody>
      </p:sp>
      <p:sp>
        <p:nvSpPr>
          <p:cNvPr id="7" name="Багетная рамка 6"/>
          <p:cNvSpPr/>
          <p:nvPr/>
        </p:nvSpPr>
        <p:spPr>
          <a:xfrm>
            <a:off x="2786050" y="2571744"/>
            <a:ext cx="3571900" cy="1571636"/>
          </a:xfrm>
          <a:prstGeom prst="bevel">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ru-RU" sz="11500" b="1" dirty="0" smtClean="0">
                <a:solidFill>
                  <a:srgbClr val="00B0F0"/>
                </a:solidFill>
              </a:rPr>
              <a:t>ОГЭ</a:t>
            </a:r>
            <a:endParaRPr lang="ru-RU" sz="11500" b="1" dirty="0">
              <a:solidFill>
                <a:srgbClr val="00B0F0"/>
              </a:solidFill>
            </a:endParaRPr>
          </a:p>
        </p:txBody>
      </p:sp>
      <p:sp>
        <p:nvSpPr>
          <p:cNvPr id="10" name="Рамка 9"/>
          <p:cNvSpPr/>
          <p:nvPr/>
        </p:nvSpPr>
        <p:spPr>
          <a:xfrm>
            <a:off x="214282" y="357166"/>
            <a:ext cx="8786874" cy="2000264"/>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rPr>
              <a:t>В приведённых ниже предложениях из прочитанного текста пронумерованы все запятые. Выпишите цифры, обозначающие запятые между частями сложного предложения, связанными подчинительной связью.</a:t>
            </a:r>
          </a:p>
          <a:p>
            <a:pPr algn="ctr"/>
            <a:endParaRPr lang="ru-RU" dirty="0">
              <a:solidFill>
                <a:schemeClr val="tx1"/>
              </a:solidFill>
            </a:endParaRPr>
          </a:p>
        </p:txBody>
      </p:sp>
      <p:sp>
        <p:nvSpPr>
          <p:cNvPr id="11" name="Рамка 10"/>
          <p:cNvSpPr/>
          <p:nvPr/>
        </p:nvSpPr>
        <p:spPr>
          <a:xfrm>
            <a:off x="285720" y="4429132"/>
            <a:ext cx="8643998" cy="2214578"/>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 Тайна это или не тайна,(1) – сказал я,(2) – но на занятия физического кружка можешь не приходить. Если ты будешь работать в зоологическом,(3) математическом и спортивном кружках,(4) то на физику у тебя не останется времени. </a:t>
            </a:r>
            <a:r>
              <a:rPr lang="ru-RU" sz="2000" b="1" dirty="0" err="1" smtClean="0">
                <a:solidFill>
                  <a:schemeClr val="tx1"/>
                </a:solidFill>
              </a:rPr>
              <a:t>Княжин</a:t>
            </a:r>
            <a:r>
              <a:rPr lang="ru-RU" sz="2000" b="1" dirty="0" smtClean="0">
                <a:solidFill>
                  <a:schemeClr val="tx1"/>
                </a:solidFill>
              </a:rPr>
              <a:t> очень расстроился и даже побледнел. Я пожалел,(5) что так резко с ним разговаривал.</a:t>
            </a:r>
          </a:p>
          <a:p>
            <a:pPr algn="ctr"/>
            <a:endParaRPr lang="ru-RU" dirty="0">
              <a:solidFill>
                <a:schemeClr val="tx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mph" presetSubtype="0" fill="hold" grpId="0" nodeType="clickEffect">
                                  <p:stCondLst>
                                    <p:cond delay="0"/>
                                  </p:stCondLst>
                                  <p:childTnLst>
                                    <p:animClr clrSpc="hsl">
                                      <p:cBhvr override="childStyle">
                                        <p:cTn id="12" dur="500" fill="hold"/>
                                        <p:tgtEl>
                                          <p:spTgt spid="4"/>
                                        </p:tgtEl>
                                        <p:attrNameLst>
                                          <p:attrName>style.color</p:attrName>
                                        </p:attrNameLst>
                                      </p:cBhvr>
                                      <p:by>
                                        <p:hsl h="0" s="12549" l="25098"/>
                                      </p:by>
                                    </p:animClr>
                                    <p:animClr clrSpc="hsl">
                                      <p:cBhvr>
                                        <p:cTn id="13" dur="500" fill="hold"/>
                                        <p:tgtEl>
                                          <p:spTgt spid="4"/>
                                        </p:tgtEl>
                                        <p:attrNameLst>
                                          <p:attrName>fillcolor</p:attrName>
                                        </p:attrNameLst>
                                      </p:cBhvr>
                                      <p:by>
                                        <p:hsl h="0" s="12549" l="25098"/>
                                      </p:by>
                                    </p:animClr>
                                    <p:animClr clrSpc="hsl">
                                      <p:cBhvr>
                                        <p:cTn id="14" dur="500" fill="hold"/>
                                        <p:tgtEl>
                                          <p:spTgt spid="4"/>
                                        </p:tgtEl>
                                        <p:attrNameLst>
                                          <p:attrName>stroke.color</p:attrName>
                                        </p:attrNameLst>
                                      </p:cBhvr>
                                      <p:by>
                                        <p:hsl h="0" s="12549" l="25098"/>
                                      </p:by>
                                    </p:animClr>
                                    <p:set>
                                      <p:cBhvr>
                                        <p:cTn id="15"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Рамка 3"/>
          <p:cNvSpPr/>
          <p:nvPr/>
        </p:nvSpPr>
        <p:spPr>
          <a:xfrm>
            <a:off x="285720" y="2571744"/>
            <a:ext cx="2143140" cy="1643074"/>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FF0000"/>
                </a:solidFill>
              </a:rPr>
              <a:t>ответ</a:t>
            </a:r>
            <a:endParaRPr lang="ru-RU" sz="4800" b="1" dirty="0">
              <a:solidFill>
                <a:srgbClr val="FF0000"/>
              </a:solidFill>
            </a:endParaRPr>
          </a:p>
        </p:txBody>
      </p:sp>
      <p:sp>
        <p:nvSpPr>
          <p:cNvPr id="5" name="Рамка 4"/>
          <p:cNvSpPr/>
          <p:nvPr/>
        </p:nvSpPr>
        <p:spPr>
          <a:xfrm>
            <a:off x="6715140" y="2500306"/>
            <a:ext cx="2143140" cy="1643074"/>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00" b="1" dirty="0" smtClean="0"/>
              <a:t>35</a:t>
            </a:r>
            <a:endParaRPr lang="ru-RU" sz="9600" b="1" dirty="0">
              <a:solidFill>
                <a:schemeClr val="tx1"/>
              </a:solidFill>
            </a:endParaRPr>
          </a:p>
        </p:txBody>
      </p:sp>
      <p:sp>
        <p:nvSpPr>
          <p:cNvPr id="7" name="Багетная рамка 6"/>
          <p:cNvSpPr/>
          <p:nvPr/>
        </p:nvSpPr>
        <p:spPr>
          <a:xfrm>
            <a:off x="2786050" y="2571744"/>
            <a:ext cx="3571900" cy="1571636"/>
          </a:xfrm>
          <a:prstGeom prst="bevel">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ru-RU" sz="11500" b="1" dirty="0" smtClean="0">
                <a:solidFill>
                  <a:srgbClr val="00B0F0"/>
                </a:solidFill>
              </a:rPr>
              <a:t>ОГЭ</a:t>
            </a:r>
            <a:endParaRPr lang="ru-RU" sz="11500" b="1" dirty="0">
              <a:solidFill>
                <a:srgbClr val="00B0F0"/>
              </a:solidFill>
            </a:endParaRPr>
          </a:p>
        </p:txBody>
      </p:sp>
      <p:sp>
        <p:nvSpPr>
          <p:cNvPr id="10" name="Рамка 9"/>
          <p:cNvSpPr/>
          <p:nvPr/>
        </p:nvSpPr>
        <p:spPr>
          <a:xfrm>
            <a:off x="214282" y="357166"/>
            <a:ext cx="8786874" cy="2000264"/>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rPr>
              <a:t>В приведённых ниже предложениях из прочитанного текста пронумерованы все запятые. Выпишите все цифры, обозначающие запятые между частями сложного предложения, связанными подчинительной связью.</a:t>
            </a:r>
          </a:p>
          <a:p>
            <a:pPr algn="ctr"/>
            <a:endParaRPr lang="ru-RU" dirty="0">
              <a:solidFill>
                <a:schemeClr val="tx1"/>
              </a:solidFill>
            </a:endParaRPr>
          </a:p>
        </p:txBody>
      </p:sp>
      <p:sp>
        <p:nvSpPr>
          <p:cNvPr id="11" name="Рамка 10"/>
          <p:cNvSpPr/>
          <p:nvPr/>
        </p:nvSpPr>
        <p:spPr>
          <a:xfrm>
            <a:off x="285720" y="4429132"/>
            <a:ext cx="8643998" cy="2214578"/>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smtClean="0"/>
          </a:p>
          <a:p>
            <a:r>
              <a:rPr lang="ru-RU" b="1" dirty="0" smtClean="0">
                <a:solidFill>
                  <a:schemeClr val="tx1"/>
                </a:solidFill>
              </a:rPr>
              <a:t>Я </a:t>
            </a:r>
            <a:r>
              <a:rPr lang="ru-RU" b="1" dirty="0" smtClean="0">
                <a:solidFill>
                  <a:schemeClr val="tx1"/>
                </a:solidFill>
              </a:rPr>
              <a:t>видел наших детей в глубоком тылу,(1) в тревожной прифронтовой полосе и даже на линии самого фронта. И повсюду я видел у них огромную жажду дела,(2) работы и даже подвига. Фронтовая полоса. Пропуская гурты колхозного скота,(3) который уходит к спокойным пастбищам на восток,(4) к перекрёстку села,(5) машина останавливается.</a:t>
            </a:r>
          </a:p>
          <a:p>
            <a:r>
              <a:rPr lang="ru-RU" b="1" dirty="0" smtClean="0">
                <a:solidFill>
                  <a:schemeClr val="tx1"/>
                </a:solidFill>
              </a:rPr>
              <a:t> </a:t>
            </a:r>
          </a:p>
          <a:p>
            <a:pPr algn="ctr"/>
            <a:endParaRPr lang="ru-RU" dirty="0">
              <a:solidFill>
                <a:schemeClr val="tx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mph" presetSubtype="0" fill="hold" grpId="0" nodeType="clickEffect">
                                  <p:stCondLst>
                                    <p:cond delay="0"/>
                                  </p:stCondLst>
                                  <p:childTnLst>
                                    <p:animClr clrSpc="hsl">
                                      <p:cBhvr override="childStyle">
                                        <p:cTn id="12" dur="500" fill="hold"/>
                                        <p:tgtEl>
                                          <p:spTgt spid="4"/>
                                        </p:tgtEl>
                                        <p:attrNameLst>
                                          <p:attrName>style.color</p:attrName>
                                        </p:attrNameLst>
                                      </p:cBhvr>
                                      <p:by>
                                        <p:hsl h="0" s="12549" l="25098"/>
                                      </p:by>
                                    </p:animClr>
                                    <p:animClr clrSpc="hsl">
                                      <p:cBhvr>
                                        <p:cTn id="13" dur="500" fill="hold"/>
                                        <p:tgtEl>
                                          <p:spTgt spid="4"/>
                                        </p:tgtEl>
                                        <p:attrNameLst>
                                          <p:attrName>fillcolor</p:attrName>
                                        </p:attrNameLst>
                                      </p:cBhvr>
                                      <p:by>
                                        <p:hsl h="0" s="12549" l="25098"/>
                                      </p:by>
                                    </p:animClr>
                                    <p:animClr clrSpc="hsl">
                                      <p:cBhvr>
                                        <p:cTn id="14" dur="500" fill="hold"/>
                                        <p:tgtEl>
                                          <p:spTgt spid="4"/>
                                        </p:tgtEl>
                                        <p:attrNameLst>
                                          <p:attrName>stroke.color</p:attrName>
                                        </p:attrNameLst>
                                      </p:cBhvr>
                                      <p:by>
                                        <p:hsl h="0" s="12549" l="25098"/>
                                      </p:by>
                                    </p:animClr>
                                    <p:set>
                                      <p:cBhvr>
                                        <p:cTn id="15"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TotalTime>
  <Words>1671</Words>
  <Application>Microsoft Office PowerPoint</Application>
  <PresentationFormat>Экран (4:3)</PresentationFormat>
  <Paragraphs>112</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муртаза</dc:creator>
  <cp:lastModifiedBy>муртаза</cp:lastModifiedBy>
  <cp:revision>20</cp:revision>
  <dcterms:created xsi:type="dcterms:W3CDTF">2019-03-23T13:49:34Z</dcterms:created>
  <dcterms:modified xsi:type="dcterms:W3CDTF">2019-03-23T18:33:52Z</dcterms:modified>
</cp:coreProperties>
</file>