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389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062AC-D85C-4830-830F-D7DF4F786105}" type="datetimeFigureOut">
              <a:rPr lang="ru-RU" smtClean="0"/>
              <a:pPr/>
              <a:t>01.04.2019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7B343-D4E7-4367-BE2D-A1C2A4E5DE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062AC-D85C-4830-830F-D7DF4F786105}" type="datetimeFigureOut">
              <a:rPr lang="ru-RU" smtClean="0"/>
              <a:pPr/>
              <a:t>01.04.2019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7B343-D4E7-4367-BE2D-A1C2A4E5DE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062AC-D85C-4830-830F-D7DF4F786105}" type="datetimeFigureOut">
              <a:rPr lang="ru-RU" smtClean="0"/>
              <a:pPr/>
              <a:t>01.04.2019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7B343-D4E7-4367-BE2D-A1C2A4E5DE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062AC-D85C-4830-830F-D7DF4F786105}" type="datetimeFigureOut">
              <a:rPr lang="ru-RU" smtClean="0"/>
              <a:pPr/>
              <a:t>01.04.2019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7B343-D4E7-4367-BE2D-A1C2A4E5DE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062AC-D85C-4830-830F-D7DF4F786105}" type="datetimeFigureOut">
              <a:rPr lang="ru-RU" smtClean="0"/>
              <a:pPr/>
              <a:t>01.04.2019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7B343-D4E7-4367-BE2D-A1C2A4E5DE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062AC-D85C-4830-830F-D7DF4F786105}" type="datetimeFigureOut">
              <a:rPr lang="ru-RU" smtClean="0"/>
              <a:pPr/>
              <a:t>01.04.2019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7B343-D4E7-4367-BE2D-A1C2A4E5DE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062AC-D85C-4830-830F-D7DF4F786105}" type="datetimeFigureOut">
              <a:rPr lang="ru-RU" smtClean="0"/>
              <a:pPr/>
              <a:t>01.04.2019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7B343-D4E7-4367-BE2D-A1C2A4E5DE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062AC-D85C-4830-830F-D7DF4F786105}" type="datetimeFigureOut">
              <a:rPr lang="ru-RU" smtClean="0"/>
              <a:pPr/>
              <a:t>01.04.2019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7B343-D4E7-4367-BE2D-A1C2A4E5DE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062AC-D85C-4830-830F-D7DF4F786105}" type="datetimeFigureOut">
              <a:rPr lang="ru-RU" smtClean="0"/>
              <a:pPr/>
              <a:t>01.04.2019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7B343-D4E7-4367-BE2D-A1C2A4E5DE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062AC-D85C-4830-830F-D7DF4F786105}" type="datetimeFigureOut">
              <a:rPr lang="ru-RU" smtClean="0"/>
              <a:pPr/>
              <a:t>01.04.2019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7B343-D4E7-4367-BE2D-A1C2A4E5DE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062AC-D85C-4830-830F-D7DF4F786105}" type="datetimeFigureOut">
              <a:rPr lang="ru-RU" smtClean="0"/>
              <a:pPr/>
              <a:t>01.04.2019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7B343-D4E7-4367-BE2D-A1C2A4E5DE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7000">
              <a:schemeClr val="accent1">
                <a:tint val="66000"/>
                <a:satMod val="160000"/>
                <a:alpha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1062AC-D85C-4830-830F-D7DF4F786105}" type="datetimeFigureOut">
              <a:rPr lang="ru-RU" smtClean="0"/>
              <a:pPr/>
              <a:t>01.04.2019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67B343-D4E7-4367-BE2D-A1C2A4E5DED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ocuments and Settings\муртаза\Мои документы\Downloads\img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715436" cy="64294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альтернативный процесс 1"/>
          <p:cNvSpPr/>
          <p:nvPr/>
        </p:nvSpPr>
        <p:spPr>
          <a:xfrm>
            <a:off x="214282" y="285728"/>
            <a:ext cx="8643998" cy="1143008"/>
          </a:xfrm>
          <a:prstGeom prst="flowChartAlternateProcess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9.</a:t>
            </a:r>
            <a:r>
              <a:rPr lang="ru-RU" sz="3600" b="1" dirty="0"/>
              <a:t> Выпишите грамматическую основу предложения </a:t>
            </a:r>
            <a:r>
              <a:rPr lang="ru-RU" sz="3600" b="1" dirty="0" smtClean="0"/>
              <a:t>.</a:t>
            </a:r>
            <a:endParaRPr lang="ru-RU" sz="3600" b="1" dirty="0"/>
          </a:p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3429000"/>
            <a:ext cx="8643998" cy="307183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7200" b="1" dirty="0">
                <a:solidFill>
                  <a:srgbClr val="FF0000"/>
                </a:solidFill>
              </a:rPr>
              <a:t>У него не было отца.</a:t>
            </a:r>
          </a:p>
        </p:txBody>
      </p:sp>
      <p:sp>
        <p:nvSpPr>
          <p:cNvPr id="4" name="Двойная стрелка вверх/вниз 3"/>
          <p:cNvSpPr/>
          <p:nvPr/>
        </p:nvSpPr>
        <p:spPr>
          <a:xfrm>
            <a:off x="1714480" y="1500174"/>
            <a:ext cx="5786478" cy="1857388"/>
          </a:xfrm>
          <a:prstGeom prst="upDownArrow">
            <a:avLst>
              <a:gd name="adj1" fmla="val 100000"/>
              <a:gd name="adj2" fmla="val 50000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dirty="0" smtClean="0"/>
              <a:t>       </a:t>
            </a:r>
          </a:p>
          <a:p>
            <a:r>
              <a:rPr lang="ru-RU" sz="6600" b="1" dirty="0"/>
              <a:t> </a:t>
            </a:r>
            <a:r>
              <a:rPr lang="ru-RU" sz="6600" b="1" dirty="0" smtClean="0"/>
              <a:t>       </a:t>
            </a:r>
            <a:r>
              <a:rPr lang="ru-RU" sz="6600" b="1" dirty="0" err="1" smtClean="0"/>
              <a:t>небыло</a:t>
            </a:r>
            <a:endParaRPr lang="ru-RU" sz="6600" b="1" dirty="0"/>
          </a:p>
          <a:p>
            <a:pPr algn="ctr"/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альтернативный процесс 1"/>
          <p:cNvSpPr/>
          <p:nvPr/>
        </p:nvSpPr>
        <p:spPr>
          <a:xfrm>
            <a:off x="214282" y="285728"/>
            <a:ext cx="8643998" cy="1143008"/>
          </a:xfrm>
          <a:prstGeom prst="flowChartAlternateProcess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10.</a:t>
            </a:r>
            <a:r>
              <a:rPr lang="ru-RU" sz="3600" b="1" dirty="0"/>
              <a:t> Выпишите грамматическую основу предложения </a:t>
            </a:r>
            <a:r>
              <a:rPr lang="ru-RU" sz="3600" b="1" dirty="0" smtClean="0"/>
              <a:t>.</a:t>
            </a:r>
            <a:endParaRPr lang="ru-RU" sz="3600" b="1" dirty="0"/>
          </a:p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3429000"/>
            <a:ext cx="8643998" cy="307183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FF0000"/>
                </a:solidFill>
              </a:rPr>
              <a:t>Вокруг </a:t>
            </a:r>
            <a:r>
              <a:rPr lang="ru-RU" sz="6600" b="1" dirty="0">
                <a:solidFill>
                  <a:srgbClr val="FF0000"/>
                </a:solidFill>
              </a:rPr>
              <a:t>пахло </a:t>
            </a:r>
            <a:r>
              <a:rPr lang="ru-RU" sz="6600" b="1" dirty="0" smtClean="0">
                <a:solidFill>
                  <a:srgbClr val="FF0000"/>
                </a:solidFill>
              </a:rPr>
              <a:t>вечерней прохладой</a:t>
            </a:r>
            <a:r>
              <a:rPr lang="ru-RU" sz="6600" b="1" dirty="0">
                <a:solidFill>
                  <a:srgbClr val="FF0000"/>
                </a:solidFill>
              </a:rPr>
              <a:t>. </a:t>
            </a:r>
          </a:p>
        </p:txBody>
      </p:sp>
      <p:sp>
        <p:nvSpPr>
          <p:cNvPr id="4" name="Двойная стрелка вверх/вниз 3"/>
          <p:cNvSpPr/>
          <p:nvPr/>
        </p:nvSpPr>
        <p:spPr>
          <a:xfrm>
            <a:off x="1714480" y="1500174"/>
            <a:ext cx="5786478" cy="1857388"/>
          </a:xfrm>
          <a:prstGeom prst="upDownArrow">
            <a:avLst>
              <a:gd name="adj1" fmla="val 100000"/>
              <a:gd name="adj2" fmla="val 50000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/>
              <a:t>пахло</a:t>
            </a:r>
            <a:endParaRPr lang="ru-RU" sz="3600" b="1" dirty="0"/>
          </a:p>
          <a:p>
            <a:pPr algn="ctr"/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альтернативный процесс 1"/>
          <p:cNvSpPr/>
          <p:nvPr/>
        </p:nvSpPr>
        <p:spPr>
          <a:xfrm>
            <a:off x="214282" y="285728"/>
            <a:ext cx="8643998" cy="1143008"/>
          </a:xfrm>
          <a:prstGeom prst="flowChartAlternateProcess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11.</a:t>
            </a:r>
            <a:r>
              <a:rPr lang="ru-RU" sz="3600" b="1" dirty="0"/>
              <a:t> Выпишите грамматическую основу предложения </a:t>
            </a:r>
            <a:r>
              <a:rPr lang="ru-RU" sz="3600" b="1" dirty="0" smtClean="0"/>
              <a:t>.</a:t>
            </a:r>
            <a:endParaRPr lang="ru-RU" sz="3600" b="1" dirty="0"/>
          </a:p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3429000"/>
            <a:ext cx="8643998" cy="307183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7200" b="1" dirty="0">
                <a:solidFill>
                  <a:srgbClr val="FF0000"/>
                </a:solidFill>
              </a:rPr>
              <a:t>Меня же не было в школе, я болел.</a:t>
            </a:r>
          </a:p>
          <a:p>
            <a:pPr algn="ctr"/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4" name="Двойная стрелка вверх/вниз 3"/>
          <p:cNvSpPr/>
          <p:nvPr/>
        </p:nvSpPr>
        <p:spPr>
          <a:xfrm>
            <a:off x="1714480" y="1500174"/>
            <a:ext cx="5786478" cy="1857388"/>
          </a:xfrm>
          <a:prstGeom prst="upDownArrow">
            <a:avLst>
              <a:gd name="adj1" fmla="val 100000"/>
              <a:gd name="adj2" fmla="val 50000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err="1"/>
              <a:t>небылояболел</a:t>
            </a:r>
            <a:endParaRPr lang="ru-RU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альтернативный процесс 1"/>
          <p:cNvSpPr/>
          <p:nvPr/>
        </p:nvSpPr>
        <p:spPr>
          <a:xfrm>
            <a:off x="214282" y="285728"/>
            <a:ext cx="8643998" cy="1143008"/>
          </a:xfrm>
          <a:prstGeom prst="flowChartAlternateProcess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12.</a:t>
            </a:r>
            <a:r>
              <a:rPr lang="ru-RU" sz="3600" b="1" dirty="0"/>
              <a:t> Выпишите грамматическую основу предложения </a:t>
            </a:r>
            <a:r>
              <a:rPr lang="ru-RU" sz="3600" b="1" dirty="0" smtClean="0"/>
              <a:t>.</a:t>
            </a:r>
            <a:endParaRPr lang="ru-RU" sz="3600" b="1" dirty="0"/>
          </a:p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3429000"/>
            <a:ext cx="8643998" cy="307183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rgbClr val="FF0000"/>
                </a:solidFill>
              </a:rPr>
              <a:t>По щекам </a:t>
            </a:r>
            <a:r>
              <a:rPr lang="ru-RU" sz="5400" b="1" dirty="0" smtClean="0">
                <a:solidFill>
                  <a:srgbClr val="FF0000"/>
                </a:solidFill>
              </a:rPr>
              <a:t>моряков</a:t>
            </a:r>
            <a:r>
              <a:rPr lang="ru-RU" sz="5400" b="1" dirty="0">
                <a:solidFill>
                  <a:srgbClr val="FF0000"/>
                </a:solidFill>
              </a:rPr>
              <a:t>, не раз </a:t>
            </a:r>
            <a:r>
              <a:rPr lang="ru-RU" sz="5400" b="1" dirty="0" smtClean="0">
                <a:solidFill>
                  <a:srgbClr val="FF0000"/>
                </a:solidFill>
              </a:rPr>
              <a:t>смотревших смерти </a:t>
            </a:r>
            <a:r>
              <a:rPr lang="ru-RU" sz="5400" b="1" dirty="0">
                <a:solidFill>
                  <a:srgbClr val="FF0000"/>
                </a:solidFill>
              </a:rPr>
              <a:t>в лицо, текли слёзы.</a:t>
            </a:r>
          </a:p>
        </p:txBody>
      </p:sp>
      <p:sp>
        <p:nvSpPr>
          <p:cNvPr id="4" name="Двойная стрелка вверх/вниз 3"/>
          <p:cNvSpPr/>
          <p:nvPr/>
        </p:nvSpPr>
        <p:spPr>
          <a:xfrm>
            <a:off x="1714480" y="1500174"/>
            <a:ext cx="5786478" cy="1857388"/>
          </a:xfrm>
          <a:prstGeom prst="upDownArrow">
            <a:avLst>
              <a:gd name="adj1" fmla="val 100000"/>
              <a:gd name="adj2" fmla="val 50000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err="1" smtClean="0"/>
              <a:t>слёзытекли</a:t>
            </a:r>
            <a:endParaRPr lang="ru-RU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альтернативный процесс 1"/>
          <p:cNvSpPr/>
          <p:nvPr/>
        </p:nvSpPr>
        <p:spPr>
          <a:xfrm>
            <a:off x="214282" y="285728"/>
            <a:ext cx="8643998" cy="1143008"/>
          </a:xfrm>
          <a:prstGeom prst="flowChartAlternateProcess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13.</a:t>
            </a:r>
            <a:r>
              <a:rPr lang="ru-RU" sz="3600" b="1" dirty="0"/>
              <a:t> Выпишите грамматическую основу предложения </a:t>
            </a:r>
            <a:r>
              <a:rPr lang="ru-RU" sz="3600" b="1" dirty="0" smtClean="0"/>
              <a:t>.</a:t>
            </a:r>
            <a:endParaRPr lang="ru-RU" sz="3600" b="1" dirty="0"/>
          </a:p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3429000"/>
            <a:ext cx="8643998" cy="307183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5400" b="1" dirty="0">
                <a:solidFill>
                  <a:srgbClr val="FF0000"/>
                </a:solidFill>
              </a:rPr>
              <a:t>Из-за этого всем не </a:t>
            </a:r>
            <a:r>
              <a:rPr lang="ru-RU" sz="5400" b="1" dirty="0" smtClean="0">
                <a:solidFill>
                  <a:srgbClr val="FF0000"/>
                </a:solidFill>
              </a:rPr>
              <a:t>верить</a:t>
            </a:r>
            <a:r>
              <a:rPr lang="ru-RU" sz="5400" b="1" dirty="0">
                <a:solidFill>
                  <a:srgbClr val="FF0000"/>
                </a:solidFill>
              </a:rPr>
              <a:t>?</a:t>
            </a:r>
          </a:p>
          <a:p>
            <a:pPr algn="ctr"/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4" name="Двойная стрелка вверх/вниз 3"/>
          <p:cNvSpPr/>
          <p:nvPr/>
        </p:nvSpPr>
        <p:spPr>
          <a:xfrm>
            <a:off x="1714480" y="1500174"/>
            <a:ext cx="5786478" cy="1857388"/>
          </a:xfrm>
          <a:prstGeom prst="upDownArrow">
            <a:avLst>
              <a:gd name="adj1" fmla="val 100000"/>
              <a:gd name="adj2" fmla="val 50000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dirty="0" smtClean="0"/>
              <a:t>         </a:t>
            </a:r>
          </a:p>
          <a:p>
            <a:r>
              <a:rPr lang="ru-RU" sz="3600" dirty="0"/>
              <a:t> </a:t>
            </a:r>
            <a:r>
              <a:rPr lang="ru-RU" sz="3600" dirty="0" smtClean="0"/>
              <a:t>         </a:t>
            </a:r>
            <a:r>
              <a:rPr lang="ru-RU" sz="6600" b="1" dirty="0" err="1" smtClean="0"/>
              <a:t>неверить</a:t>
            </a:r>
            <a:endParaRPr lang="ru-RU" sz="3600" b="1" dirty="0"/>
          </a:p>
          <a:p>
            <a:pPr algn="ctr"/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альтернативный процесс 1"/>
          <p:cNvSpPr/>
          <p:nvPr/>
        </p:nvSpPr>
        <p:spPr>
          <a:xfrm>
            <a:off x="214282" y="285728"/>
            <a:ext cx="8643998" cy="1143008"/>
          </a:xfrm>
          <a:prstGeom prst="flowChartAlternateProcess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14.</a:t>
            </a:r>
            <a:r>
              <a:rPr lang="ru-RU" sz="3600" b="1" dirty="0"/>
              <a:t> Выпишите грамматическую основу предложения </a:t>
            </a:r>
            <a:r>
              <a:rPr lang="ru-RU" sz="3600" b="1" dirty="0" smtClean="0"/>
              <a:t>.</a:t>
            </a:r>
            <a:endParaRPr lang="ru-RU" sz="3600" b="1" dirty="0"/>
          </a:p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3429000"/>
            <a:ext cx="8643998" cy="307183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0" b="1" dirty="0">
                <a:solidFill>
                  <a:srgbClr val="FF0000"/>
                </a:solidFill>
              </a:rPr>
              <a:t>На дворе </a:t>
            </a:r>
            <a:r>
              <a:rPr lang="ru-RU" sz="8000" b="1" dirty="0" smtClean="0">
                <a:solidFill>
                  <a:srgbClr val="FF0000"/>
                </a:solidFill>
              </a:rPr>
              <a:t>светает</a:t>
            </a:r>
            <a:r>
              <a:rPr lang="ru-RU" sz="8000" b="1" dirty="0">
                <a:solidFill>
                  <a:srgbClr val="FF0000"/>
                </a:solidFill>
              </a:rPr>
              <a:t>.</a:t>
            </a:r>
          </a:p>
          <a:p>
            <a:pPr algn="ctr"/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4" name="Двойная стрелка вверх/вниз 3"/>
          <p:cNvSpPr/>
          <p:nvPr/>
        </p:nvSpPr>
        <p:spPr>
          <a:xfrm>
            <a:off x="1714480" y="1500174"/>
            <a:ext cx="5786478" cy="1857388"/>
          </a:xfrm>
          <a:prstGeom prst="upDownArrow">
            <a:avLst>
              <a:gd name="adj1" fmla="val 100000"/>
              <a:gd name="adj2" fmla="val 50000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3600" dirty="0" smtClean="0"/>
          </a:p>
          <a:p>
            <a:r>
              <a:rPr lang="ru-RU" sz="3600" dirty="0"/>
              <a:t> </a:t>
            </a:r>
            <a:r>
              <a:rPr lang="ru-RU" sz="3600" dirty="0" smtClean="0"/>
              <a:t>               </a:t>
            </a:r>
            <a:r>
              <a:rPr lang="ru-RU" sz="6000" b="1" dirty="0" smtClean="0"/>
              <a:t>светает</a:t>
            </a:r>
            <a:endParaRPr lang="ru-RU" sz="3600" b="1" dirty="0"/>
          </a:p>
          <a:p>
            <a:pPr algn="ctr"/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альтернативный процесс 1"/>
          <p:cNvSpPr/>
          <p:nvPr/>
        </p:nvSpPr>
        <p:spPr>
          <a:xfrm>
            <a:off x="214282" y="285728"/>
            <a:ext cx="8643998" cy="1143008"/>
          </a:xfrm>
          <a:prstGeom prst="flowChartAlternateProcess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15.</a:t>
            </a:r>
            <a:r>
              <a:rPr lang="ru-RU" sz="3600" b="1" dirty="0"/>
              <a:t> Выпишите грамматическую основу предложения </a:t>
            </a:r>
            <a:r>
              <a:rPr lang="ru-RU" sz="3600" b="1" dirty="0" smtClean="0"/>
              <a:t>.</a:t>
            </a:r>
            <a:endParaRPr lang="ru-RU" sz="3600" b="1" dirty="0"/>
          </a:p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3429000"/>
            <a:ext cx="8643998" cy="307183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>
                <a:solidFill>
                  <a:srgbClr val="FF0000"/>
                </a:solidFill>
              </a:rPr>
              <a:t>Ему хотелось плакать.</a:t>
            </a:r>
          </a:p>
        </p:txBody>
      </p:sp>
      <p:sp>
        <p:nvSpPr>
          <p:cNvPr id="4" name="Двойная стрелка вверх/вниз 3"/>
          <p:cNvSpPr/>
          <p:nvPr/>
        </p:nvSpPr>
        <p:spPr>
          <a:xfrm>
            <a:off x="1714480" y="1500174"/>
            <a:ext cx="5786478" cy="1857388"/>
          </a:xfrm>
          <a:prstGeom prst="upDownArrow">
            <a:avLst>
              <a:gd name="adj1" fmla="val 100000"/>
              <a:gd name="adj2" fmla="val 50000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3600" dirty="0" smtClean="0"/>
          </a:p>
          <a:p>
            <a:r>
              <a:rPr lang="ru-RU" sz="3600" dirty="0"/>
              <a:t> </a:t>
            </a:r>
            <a:r>
              <a:rPr lang="ru-RU" sz="3600" dirty="0" smtClean="0"/>
              <a:t>     </a:t>
            </a:r>
            <a:r>
              <a:rPr lang="ru-RU" sz="4400" b="1" dirty="0" err="1" smtClean="0"/>
              <a:t>хотелосьплакать</a:t>
            </a:r>
            <a:endParaRPr lang="ru-RU" sz="3600" b="1" dirty="0"/>
          </a:p>
          <a:p>
            <a:pPr algn="ctr"/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D:\Documents and Settings\муртаза\Мои документы\Downloads\844fdc5f4e8ba541cac8410921070e7b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285728"/>
            <a:ext cx="3076575" cy="404812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00034" y="4429132"/>
            <a:ext cx="835824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Надеюсь,что</a:t>
            </a:r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с ОГЭ </a:t>
            </a:r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у нас </a:t>
            </a:r>
            <a:endParaRPr lang="ru-RU" sz="54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проблем </a:t>
            </a:r>
            <a:r>
              <a:rPr lang="ru-RU" sz="5400" b="1" cap="none" spc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не </a:t>
            </a:r>
            <a:r>
              <a:rPr lang="ru-RU" sz="5400" b="1" cap="none" spc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будет.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альтернативный процесс 1"/>
          <p:cNvSpPr/>
          <p:nvPr/>
        </p:nvSpPr>
        <p:spPr>
          <a:xfrm>
            <a:off x="214282" y="285728"/>
            <a:ext cx="8643998" cy="1143008"/>
          </a:xfrm>
          <a:prstGeom prst="flowChartAlternateProcess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/>
              <a:t>1. Выпишите грамматическую основу предложения </a:t>
            </a:r>
            <a:r>
              <a:rPr lang="ru-RU" sz="3600" b="1" dirty="0" smtClean="0"/>
              <a:t>.</a:t>
            </a:r>
            <a:endParaRPr lang="ru-RU" sz="3600" b="1" dirty="0"/>
          </a:p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3429000"/>
            <a:ext cx="8643998" cy="307183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rgbClr val="FF0000"/>
                </a:solidFill>
              </a:rPr>
              <a:t>О душе </a:t>
            </a:r>
            <a:r>
              <a:rPr lang="ru-RU" sz="5400" b="1" dirty="0" smtClean="0">
                <a:solidFill>
                  <a:srgbClr val="FF0000"/>
                </a:solidFill>
              </a:rPr>
              <a:t>теперь </a:t>
            </a:r>
            <a:r>
              <a:rPr lang="ru-RU" sz="5400" b="1" dirty="0">
                <a:solidFill>
                  <a:srgbClr val="FF0000"/>
                </a:solidFill>
              </a:rPr>
              <a:t>не </a:t>
            </a:r>
            <a:r>
              <a:rPr lang="ru-RU" sz="5400" b="1" dirty="0" smtClean="0">
                <a:solidFill>
                  <a:srgbClr val="FF0000"/>
                </a:solidFill>
              </a:rPr>
              <a:t>думают</a:t>
            </a:r>
            <a:r>
              <a:rPr lang="ru-RU" sz="5400" b="1" dirty="0">
                <a:solidFill>
                  <a:srgbClr val="FF0000"/>
                </a:solidFill>
              </a:rPr>
              <a:t>, </a:t>
            </a:r>
            <a:r>
              <a:rPr lang="ru-RU" sz="5400" b="1" dirty="0" smtClean="0">
                <a:solidFill>
                  <a:srgbClr val="FF0000"/>
                </a:solidFill>
              </a:rPr>
              <a:t>только </a:t>
            </a:r>
            <a:r>
              <a:rPr lang="ru-RU" sz="5400" b="1" dirty="0">
                <a:solidFill>
                  <a:srgbClr val="FF0000"/>
                </a:solidFill>
              </a:rPr>
              <a:t>для брюха и живут. </a:t>
            </a:r>
          </a:p>
        </p:txBody>
      </p:sp>
      <p:sp>
        <p:nvSpPr>
          <p:cNvPr id="4" name="Двойная стрелка вверх/вниз 3"/>
          <p:cNvSpPr/>
          <p:nvPr/>
        </p:nvSpPr>
        <p:spPr>
          <a:xfrm>
            <a:off x="1714480" y="1500174"/>
            <a:ext cx="5786478" cy="1857388"/>
          </a:xfrm>
          <a:prstGeom prst="upDownArrow">
            <a:avLst>
              <a:gd name="adj1" fmla="val 100000"/>
              <a:gd name="adj2" fmla="val 50000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/>
              <a:t>живутнедумают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альтернативный процесс 1"/>
          <p:cNvSpPr/>
          <p:nvPr/>
        </p:nvSpPr>
        <p:spPr>
          <a:xfrm>
            <a:off x="214282" y="285728"/>
            <a:ext cx="8643998" cy="1143008"/>
          </a:xfrm>
          <a:prstGeom prst="flowChartAlternateProcess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2.</a:t>
            </a:r>
            <a:r>
              <a:rPr lang="ru-RU" sz="3600" b="1" dirty="0"/>
              <a:t> Выпишите грамматическую основу предложения </a:t>
            </a:r>
            <a:r>
              <a:rPr lang="ru-RU" sz="3600" b="1" dirty="0" smtClean="0"/>
              <a:t>.</a:t>
            </a:r>
            <a:endParaRPr lang="ru-RU" sz="3600" b="1" dirty="0"/>
          </a:p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3429000"/>
            <a:ext cx="8643998" cy="307183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rgbClr val="FF0000"/>
                </a:solidFill>
              </a:rPr>
              <a:t>Три окна на девятом этаже над квартирой </a:t>
            </a:r>
            <a:r>
              <a:rPr lang="ru-RU" sz="5400" b="1" dirty="0" err="1">
                <a:solidFill>
                  <a:srgbClr val="FF0000"/>
                </a:solidFill>
              </a:rPr>
              <a:t>Хлопотовых</a:t>
            </a:r>
            <a:r>
              <a:rPr lang="ru-RU" sz="5400" b="1" dirty="0">
                <a:solidFill>
                  <a:srgbClr val="FF0000"/>
                </a:solidFill>
              </a:rPr>
              <a:t> были неуютно темны.</a:t>
            </a:r>
          </a:p>
          <a:p>
            <a:pPr algn="ctr"/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4" name="Двойная стрелка вверх/вниз 3"/>
          <p:cNvSpPr/>
          <p:nvPr/>
        </p:nvSpPr>
        <p:spPr>
          <a:xfrm>
            <a:off x="1714480" y="1500174"/>
            <a:ext cx="5786478" cy="1857388"/>
          </a:xfrm>
          <a:prstGeom prst="upDownArrow">
            <a:avLst>
              <a:gd name="adj1" fmla="val 100000"/>
              <a:gd name="adj2" fmla="val 50000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 smtClean="0"/>
          </a:p>
          <a:p>
            <a:pPr algn="ctr"/>
            <a:r>
              <a:rPr lang="ru-RU" sz="3600" b="1" dirty="0" err="1" smtClean="0"/>
              <a:t>триокнабылитемны</a:t>
            </a:r>
            <a:endParaRPr lang="ru-RU" sz="3600" b="1" dirty="0"/>
          </a:p>
          <a:p>
            <a:pPr algn="ctr"/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альтернативный процесс 1"/>
          <p:cNvSpPr/>
          <p:nvPr/>
        </p:nvSpPr>
        <p:spPr>
          <a:xfrm>
            <a:off x="214282" y="285728"/>
            <a:ext cx="8643998" cy="1143008"/>
          </a:xfrm>
          <a:prstGeom prst="flowChartAlternateProcess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3.</a:t>
            </a:r>
            <a:r>
              <a:rPr lang="ru-RU" sz="3600" b="1" dirty="0"/>
              <a:t> Выпишите грамматическую основу предложения </a:t>
            </a:r>
            <a:r>
              <a:rPr lang="ru-RU" sz="3600" b="1" dirty="0" smtClean="0"/>
              <a:t>.</a:t>
            </a:r>
            <a:endParaRPr lang="ru-RU" sz="3600" b="1" dirty="0"/>
          </a:p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3429000"/>
            <a:ext cx="8643998" cy="307183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solidFill>
                  <a:srgbClr val="FF0000"/>
                </a:solidFill>
              </a:rPr>
              <a:t>И как-то сразу же </a:t>
            </a:r>
            <a:r>
              <a:rPr lang="ru-RU" sz="6000" b="1" dirty="0" smtClean="0">
                <a:solidFill>
                  <a:srgbClr val="FF0000"/>
                </a:solidFill>
              </a:rPr>
              <a:t>пропали </a:t>
            </a:r>
            <a:r>
              <a:rPr lang="ru-RU" sz="6000" b="1" dirty="0">
                <a:solidFill>
                  <a:srgbClr val="FF0000"/>
                </a:solidFill>
              </a:rPr>
              <a:t>все белые пятна.</a:t>
            </a:r>
          </a:p>
          <a:p>
            <a:pPr algn="ctr"/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4" name="Двойная стрелка вверх/вниз 3"/>
          <p:cNvSpPr/>
          <p:nvPr/>
        </p:nvSpPr>
        <p:spPr>
          <a:xfrm>
            <a:off x="1714480" y="1500174"/>
            <a:ext cx="5786478" cy="1857388"/>
          </a:xfrm>
          <a:prstGeom prst="upDownArrow">
            <a:avLst>
              <a:gd name="adj1" fmla="val 100000"/>
              <a:gd name="adj2" fmla="val 50000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err="1"/>
              <a:t>пропалипятна</a:t>
            </a:r>
            <a:endParaRPr lang="ru-RU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альтернативный процесс 1"/>
          <p:cNvSpPr/>
          <p:nvPr/>
        </p:nvSpPr>
        <p:spPr>
          <a:xfrm>
            <a:off x="214282" y="285728"/>
            <a:ext cx="8643998" cy="1143008"/>
          </a:xfrm>
          <a:prstGeom prst="flowChartAlternateProcess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4.</a:t>
            </a:r>
            <a:r>
              <a:rPr lang="ru-RU" sz="3600" b="1" dirty="0"/>
              <a:t> Выпишите грамматическую основу предложения </a:t>
            </a:r>
            <a:r>
              <a:rPr lang="ru-RU" sz="3600" b="1" dirty="0" smtClean="0"/>
              <a:t>.</a:t>
            </a:r>
            <a:endParaRPr lang="ru-RU" sz="3600" b="1" dirty="0"/>
          </a:p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3429000"/>
            <a:ext cx="8643998" cy="307183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Первый </a:t>
            </a:r>
            <a:r>
              <a:rPr lang="ru-RU" sz="4400" b="1" dirty="0">
                <a:solidFill>
                  <a:srgbClr val="FF0000"/>
                </a:solidFill>
              </a:rPr>
              <a:t>раз </a:t>
            </a:r>
            <a:r>
              <a:rPr lang="ru-RU" sz="4400" b="1" dirty="0" err="1">
                <a:solidFill>
                  <a:srgbClr val="FF0000"/>
                </a:solidFill>
              </a:rPr>
              <a:t>Миху</a:t>
            </a:r>
            <a:r>
              <a:rPr lang="ru-RU" sz="4400" b="1" dirty="0">
                <a:solidFill>
                  <a:srgbClr val="FF0000"/>
                </a:solidFill>
              </a:rPr>
              <a:t> </a:t>
            </a:r>
            <a:r>
              <a:rPr lang="ru-RU" sz="4400" b="1" dirty="0" smtClean="0">
                <a:solidFill>
                  <a:srgbClr val="FF0000"/>
                </a:solidFill>
              </a:rPr>
              <a:t>поколотили </a:t>
            </a:r>
            <a:r>
              <a:rPr lang="ru-RU" sz="4400" b="1" dirty="0">
                <a:solidFill>
                  <a:srgbClr val="FF0000"/>
                </a:solidFill>
              </a:rPr>
              <a:t>уже </a:t>
            </a:r>
            <a:r>
              <a:rPr lang="ru-RU" sz="4400" b="1" dirty="0" smtClean="0">
                <a:solidFill>
                  <a:srgbClr val="FF0000"/>
                </a:solidFill>
              </a:rPr>
              <a:t>первого сентября </a:t>
            </a:r>
            <a:r>
              <a:rPr lang="ru-RU" sz="4400" b="1" dirty="0">
                <a:solidFill>
                  <a:srgbClr val="FF0000"/>
                </a:solidFill>
              </a:rPr>
              <a:t>— </a:t>
            </a:r>
            <a:r>
              <a:rPr lang="ru-RU" sz="4400" b="1" dirty="0" smtClean="0">
                <a:solidFill>
                  <a:srgbClr val="FF0000"/>
                </a:solidFill>
              </a:rPr>
              <a:t>несильно </a:t>
            </a:r>
            <a:r>
              <a:rPr lang="ru-RU" sz="4400" b="1" dirty="0">
                <a:solidFill>
                  <a:srgbClr val="FF0000"/>
                </a:solidFill>
              </a:rPr>
              <a:t>и </a:t>
            </a:r>
            <a:r>
              <a:rPr lang="ru-RU" sz="4400" b="1" dirty="0" smtClean="0">
                <a:solidFill>
                  <a:srgbClr val="FF0000"/>
                </a:solidFill>
              </a:rPr>
              <a:t>назидательно </a:t>
            </a:r>
            <a:r>
              <a:rPr lang="ru-RU" sz="4400" b="1" dirty="0">
                <a:solidFill>
                  <a:srgbClr val="FF0000"/>
                </a:solidFill>
              </a:rPr>
              <a:t>— на </a:t>
            </a:r>
            <a:r>
              <a:rPr lang="ru-RU" sz="4400" b="1" dirty="0" smtClean="0">
                <a:solidFill>
                  <a:srgbClr val="FF0000"/>
                </a:solidFill>
              </a:rPr>
              <a:t>большой перемене</a:t>
            </a:r>
            <a:r>
              <a:rPr lang="ru-RU" sz="44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4" name="Двойная стрелка вверх/вниз 3"/>
          <p:cNvSpPr/>
          <p:nvPr/>
        </p:nvSpPr>
        <p:spPr>
          <a:xfrm>
            <a:off x="1714480" y="1500174"/>
            <a:ext cx="5786478" cy="1857388"/>
          </a:xfrm>
          <a:prstGeom prst="upDownArrow">
            <a:avLst>
              <a:gd name="adj1" fmla="val 100000"/>
              <a:gd name="adj2" fmla="val 50000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 smtClean="0"/>
          </a:p>
          <a:p>
            <a:pPr algn="ctr"/>
            <a:r>
              <a:rPr lang="ru-RU" sz="5400" b="1" dirty="0" smtClean="0"/>
              <a:t>поколотили</a:t>
            </a:r>
            <a:endParaRPr lang="ru-RU" sz="5400" b="1" dirty="0"/>
          </a:p>
          <a:p>
            <a:pPr algn="ctr"/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альтернативный процесс 1"/>
          <p:cNvSpPr/>
          <p:nvPr/>
        </p:nvSpPr>
        <p:spPr>
          <a:xfrm>
            <a:off x="214282" y="285728"/>
            <a:ext cx="8643998" cy="1143008"/>
          </a:xfrm>
          <a:prstGeom prst="flowChartAlternateProcess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5.</a:t>
            </a:r>
            <a:r>
              <a:rPr lang="ru-RU" sz="3600" b="1" dirty="0"/>
              <a:t> Выпишите грамматическую основу предложения </a:t>
            </a:r>
            <a:r>
              <a:rPr lang="ru-RU" sz="3600" b="1" dirty="0" smtClean="0"/>
              <a:t>.</a:t>
            </a:r>
            <a:endParaRPr lang="ru-RU" sz="3600" b="1" dirty="0"/>
          </a:p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3429000"/>
            <a:ext cx="8643998" cy="307183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rgbClr val="FF0000"/>
                </a:solidFill>
              </a:rPr>
              <a:t>Из </a:t>
            </a:r>
            <a:r>
              <a:rPr lang="ru-RU" sz="5400" b="1" dirty="0" smtClean="0">
                <a:solidFill>
                  <a:srgbClr val="FF0000"/>
                </a:solidFill>
              </a:rPr>
              <a:t>тридцати ушедших </a:t>
            </a:r>
            <a:r>
              <a:rPr lang="ru-RU" sz="5400" b="1" dirty="0">
                <a:solidFill>
                  <a:srgbClr val="FF0000"/>
                </a:solidFill>
              </a:rPr>
              <a:t>на фронт </a:t>
            </a:r>
            <a:r>
              <a:rPr lang="ru-RU" sz="5400" b="1" dirty="0" smtClean="0">
                <a:solidFill>
                  <a:srgbClr val="FF0000"/>
                </a:solidFill>
              </a:rPr>
              <a:t>местных мужиков вернулись </a:t>
            </a:r>
            <a:r>
              <a:rPr lang="ru-RU" sz="5400" b="1" dirty="0">
                <a:solidFill>
                  <a:srgbClr val="FF0000"/>
                </a:solidFill>
              </a:rPr>
              <a:t>с войны двое.</a:t>
            </a:r>
          </a:p>
        </p:txBody>
      </p:sp>
      <p:sp>
        <p:nvSpPr>
          <p:cNvPr id="4" name="Двойная стрелка вверх/вниз 3"/>
          <p:cNvSpPr/>
          <p:nvPr/>
        </p:nvSpPr>
        <p:spPr>
          <a:xfrm>
            <a:off x="1714480" y="1500174"/>
            <a:ext cx="5786478" cy="1857388"/>
          </a:xfrm>
          <a:prstGeom prst="upDownArrow">
            <a:avLst>
              <a:gd name="adj1" fmla="val 100000"/>
              <a:gd name="adj2" fmla="val 50000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 smtClean="0"/>
          </a:p>
          <a:p>
            <a:pPr algn="ctr"/>
            <a:endParaRPr lang="ru-RU" sz="2400" b="1" dirty="0" smtClean="0"/>
          </a:p>
          <a:p>
            <a:pPr algn="ctr"/>
            <a:r>
              <a:rPr lang="ru-RU" sz="2400" b="1" dirty="0" err="1" smtClean="0"/>
              <a:t>двоеизтридцатимужиковвернулись</a:t>
            </a:r>
            <a:endParaRPr lang="ru-RU" sz="2400" b="1" dirty="0"/>
          </a:p>
          <a:p>
            <a:pPr algn="ctr"/>
            <a:endParaRPr lang="ru-RU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альтернативный процесс 1"/>
          <p:cNvSpPr/>
          <p:nvPr/>
        </p:nvSpPr>
        <p:spPr>
          <a:xfrm>
            <a:off x="214282" y="285728"/>
            <a:ext cx="8643998" cy="1143008"/>
          </a:xfrm>
          <a:prstGeom prst="flowChartAlternateProcess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6.</a:t>
            </a:r>
            <a:r>
              <a:rPr lang="ru-RU" sz="3600" b="1" dirty="0"/>
              <a:t> Выпишите грамматическую основу предложения </a:t>
            </a:r>
            <a:r>
              <a:rPr lang="ru-RU" sz="3600" b="1" dirty="0" smtClean="0"/>
              <a:t>.</a:t>
            </a:r>
            <a:endParaRPr lang="ru-RU" sz="3600" b="1" dirty="0"/>
          </a:p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3429000"/>
            <a:ext cx="8643998" cy="307183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7200" b="1" dirty="0">
                <a:solidFill>
                  <a:srgbClr val="FF0000"/>
                </a:solidFill>
              </a:rPr>
              <a:t>Книга была </a:t>
            </a:r>
            <a:r>
              <a:rPr lang="ru-RU" sz="7200" b="1" dirty="0" smtClean="0">
                <a:solidFill>
                  <a:srgbClr val="FF0000"/>
                </a:solidFill>
              </a:rPr>
              <a:t>дорогой</a:t>
            </a:r>
            <a:r>
              <a:rPr lang="ru-RU" sz="72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4" name="Двойная стрелка вверх/вниз 3"/>
          <p:cNvSpPr/>
          <p:nvPr/>
        </p:nvSpPr>
        <p:spPr>
          <a:xfrm>
            <a:off x="1714480" y="1500174"/>
            <a:ext cx="5786478" cy="1857388"/>
          </a:xfrm>
          <a:prstGeom prst="upDownArrow">
            <a:avLst>
              <a:gd name="adj1" fmla="val 100000"/>
              <a:gd name="adj2" fmla="val 50000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3600" b="1" dirty="0" smtClean="0"/>
          </a:p>
          <a:p>
            <a:r>
              <a:rPr lang="ru-RU" sz="3600" b="1" dirty="0"/>
              <a:t> </a:t>
            </a:r>
            <a:r>
              <a:rPr lang="ru-RU" sz="3600" b="1" dirty="0" smtClean="0"/>
              <a:t>       </a:t>
            </a:r>
            <a:r>
              <a:rPr lang="ru-RU" sz="3600" b="1" dirty="0" err="1" smtClean="0"/>
              <a:t>книгабыладорогой</a:t>
            </a:r>
            <a:endParaRPr lang="ru-RU" sz="3600" b="1" dirty="0"/>
          </a:p>
          <a:p>
            <a:pPr algn="ctr"/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альтернативный процесс 1"/>
          <p:cNvSpPr/>
          <p:nvPr/>
        </p:nvSpPr>
        <p:spPr>
          <a:xfrm>
            <a:off x="214282" y="285728"/>
            <a:ext cx="8643998" cy="1143008"/>
          </a:xfrm>
          <a:prstGeom prst="flowChartAlternateProcess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7.</a:t>
            </a:r>
            <a:r>
              <a:rPr lang="ru-RU" sz="3600" b="1" dirty="0"/>
              <a:t> Выпишите грамматическую основу предложения </a:t>
            </a:r>
            <a:r>
              <a:rPr lang="ru-RU" sz="3600" b="1" dirty="0" smtClean="0"/>
              <a:t>.</a:t>
            </a:r>
            <a:endParaRPr lang="ru-RU" sz="3600" b="1" dirty="0"/>
          </a:p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3429000"/>
            <a:ext cx="8643998" cy="307183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rgbClr val="FF0000"/>
                </a:solidFill>
              </a:rPr>
              <a:t>Хоть </a:t>
            </a:r>
            <a:r>
              <a:rPr lang="ru-RU" sz="5400" b="1" dirty="0" smtClean="0">
                <a:solidFill>
                  <a:srgbClr val="FF0000"/>
                </a:solidFill>
              </a:rPr>
              <a:t>одну-то извилину </a:t>
            </a:r>
            <a:r>
              <a:rPr lang="ru-RU" sz="5400" b="1" dirty="0">
                <a:solidFill>
                  <a:srgbClr val="FF0000"/>
                </a:solidFill>
              </a:rPr>
              <a:t>надо иметь!</a:t>
            </a:r>
          </a:p>
        </p:txBody>
      </p:sp>
      <p:sp>
        <p:nvSpPr>
          <p:cNvPr id="4" name="Двойная стрелка вверх/вниз 3"/>
          <p:cNvSpPr/>
          <p:nvPr/>
        </p:nvSpPr>
        <p:spPr>
          <a:xfrm>
            <a:off x="1714480" y="1500174"/>
            <a:ext cx="5786478" cy="1857388"/>
          </a:xfrm>
          <a:prstGeom prst="upDownArrow">
            <a:avLst>
              <a:gd name="adj1" fmla="val 100000"/>
              <a:gd name="adj2" fmla="val 50000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err="1" smtClean="0"/>
              <a:t>надоиметь</a:t>
            </a:r>
            <a:endParaRPr lang="ru-RU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альтернативный процесс 1"/>
          <p:cNvSpPr/>
          <p:nvPr/>
        </p:nvSpPr>
        <p:spPr>
          <a:xfrm>
            <a:off x="214282" y="285728"/>
            <a:ext cx="8643998" cy="1143008"/>
          </a:xfrm>
          <a:prstGeom prst="flowChartAlternateProcess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8.</a:t>
            </a:r>
            <a:r>
              <a:rPr lang="ru-RU" sz="3600" b="1" dirty="0"/>
              <a:t> Выпишите грамматическую основу предложения </a:t>
            </a:r>
            <a:r>
              <a:rPr lang="ru-RU" sz="3600" b="1" dirty="0" smtClean="0"/>
              <a:t>.</a:t>
            </a:r>
            <a:endParaRPr lang="ru-RU" sz="3600" b="1" dirty="0"/>
          </a:p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3429000"/>
            <a:ext cx="8643998" cy="307183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FF0000"/>
                </a:solidFill>
              </a:rPr>
              <a:t>Девочку </a:t>
            </a:r>
            <a:r>
              <a:rPr lang="ru-RU" sz="6600" b="1" dirty="0">
                <a:solidFill>
                  <a:srgbClr val="FF0000"/>
                </a:solidFill>
              </a:rPr>
              <a:t>звали Алиса</a:t>
            </a:r>
            <a:r>
              <a:rPr lang="ru-RU" sz="5400" dirty="0"/>
              <a:t>.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4" name="Двойная стрелка вверх/вниз 3"/>
          <p:cNvSpPr/>
          <p:nvPr/>
        </p:nvSpPr>
        <p:spPr>
          <a:xfrm>
            <a:off x="1714480" y="1500174"/>
            <a:ext cx="5786478" cy="1857388"/>
          </a:xfrm>
          <a:prstGeom prst="upDownArrow">
            <a:avLst>
              <a:gd name="adj1" fmla="val 100000"/>
              <a:gd name="adj2" fmla="val 50000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b="1" dirty="0"/>
              <a:t>звали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185</Words>
  <Application>Microsoft Office PowerPoint</Application>
  <PresentationFormat>Экран (4:3)</PresentationFormat>
  <Paragraphs>56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муртаза</dc:creator>
  <cp:lastModifiedBy>муртаза</cp:lastModifiedBy>
  <cp:revision>8</cp:revision>
  <dcterms:created xsi:type="dcterms:W3CDTF">2019-04-01T12:54:57Z</dcterms:created>
  <dcterms:modified xsi:type="dcterms:W3CDTF">2019-04-01T16:16:07Z</dcterms:modified>
</cp:coreProperties>
</file>